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colors2.xml" ContentType="application/vnd.openxmlformats-officedocument.drawingml.diagramCol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758" r:id="rId2"/>
    <p:sldId id="795" r:id="rId3"/>
    <p:sldId id="796" r:id="rId4"/>
    <p:sldId id="797" r:id="rId5"/>
    <p:sldId id="798" r:id="rId6"/>
    <p:sldId id="799" r:id="rId7"/>
    <p:sldId id="800" r:id="rId8"/>
    <p:sldId id="801" r:id="rId9"/>
    <p:sldId id="802" r:id="rId10"/>
    <p:sldId id="803" r:id="rId11"/>
    <p:sldId id="804" r:id="rId12"/>
    <p:sldId id="807" r:id="rId13"/>
    <p:sldId id="808" r:id="rId14"/>
    <p:sldId id="809" r:id="rId15"/>
    <p:sldId id="810" r:id="rId16"/>
    <p:sldId id="811" r:id="rId17"/>
    <p:sldId id="812" r:id="rId18"/>
    <p:sldId id="813" r:id="rId19"/>
    <p:sldId id="814" r:id="rId20"/>
    <p:sldId id="815" r:id="rId21"/>
    <p:sldId id="816" r:id="rId22"/>
    <p:sldId id="289" r:id="rId23"/>
    <p:sldId id="818" r:id="rId24"/>
    <p:sldId id="299" r:id="rId25"/>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70C0"/>
    <a:srgbClr val="DE5B5B"/>
    <a:srgbClr val="F27824"/>
    <a:srgbClr val="4472C4"/>
    <a:srgbClr val="4C7430"/>
    <a:srgbClr val="70AD47"/>
    <a:srgbClr val="E3391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47" autoAdjust="0"/>
    <p:restoredTop sz="90538" autoAdjust="0"/>
  </p:normalViewPr>
  <p:slideViewPr>
    <p:cSldViewPr snapToGrid="0">
      <p:cViewPr varScale="1">
        <p:scale>
          <a:sx n="103" d="100"/>
          <a:sy n="103" d="100"/>
        </p:scale>
        <p:origin x="1452" y="108"/>
      </p:cViewPr>
      <p:guideLst/>
    </p:cSldViewPr>
  </p:slideViewPr>
  <p:notesTextViewPr>
    <p:cViewPr>
      <p:scale>
        <a:sx n="1" d="1"/>
        <a:sy n="1" d="1"/>
      </p:scale>
      <p:origin x="0" y="0"/>
    </p:cViewPr>
  </p:notesTextViewPr>
  <p:notesViewPr>
    <p:cSldViewPr snapToGrid="0">
      <p:cViewPr varScale="1">
        <p:scale>
          <a:sx n="80" d="100"/>
          <a:sy n="80"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57C2B-EC87-442D-AA92-987EB743F61B}"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fr-FR"/>
        </a:p>
      </dgm:t>
    </dgm:pt>
    <dgm:pt modelId="{00537836-537C-4D72-9FAC-2AA94896E7E9}">
      <dgm:prSet phldrT="[Texte]" custT="1"/>
      <dgm:spPr>
        <a:solidFill>
          <a:srgbClr val="70AD47"/>
        </a:solidFill>
        <a:ln w="12700" cap="flat" cmpd="sng" algn="ctr">
          <a:solidFill>
            <a:prstClr val="white">
              <a:hueOff val="0"/>
              <a:satOff val="0"/>
              <a:lumOff val="0"/>
              <a:alphaOff val="0"/>
            </a:prst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Stellium </a:t>
          </a:r>
          <a:r>
            <a:rPr lang="fr-FR" sz="1400" b="1" kern="1200" dirty="0" err="1">
              <a:solidFill>
                <a:prstClr val="white"/>
              </a:solidFill>
              <a:latin typeface="Calibri" panose="020F0502020204030204"/>
              <a:ea typeface="+mn-ea"/>
              <a:cs typeface="+mn-cs"/>
            </a:rPr>
            <a:t>Immo</a:t>
          </a:r>
          <a:endParaRPr lang="fr-FR" sz="1400" b="1" kern="1200" dirty="0">
            <a:solidFill>
              <a:prstClr val="white"/>
            </a:solidFill>
            <a:latin typeface="Calibri" panose="020F0502020204030204"/>
            <a:ea typeface="+mn-ea"/>
            <a:cs typeface="+mn-cs"/>
          </a:endParaRPr>
        </a:p>
      </dgm:t>
    </dgm:pt>
    <dgm:pt modelId="{71145D1A-8A92-46C0-8499-17953C4FE5EB}" type="parTrans" cxnId="{FB5FCF3A-38FF-4D81-B54B-A56ADF983854}">
      <dgm:prSet/>
      <dgm:spPr/>
      <dgm:t>
        <a:bodyPr/>
        <a:lstStyle/>
        <a:p>
          <a:endParaRPr lang="fr-FR"/>
        </a:p>
      </dgm:t>
    </dgm:pt>
    <dgm:pt modelId="{1027F434-0122-4D2E-A5A7-176F97A6C5BB}" type="sibTrans" cxnId="{FB5FCF3A-38FF-4D81-B54B-A56ADF983854}">
      <dgm:prSet custT="1"/>
      <dgm:spPr>
        <a:solidFill>
          <a:prstClr val="black"/>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gm:t>
    </dgm:pt>
    <dgm:pt modelId="{443B6FF2-854C-4DCD-B51E-02367C7BD627}">
      <dgm:prSet phldrT="[Texte]" custT="1"/>
      <dgm:spPr>
        <a:solidFill>
          <a:srgbClr val="FFC000"/>
        </a:solidFill>
        <a:ln w="12700" cap="flat" cmpd="sng" algn="ctr">
          <a:solidFill>
            <a:prstClr val="white">
              <a:hueOff val="0"/>
              <a:satOff val="0"/>
              <a:lumOff val="0"/>
              <a:alphaOff val="0"/>
            </a:prstClr>
          </a:solidFill>
          <a:prstDash val="solid"/>
          <a:miter lim="800000"/>
        </a:ln>
        <a:effectLst/>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Promoteur</a:t>
          </a:r>
        </a:p>
      </dgm:t>
    </dgm:pt>
    <dgm:pt modelId="{A1722784-F699-462D-ABDF-33890B3DF2EF}" type="parTrans" cxnId="{4E38E4A7-9760-4E9E-803C-6DD3D7D9BAA2}">
      <dgm:prSet/>
      <dgm:spPr/>
      <dgm:t>
        <a:bodyPr/>
        <a:lstStyle/>
        <a:p>
          <a:endParaRPr lang="fr-FR"/>
        </a:p>
      </dgm:t>
    </dgm:pt>
    <dgm:pt modelId="{ECBB98B8-1C0E-438A-9998-780C8652EB1E}" type="sibTrans" cxnId="{4E38E4A7-9760-4E9E-803C-6DD3D7D9BAA2}">
      <dgm:prSet custT="1"/>
      <dgm:spPr>
        <a:solidFill>
          <a:prstClr val="black"/>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gm:t>
    </dgm:pt>
    <dgm:pt modelId="{D42726ED-D291-403A-85C9-1AA6CFD09924}">
      <dgm:prSet phldrT="[Texte]"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fr-FR" sz="1700" b="1" kern="1200" dirty="0">
              <a:solidFill>
                <a:prstClr val="white"/>
              </a:solidFill>
              <a:latin typeface="Calibri" panose="020F0502020204030204"/>
              <a:ea typeface="+mn-ea"/>
              <a:cs typeface="+mn-cs"/>
            </a:rPr>
            <a:t>Banque</a:t>
          </a:r>
          <a:br>
            <a:rPr lang="fr-FR" sz="1700" b="1" kern="1200" dirty="0">
              <a:solidFill>
                <a:prstClr val="white"/>
              </a:solidFill>
              <a:latin typeface="Calibri" panose="020F0502020204030204"/>
              <a:ea typeface="+mn-ea"/>
              <a:cs typeface="+mn-cs"/>
            </a:rPr>
          </a:br>
          <a:r>
            <a:rPr lang="fr-FR" sz="1700" b="1" kern="1200" dirty="0">
              <a:solidFill>
                <a:prstClr val="white"/>
              </a:solidFill>
              <a:latin typeface="Calibri" panose="020F0502020204030204"/>
              <a:ea typeface="+mn-ea"/>
              <a:cs typeface="+mn-cs"/>
            </a:rPr>
            <a:t>(s)</a:t>
          </a:r>
        </a:p>
      </dgm:t>
    </dgm:pt>
    <dgm:pt modelId="{B3E0D01A-5E8E-42E2-8549-20F639493571}" type="parTrans" cxnId="{D11284E0-4E65-4D83-970A-FA388F415A89}">
      <dgm:prSet/>
      <dgm:spPr/>
      <dgm:t>
        <a:bodyPr/>
        <a:lstStyle/>
        <a:p>
          <a:endParaRPr lang="fr-FR"/>
        </a:p>
      </dgm:t>
    </dgm:pt>
    <dgm:pt modelId="{FCE304FE-D226-490C-AD15-EB4DCB5C463E}" type="sibTrans" cxnId="{D11284E0-4E65-4D83-970A-FA388F415A89}">
      <dgm:prSet custT="1"/>
      <dgm:spPr>
        <a:solidFill>
          <a:prstClr val="black"/>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gm:t>
    </dgm:pt>
    <dgm:pt modelId="{485E68BF-CA0F-4061-9208-499B84F01AF9}">
      <dgm:prSet phldrT="[Texte]" custT="1"/>
      <dgm:spPr>
        <a:solidFill>
          <a:prstClr val="white">
            <a:lumMod val="50000"/>
          </a:prstClr>
        </a:solidFill>
        <a:ln w="12700" cap="flat" cmpd="sng" algn="ctr">
          <a:solidFill>
            <a:prstClr val="white">
              <a:hueOff val="0"/>
              <a:satOff val="0"/>
              <a:lumOff val="0"/>
              <a:alphaOff val="0"/>
            </a:prstClr>
          </a:solidFill>
          <a:prstDash val="solid"/>
          <a:miter lim="800000"/>
        </a:ln>
        <a:effectLst/>
      </dgm:spPr>
      <dgm:t>
        <a:bodyPr spcFirstLastPara="0" vert="horz" wrap="square" lIns="24130" tIns="24130" rIns="24130" bIns="24130" numCol="1" spcCol="1270" anchor="ctr" anchorCtr="0"/>
        <a:lstStyle/>
        <a:p>
          <a:pPr marL="0" lvl="0" indent="0" algn="ctr" defTabSz="844550">
            <a:lnSpc>
              <a:spcPct val="90000"/>
            </a:lnSpc>
            <a:spcBef>
              <a:spcPct val="0"/>
            </a:spcBef>
            <a:spcAft>
              <a:spcPct val="35000"/>
            </a:spcAft>
            <a:buNone/>
          </a:pPr>
          <a:r>
            <a:rPr lang="fr-FR" sz="1900" b="1" kern="1200" dirty="0">
              <a:solidFill>
                <a:prstClr val="white"/>
              </a:solidFill>
              <a:latin typeface="Calibri" panose="020F0502020204030204"/>
              <a:ea typeface="+mn-ea"/>
              <a:cs typeface="+mn-cs"/>
            </a:rPr>
            <a:t>Notaire</a:t>
          </a:r>
        </a:p>
      </dgm:t>
    </dgm:pt>
    <dgm:pt modelId="{A8D0DDDF-9AF7-43A2-BB0F-08D8EAEEFE55}" type="parTrans" cxnId="{4DE72397-4431-48B0-B29F-510A46C1EB33}">
      <dgm:prSet/>
      <dgm:spPr/>
      <dgm:t>
        <a:bodyPr/>
        <a:lstStyle/>
        <a:p>
          <a:endParaRPr lang="fr-FR"/>
        </a:p>
      </dgm:t>
    </dgm:pt>
    <dgm:pt modelId="{13D48B04-420B-42FE-A8D5-6FFC4897DEEA}" type="sibTrans" cxnId="{4DE72397-4431-48B0-B29F-510A46C1EB33}">
      <dgm:prSet custT="1"/>
      <dgm:spPr>
        <a:solidFill>
          <a:prstClr val="black"/>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gm:t>
    </dgm:pt>
    <dgm:pt modelId="{5D6896D2-F9D6-4E51-9429-E7911A40AB11}">
      <dgm:prSet phldrT="[Texte]" custT="1"/>
      <dgm:spPr/>
      <dgm:t>
        <a:bodyPr/>
        <a:lstStyle/>
        <a:p>
          <a:r>
            <a:rPr lang="fr-FR" sz="1200" b="1" dirty="0"/>
            <a:t>Comptable</a:t>
          </a:r>
        </a:p>
      </dgm:t>
    </dgm:pt>
    <dgm:pt modelId="{7CBAECC1-03C7-4A55-A100-5949CC3AEE67}" type="parTrans" cxnId="{D57B5994-2919-47A6-9341-FC72BFEF7AA6}">
      <dgm:prSet/>
      <dgm:spPr/>
      <dgm:t>
        <a:bodyPr/>
        <a:lstStyle/>
        <a:p>
          <a:endParaRPr lang="fr-FR"/>
        </a:p>
      </dgm:t>
    </dgm:pt>
    <dgm:pt modelId="{8EF7C3B3-0646-49AE-B5CE-4B2F32313204}" type="sibTrans" cxnId="{D57B5994-2919-47A6-9341-FC72BFEF7AA6}">
      <dgm:prSet custT="1"/>
      <dgm:spPr>
        <a:solidFill>
          <a:prstClr val="black"/>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gm:t>
    </dgm:pt>
    <dgm:pt modelId="{1593E836-0D50-4E71-AA5B-1D525D2E5DFF}">
      <dgm:prSet custT="1"/>
      <dgm:spPr>
        <a:solidFill>
          <a:srgbClr val="E3391D"/>
        </a:solidFill>
        <a:ln w="12700" cap="flat" cmpd="sng" algn="ctr">
          <a:solidFill>
            <a:prstClr val="white">
              <a:hueOff val="0"/>
              <a:satOff val="0"/>
              <a:lumOff val="0"/>
              <a:alphaOff val="0"/>
            </a:prstClr>
          </a:solidFill>
          <a:prstDash val="solid"/>
          <a:miter lim="800000"/>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fr-FR" sz="1300" b="1" kern="1200" dirty="0">
              <a:solidFill>
                <a:prstClr val="white"/>
              </a:solidFill>
              <a:latin typeface="Calibri" panose="020F0502020204030204"/>
              <a:ea typeface="+mn-ea"/>
              <a:cs typeface="+mn-cs"/>
            </a:rPr>
            <a:t>Exploitant</a:t>
          </a:r>
        </a:p>
      </dgm:t>
    </dgm:pt>
    <dgm:pt modelId="{9FCCB2BF-31D8-41A7-9522-9A12DB96C88C}" type="parTrans" cxnId="{CC98A385-4528-49FE-A4D8-669C78B8C38D}">
      <dgm:prSet/>
      <dgm:spPr/>
      <dgm:t>
        <a:bodyPr/>
        <a:lstStyle/>
        <a:p>
          <a:endParaRPr lang="fr-FR"/>
        </a:p>
      </dgm:t>
    </dgm:pt>
    <dgm:pt modelId="{743DDD10-9F26-4265-A3FE-8F61F901B05C}" type="sibTrans" cxnId="{CC98A385-4528-49FE-A4D8-669C78B8C38D}">
      <dgm:prSet custT="1"/>
      <dgm:spPr>
        <a:solidFill>
          <a:prstClr val="black"/>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gm:t>
    </dgm:pt>
    <dgm:pt modelId="{E27257A1-01F3-4C78-B3FE-27F772E7243A}">
      <dgm:prSet phldrT="[Texte]" custT="1"/>
      <dgm:spPr>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fr-FR" sz="1800" b="1" kern="1200" dirty="0">
              <a:solidFill>
                <a:prstClr val="white"/>
              </a:solidFill>
              <a:latin typeface="Calibri" panose="020F0502020204030204"/>
              <a:ea typeface="+mn-ea"/>
              <a:cs typeface="+mn-cs"/>
            </a:rPr>
            <a:t>État</a:t>
          </a:r>
        </a:p>
      </dgm:t>
    </dgm:pt>
    <dgm:pt modelId="{E4202DF3-8113-4FA6-8B3B-9A4B05B761D9}" type="sibTrans" cxnId="{773E8752-D8D5-4C05-91A6-3E839D0942AD}">
      <dgm:prSet custT="1"/>
      <dgm:spPr>
        <a:solidFill>
          <a:schemeClr val="tx1"/>
        </a:solidFill>
        <a:ln w="12700" cap="flat" cmpd="sng" algn="ctr">
          <a:solidFill>
            <a:prstClr val="white">
              <a:hueOff val="0"/>
              <a:satOff val="0"/>
              <a:lumOff val="0"/>
              <a:alphaOff val="0"/>
            </a:prstClr>
          </a:solidFill>
          <a:prstDash val="solid"/>
          <a:miter lim="800000"/>
        </a:ln>
        <a:effectLst/>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gm:t>
    </dgm:pt>
    <dgm:pt modelId="{DB7DCE5D-CE82-46F8-B63A-47A1587BE1D2}" type="parTrans" cxnId="{773E8752-D8D5-4C05-91A6-3E839D0942AD}">
      <dgm:prSet/>
      <dgm:spPr/>
      <dgm:t>
        <a:bodyPr/>
        <a:lstStyle/>
        <a:p>
          <a:endParaRPr lang="fr-FR"/>
        </a:p>
      </dgm:t>
    </dgm:pt>
    <dgm:pt modelId="{C6059A43-BED5-4BF5-B74E-550E404B0325}" type="pres">
      <dgm:prSet presAssocID="{67757C2B-EC87-442D-AA92-987EB743F61B}" presName="cycle" presStyleCnt="0">
        <dgm:presLayoutVars>
          <dgm:dir/>
          <dgm:resizeHandles val="exact"/>
        </dgm:presLayoutVars>
      </dgm:prSet>
      <dgm:spPr/>
    </dgm:pt>
    <dgm:pt modelId="{CAE5C685-1731-4162-887C-1C5D5CFBE7CB}" type="pres">
      <dgm:prSet presAssocID="{E27257A1-01F3-4C78-B3FE-27F772E7243A}" presName="node" presStyleLbl="node1" presStyleIdx="0" presStyleCnt="7" custScaleX="109290" custScaleY="109290">
        <dgm:presLayoutVars>
          <dgm:bulletEnabled val="1"/>
        </dgm:presLayoutVars>
      </dgm:prSet>
      <dgm:spPr>
        <a:xfrm>
          <a:off x="2968410" y="-51458"/>
          <a:ext cx="1219949" cy="1219949"/>
        </a:xfrm>
        <a:prstGeom prst="ellipse">
          <a:avLst/>
        </a:prstGeom>
      </dgm:spPr>
    </dgm:pt>
    <dgm:pt modelId="{C3D3943B-F5A9-41A6-8CE6-4C5816046B00}" type="pres">
      <dgm:prSet presAssocID="{E4202DF3-8113-4FA6-8B3B-9A4B05B761D9}" presName="sibTrans" presStyleLbl="sibTrans2D1" presStyleIdx="0" presStyleCnt="7" custScaleX="143280" custScaleY="84912"/>
      <dgm:spPr>
        <a:xfrm rot="1542857">
          <a:off x="4155235" y="763457"/>
          <a:ext cx="361692" cy="319892"/>
        </a:xfrm>
        <a:prstGeom prst="rightArrow">
          <a:avLst>
            <a:gd name="adj1" fmla="val 60000"/>
            <a:gd name="adj2" fmla="val 50000"/>
          </a:avLst>
        </a:prstGeom>
      </dgm:spPr>
    </dgm:pt>
    <dgm:pt modelId="{34F6F347-04CC-4EEC-AC80-DE6B38D007F6}" type="pres">
      <dgm:prSet presAssocID="{E4202DF3-8113-4FA6-8B3B-9A4B05B761D9}" presName="connectorText" presStyleLbl="sibTrans2D1" presStyleIdx="0" presStyleCnt="7"/>
      <dgm:spPr/>
    </dgm:pt>
    <dgm:pt modelId="{366BD7E0-40D8-4FA4-ADD9-FEAC748147EE}" type="pres">
      <dgm:prSet presAssocID="{00537836-537C-4D72-9FAC-2AA94896E7E9}" presName="node" presStyleLbl="node1" presStyleIdx="1" presStyleCnt="7" custScaleX="106028" custScaleY="106028">
        <dgm:presLayoutVars>
          <dgm:bulletEnabled val="1"/>
        </dgm:presLayoutVars>
      </dgm:prSet>
      <dgm:spPr>
        <a:xfrm>
          <a:off x="4498479" y="694822"/>
          <a:ext cx="1183537" cy="1183537"/>
        </a:xfrm>
        <a:prstGeom prst="ellipse">
          <a:avLst/>
        </a:prstGeom>
      </dgm:spPr>
    </dgm:pt>
    <dgm:pt modelId="{78BDB7AD-665E-4D5A-97EE-CE65A36A672B}" type="pres">
      <dgm:prSet presAssocID="{1027F434-0122-4D2E-A5A7-176F97A6C5BB}" presName="sibTrans" presStyleLbl="sibTrans2D1" presStyleIdx="1" presStyleCnt="7" custScaleX="135957" custLinFactNeighborX="-574" custLinFactNeighborY="-1860"/>
      <dgm:spPr>
        <a:xfrm rot="4628571">
          <a:off x="5104697" y="1885182"/>
          <a:ext cx="330743" cy="376734"/>
        </a:xfrm>
        <a:prstGeom prst="rightArrow">
          <a:avLst>
            <a:gd name="adj1" fmla="val 60000"/>
            <a:gd name="adj2" fmla="val 50000"/>
          </a:avLst>
        </a:prstGeom>
      </dgm:spPr>
    </dgm:pt>
    <dgm:pt modelId="{5BAB682E-6086-4B73-BDA2-5517BE769ED8}" type="pres">
      <dgm:prSet presAssocID="{1027F434-0122-4D2E-A5A7-176F97A6C5BB}" presName="connectorText" presStyleLbl="sibTrans2D1" presStyleIdx="1" presStyleCnt="7"/>
      <dgm:spPr/>
    </dgm:pt>
    <dgm:pt modelId="{16245307-CEE6-464B-99A9-85B9496A6AAD}" type="pres">
      <dgm:prSet presAssocID="{443B6FF2-854C-4DCD-B51E-02367C7BD627}" presName="node" presStyleLbl="node1" presStyleIdx="2" presStyleCnt="7" custScaleX="112389" custScaleY="112389">
        <dgm:presLayoutVars>
          <dgm:bulletEnabled val="1"/>
        </dgm:presLayoutVars>
      </dgm:prSet>
      <dgm:spPr>
        <a:xfrm>
          <a:off x="4836376" y="2295289"/>
          <a:ext cx="1254542" cy="1254542"/>
        </a:xfrm>
        <a:prstGeom prst="ellipse">
          <a:avLst/>
        </a:prstGeom>
      </dgm:spPr>
    </dgm:pt>
    <dgm:pt modelId="{3ADEDDF4-BFF8-42AF-A08D-00947CBE39A2}" type="pres">
      <dgm:prSet presAssocID="{ECBB98B8-1C0E-438A-9998-780C8652EB1E}" presName="sibTrans" presStyleLbl="sibTrans2D1" presStyleIdx="2" presStyleCnt="7"/>
      <dgm:spPr>
        <a:xfrm rot="7714286">
          <a:off x="4817753" y="3394894"/>
          <a:ext cx="238005" cy="376734"/>
        </a:xfrm>
        <a:prstGeom prst="rightArrow">
          <a:avLst>
            <a:gd name="adj1" fmla="val 60000"/>
            <a:gd name="adj2" fmla="val 50000"/>
          </a:avLst>
        </a:prstGeom>
      </dgm:spPr>
    </dgm:pt>
    <dgm:pt modelId="{950C888C-BE28-4690-889D-F893AB918A3B}" type="pres">
      <dgm:prSet presAssocID="{ECBB98B8-1C0E-438A-9998-780C8652EB1E}" presName="connectorText" presStyleLbl="sibTrans2D1" presStyleIdx="2" presStyleCnt="7"/>
      <dgm:spPr/>
    </dgm:pt>
    <dgm:pt modelId="{3C8D66DC-E058-4CA0-AD77-CB878962CFF7}" type="pres">
      <dgm:prSet presAssocID="{D42726ED-D291-403A-85C9-1AA6CFD09924}" presName="node" presStyleLbl="node1" presStyleIdx="3" presStyleCnt="7" custScaleX="107808" custScaleY="107808">
        <dgm:presLayoutVars>
          <dgm:bulletEnabled val="1"/>
        </dgm:presLayoutVars>
      </dgm:prSet>
      <dgm:spPr>
        <a:xfrm>
          <a:off x="3815702" y="3632802"/>
          <a:ext cx="1203406" cy="1203406"/>
        </a:xfrm>
        <a:prstGeom prst="ellipse">
          <a:avLst/>
        </a:prstGeom>
      </dgm:spPr>
    </dgm:pt>
    <dgm:pt modelId="{22F1F48D-8DD0-47A8-BC39-2FF0DEC8401D}" type="pres">
      <dgm:prSet presAssocID="{FCE304FE-D226-490C-AD15-EB4DCB5C463E}" presName="sibTrans" presStyleLbl="sibTrans2D1" presStyleIdx="3" presStyleCnt="7"/>
      <dgm:spPr>
        <a:xfrm rot="10821592">
          <a:off x="3538208" y="4041231"/>
          <a:ext cx="196107" cy="376734"/>
        </a:xfrm>
        <a:prstGeom prst="rightArrow">
          <a:avLst>
            <a:gd name="adj1" fmla="val 60000"/>
            <a:gd name="adj2" fmla="val 50000"/>
          </a:avLst>
        </a:prstGeom>
      </dgm:spPr>
    </dgm:pt>
    <dgm:pt modelId="{0F77966C-658C-474B-BE2F-E4C0C61F0EBF}" type="pres">
      <dgm:prSet presAssocID="{FCE304FE-D226-490C-AD15-EB4DCB5C463E}" presName="connectorText" presStyleLbl="sibTrans2D1" presStyleIdx="3" presStyleCnt="7"/>
      <dgm:spPr/>
    </dgm:pt>
    <dgm:pt modelId="{21F3C92D-01CD-4717-8498-2F13B52C4D6A}" type="pres">
      <dgm:prSet presAssocID="{485E68BF-CA0F-4061-9208-499B84F01AF9}" presName="node" presStyleLbl="node1" presStyleIdx="4" presStyleCnt="7" custScaleX="109218" custScaleY="109218" custRadScaleRad="97460" custRadScaleInc="-9803">
        <dgm:presLayoutVars>
          <dgm:bulletEnabled val="1"/>
        </dgm:presLayoutVars>
      </dgm:prSet>
      <dgm:spPr>
        <a:xfrm>
          <a:off x="2226574" y="3615000"/>
          <a:ext cx="1219145" cy="1219145"/>
        </a:xfrm>
        <a:prstGeom prst="ellipse">
          <a:avLst/>
        </a:prstGeom>
      </dgm:spPr>
    </dgm:pt>
    <dgm:pt modelId="{0937E0F2-D44F-4181-AA82-84AFC8082C89}" type="pres">
      <dgm:prSet presAssocID="{13D48B04-420B-42FE-A8D5-6FFC4897DEEA}" presName="sibTrans" presStyleLbl="sibTrans2D1" presStyleIdx="4" presStyleCnt="7" custScaleX="166230" custScaleY="89614"/>
      <dgm:spPr>
        <a:xfrm rot="13723226">
          <a:off x="2032557" y="3405280"/>
          <a:ext cx="465062" cy="337606"/>
        </a:xfrm>
        <a:prstGeom prst="rightArrow">
          <a:avLst>
            <a:gd name="adj1" fmla="val 60000"/>
            <a:gd name="adj2" fmla="val 50000"/>
          </a:avLst>
        </a:prstGeom>
      </dgm:spPr>
    </dgm:pt>
    <dgm:pt modelId="{1D52C91B-060D-4B90-AFEB-740DD3B3F30A}" type="pres">
      <dgm:prSet presAssocID="{13D48B04-420B-42FE-A8D5-6FFC4897DEEA}" presName="connectorText" presStyleLbl="sibTrans2D1" presStyleIdx="4" presStyleCnt="7"/>
      <dgm:spPr/>
    </dgm:pt>
    <dgm:pt modelId="{BF030C77-34D8-46B5-B322-F4C93B0C2F67}" type="pres">
      <dgm:prSet presAssocID="{5D6896D2-F9D6-4E51-9429-E7911A40AB11}" presName="node" presStyleLbl="node1" presStyleIdx="5" presStyleCnt="7" custScaleX="106627" custScaleY="106627">
        <dgm:presLayoutVars>
          <dgm:bulletEnabled val="1"/>
        </dgm:presLayoutVars>
      </dgm:prSet>
      <dgm:spPr/>
    </dgm:pt>
    <dgm:pt modelId="{8DECA353-E5BA-4470-8FA3-8CEDF6ECD416}" type="pres">
      <dgm:prSet presAssocID="{8EF7C3B3-0646-49AE-B5CE-4B2F32313204}" presName="sibTrans" presStyleLbl="sibTrans2D1" presStyleIdx="5" presStyleCnt="7" custScaleX="138269" custScaleY="81219" custLinFactNeighborX="15530" custLinFactNeighborY="-2113"/>
      <dgm:spPr>
        <a:xfrm rot="16971429">
          <a:off x="1733087" y="1933270"/>
          <a:ext cx="384590" cy="305979"/>
        </a:xfrm>
        <a:prstGeom prst="rightArrow">
          <a:avLst>
            <a:gd name="adj1" fmla="val 60000"/>
            <a:gd name="adj2" fmla="val 50000"/>
          </a:avLst>
        </a:prstGeom>
      </dgm:spPr>
    </dgm:pt>
    <dgm:pt modelId="{D8C657ED-BCC7-4D7B-81AD-A68DB80D2F0D}" type="pres">
      <dgm:prSet presAssocID="{8EF7C3B3-0646-49AE-B5CE-4B2F32313204}" presName="connectorText" presStyleLbl="sibTrans2D1" presStyleIdx="5" presStyleCnt="7"/>
      <dgm:spPr/>
    </dgm:pt>
    <dgm:pt modelId="{4735BDA8-49C7-46DE-93DF-415859E6A277}" type="pres">
      <dgm:prSet presAssocID="{1593E836-0D50-4E71-AA5B-1D525D2E5DFF}" presName="node" presStyleLbl="node1" presStyleIdx="6" presStyleCnt="7">
        <dgm:presLayoutVars>
          <dgm:bulletEnabled val="1"/>
        </dgm:presLayoutVars>
      </dgm:prSet>
      <dgm:spPr>
        <a:xfrm>
          <a:off x="1508397" y="728466"/>
          <a:ext cx="1116249" cy="1116249"/>
        </a:xfrm>
        <a:prstGeom prst="ellipse">
          <a:avLst/>
        </a:prstGeom>
      </dgm:spPr>
    </dgm:pt>
    <dgm:pt modelId="{14180487-7E41-4208-BA82-62E1D59F5D9A}" type="pres">
      <dgm:prSet presAssocID="{743DDD10-9F26-4265-A3FE-8F61F901B05C}" presName="sibTrans" presStyleLbl="sibTrans2D1" presStyleIdx="6" presStyleCnt="7"/>
      <dgm:spPr>
        <a:xfrm rot="20057143">
          <a:off x="2657070" y="748753"/>
          <a:ext cx="270268" cy="376734"/>
        </a:xfrm>
        <a:prstGeom prst="rightArrow">
          <a:avLst>
            <a:gd name="adj1" fmla="val 60000"/>
            <a:gd name="adj2" fmla="val 50000"/>
          </a:avLst>
        </a:prstGeom>
      </dgm:spPr>
    </dgm:pt>
    <dgm:pt modelId="{36606BC2-0BBD-485D-8C00-D84523DB2E9F}" type="pres">
      <dgm:prSet presAssocID="{743DDD10-9F26-4265-A3FE-8F61F901B05C}" presName="connectorText" presStyleLbl="sibTrans2D1" presStyleIdx="6" presStyleCnt="7"/>
      <dgm:spPr/>
    </dgm:pt>
  </dgm:ptLst>
  <dgm:cxnLst>
    <dgm:cxn modelId="{44247105-7756-4BF5-ADC6-113198756249}" type="presOf" srcId="{1027F434-0122-4D2E-A5A7-176F97A6C5BB}" destId="{5BAB682E-6086-4B73-BDA2-5517BE769ED8}" srcOrd="1" destOrd="0" presId="urn:microsoft.com/office/officeart/2005/8/layout/cycle2"/>
    <dgm:cxn modelId="{8785670C-951F-4D13-8521-E0364E1924C6}" type="presOf" srcId="{8EF7C3B3-0646-49AE-B5CE-4B2F32313204}" destId="{8DECA353-E5BA-4470-8FA3-8CEDF6ECD416}" srcOrd="0" destOrd="0" presId="urn:microsoft.com/office/officeart/2005/8/layout/cycle2"/>
    <dgm:cxn modelId="{D1CFDB16-9F09-4290-8A77-80663F75071E}" type="presOf" srcId="{67757C2B-EC87-442D-AA92-987EB743F61B}" destId="{C6059A43-BED5-4BF5-B74E-550E404B0325}" srcOrd="0" destOrd="0" presId="urn:microsoft.com/office/officeart/2005/8/layout/cycle2"/>
    <dgm:cxn modelId="{5C6DB61C-806D-4BD4-BACF-24723FAF64D7}" type="presOf" srcId="{ECBB98B8-1C0E-438A-9998-780C8652EB1E}" destId="{950C888C-BE28-4690-889D-F893AB918A3B}" srcOrd="1" destOrd="0" presId="urn:microsoft.com/office/officeart/2005/8/layout/cycle2"/>
    <dgm:cxn modelId="{96FF9C1F-D00F-4BBF-B0FB-F3490337E297}" type="presOf" srcId="{743DDD10-9F26-4265-A3FE-8F61F901B05C}" destId="{14180487-7E41-4208-BA82-62E1D59F5D9A}" srcOrd="0" destOrd="0" presId="urn:microsoft.com/office/officeart/2005/8/layout/cycle2"/>
    <dgm:cxn modelId="{5F50B121-A60C-474B-AD77-4168E4874FD7}" type="presOf" srcId="{E4202DF3-8113-4FA6-8B3B-9A4B05B761D9}" destId="{34F6F347-04CC-4EEC-AC80-DE6B38D007F6}" srcOrd="1" destOrd="0" presId="urn:microsoft.com/office/officeart/2005/8/layout/cycle2"/>
    <dgm:cxn modelId="{23473631-6B54-4172-AC34-8CC099C85D75}" type="presOf" srcId="{E4202DF3-8113-4FA6-8B3B-9A4B05B761D9}" destId="{C3D3943B-F5A9-41A6-8CE6-4C5816046B00}" srcOrd="0" destOrd="0" presId="urn:microsoft.com/office/officeart/2005/8/layout/cycle2"/>
    <dgm:cxn modelId="{D6401836-68F9-4238-9863-0ECE36B495A6}" type="presOf" srcId="{8EF7C3B3-0646-49AE-B5CE-4B2F32313204}" destId="{D8C657ED-BCC7-4D7B-81AD-A68DB80D2F0D}" srcOrd="1" destOrd="0" presId="urn:microsoft.com/office/officeart/2005/8/layout/cycle2"/>
    <dgm:cxn modelId="{2EA64937-1343-4723-B222-11837356C108}" type="presOf" srcId="{5D6896D2-F9D6-4E51-9429-E7911A40AB11}" destId="{BF030C77-34D8-46B5-B322-F4C93B0C2F67}" srcOrd="0" destOrd="0" presId="urn:microsoft.com/office/officeart/2005/8/layout/cycle2"/>
    <dgm:cxn modelId="{FB5FCF3A-38FF-4D81-B54B-A56ADF983854}" srcId="{67757C2B-EC87-442D-AA92-987EB743F61B}" destId="{00537836-537C-4D72-9FAC-2AA94896E7E9}" srcOrd="1" destOrd="0" parTransId="{71145D1A-8A92-46C0-8499-17953C4FE5EB}" sibTransId="{1027F434-0122-4D2E-A5A7-176F97A6C5BB}"/>
    <dgm:cxn modelId="{91AC2842-3C21-4A43-82D7-1E4BD788F5AE}" type="presOf" srcId="{485E68BF-CA0F-4061-9208-499B84F01AF9}" destId="{21F3C92D-01CD-4717-8498-2F13B52C4D6A}" srcOrd="0" destOrd="0" presId="urn:microsoft.com/office/officeart/2005/8/layout/cycle2"/>
    <dgm:cxn modelId="{773E8752-D8D5-4C05-91A6-3E839D0942AD}" srcId="{67757C2B-EC87-442D-AA92-987EB743F61B}" destId="{E27257A1-01F3-4C78-B3FE-27F772E7243A}" srcOrd="0" destOrd="0" parTransId="{DB7DCE5D-CE82-46F8-B63A-47A1587BE1D2}" sibTransId="{E4202DF3-8113-4FA6-8B3B-9A4B05B761D9}"/>
    <dgm:cxn modelId="{CC98A385-4528-49FE-A4D8-669C78B8C38D}" srcId="{67757C2B-EC87-442D-AA92-987EB743F61B}" destId="{1593E836-0D50-4E71-AA5B-1D525D2E5DFF}" srcOrd="6" destOrd="0" parTransId="{9FCCB2BF-31D8-41A7-9522-9A12DB96C88C}" sibTransId="{743DDD10-9F26-4265-A3FE-8F61F901B05C}"/>
    <dgm:cxn modelId="{D57B5994-2919-47A6-9341-FC72BFEF7AA6}" srcId="{67757C2B-EC87-442D-AA92-987EB743F61B}" destId="{5D6896D2-F9D6-4E51-9429-E7911A40AB11}" srcOrd="5" destOrd="0" parTransId="{7CBAECC1-03C7-4A55-A100-5949CC3AEE67}" sibTransId="{8EF7C3B3-0646-49AE-B5CE-4B2F32313204}"/>
    <dgm:cxn modelId="{4DE72397-4431-48B0-B29F-510A46C1EB33}" srcId="{67757C2B-EC87-442D-AA92-987EB743F61B}" destId="{485E68BF-CA0F-4061-9208-499B84F01AF9}" srcOrd="4" destOrd="0" parTransId="{A8D0DDDF-9AF7-43A2-BB0F-08D8EAEEFE55}" sibTransId="{13D48B04-420B-42FE-A8D5-6FFC4897DEEA}"/>
    <dgm:cxn modelId="{AC83F298-BEF9-4DCB-A68B-4C6075FABB9C}" type="presOf" srcId="{743DDD10-9F26-4265-A3FE-8F61F901B05C}" destId="{36606BC2-0BBD-485D-8C00-D84523DB2E9F}" srcOrd="1" destOrd="0" presId="urn:microsoft.com/office/officeart/2005/8/layout/cycle2"/>
    <dgm:cxn modelId="{8DA1CE9D-F851-46D2-8DFA-2C68E960498B}" type="presOf" srcId="{13D48B04-420B-42FE-A8D5-6FFC4897DEEA}" destId="{0937E0F2-D44F-4181-AA82-84AFC8082C89}" srcOrd="0" destOrd="0" presId="urn:microsoft.com/office/officeart/2005/8/layout/cycle2"/>
    <dgm:cxn modelId="{3AF1BDA1-E9A2-4093-A3B5-5C50254084E3}" type="presOf" srcId="{1027F434-0122-4D2E-A5A7-176F97A6C5BB}" destId="{78BDB7AD-665E-4D5A-97EE-CE65A36A672B}" srcOrd="0" destOrd="0" presId="urn:microsoft.com/office/officeart/2005/8/layout/cycle2"/>
    <dgm:cxn modelId="{A41D02A7-B071-4455-BAEE-C9DF9C8504C0}" type="presOf" srcId="{D42726ED-D291-403A-85C9-1AA6CFD09924}" destId="{3C8D66DC-E058-4CA0-AD77-CB878962CFF7}" srcOrd="0" destOrd="0" presId="urn:microsoft.com/office/officeart/2005/8/layout/cycle2"/>
    <dgm:cxn modelId="{4E38E4A7-9760-4E9E-803C-6DD3D7D9BAA2}" srcId="{67757C2B-EC87-442D-AA92-987EB743F61B}" destId="{443B6FF2-854C-4DCD-B51E-02367C7BD627}" srcOrd="2" destOrd="0" parTransId="{A1722784-F699-462D-ABDF-33890B3DF2EF}" sibTransId="{ECBB98B8-1C0E-438A-9998-780C8652EB1E}"/>
    <dgm:cxn modelId="{C24F36B6-37E6-433F-896A-815ACD54FDC6}" type="presOf" srcId="{00537836-537C-4D72-9FAC-2AA94896E7E9}" destId="{366BD7E0-40D8-4FA4-ADD9-FEAC748147EE}" srcOrd="0" destOrd="0" presId="urn:microsoft.com/office/officeart/2005/8/layout/cycle2"/>
    <dgm:cxn modelId="{C32EECB7-AAF8-485B-BB6E-5847B9166A2F}" type="presOf" srcId="{443B6FF2-854C-4DCD-B51E-02367C7BD627}" destId="{16245307-CEE6-464B-99A9-85B9496A6AAD}" srcOrd="0" destOrd="0" presId="urn:microsoft.com/office/officeart/2005/8/layout/cycle2"/>
    <dgm:cxn modelId="{B44695D3-489D-44FF-BEDA-FF7AC35FDEE0}" type="presOf" srcId="{FCE304FE-D226-490C-AD15-EB4DCB5C463E}" destId="{22F1F48D-8DD0-47A8-BC39-2FF0DEC8401D}" srcOrd="0" destOrd="0" presId="urn:microsoft.com/office/officeart/2005/8/layout/cycle2"/>
    <dgm:cxn modelId="{6E86A5DD-FB31-4DC2-AAAC-BABB4BF2B82F}" type="presOf" srcId="{E27257A1-01F3-4C78-B3FE-27F772E7243A}" destId="{CAE5C685-1731-4162-887C-1C5D5CFBE7CB}" srcOrd="0" destOrd="0" presId="urn:microsoft.com/office/officeart/2005/8/layout/cycle2"/>
    <dgm:cxn modelId="{D11284E0-4E65-4D83-970A-FA388F415A89}" srcId="{67757C2B-EC87-442D-AA92-987EB743F61B}" destId="{D42726ED-D291-403A-85C9-1AA6CFD09924}" srcOrd="3" destOrd="0" parTransId="{B3E0D01A-5E8E-42E2-8549-20F639493571}" sibTransId="{FCE304FE-D226-490C-AD15-EB4DCB5C463E}"/>
    <dgm:cxn modelId="{7573F9E8-2742-4F3F-9278-60F0732C5403}" type="presOf" srcId="{FCE304FE-D226-490C-AD15-EB4DCB5C463E}" destId="{0F77966C-658C-474B-BE2F-E4C0C61F0EBF}" srcOrd="1" destOrd="0" presId="urn:microsoft.com/office/officeart/2005/8/layout/cycle2"/>
    <dgm:cxn modelId="{FA9CD5EF-3550-4539-8BBD-A8274A6A3044}" type="presOf" srcId="{ECBB98B8-1C0E-438A-9998-780C8652EB1E}" destId="{3ADEDDF4-BFF8-42AF-A08D-00947CBE39A2}" srcOrd="0" destOrd="0" presId="urn:microsoft.com/office/officeart/2005/8/layout/cycle2"/>
    <dgm:cxn modelId="{44278EF0-C118-48DC-8E00-05965B33133B}" type="presOf" srcId="{1593E836-0D50-4E71-AA5B-1D525D2E5DFF}" destId="{4735BDA8-49C7-46DE-93DF-415859E6A277}" srcOrd="0" destOrd="0" presId="urn:microsoft.com/office/officeart/2005/8/layout/cycle2"/>
    <dgm:cxn modelId="{1C9764F4-E48A-4BD1-B30F-AA726B780AE6}" type="presOf" srcId="{13D48B04-420B-42FE-A8D5-6FFC4897DEEA}" destId="{1D52C91B-060D-4B90-AFEB-740DD3B3F30A}" srcOrd="1" destOrd="0" presId="urn:microsoft.com/office/officeart/2005/8/layout/cycle2"/>
    <dgm:cxn modelId="{37CEB844-4D3F-495D-8AD5-92C8933EBA89}" type="presParOf" srcId="{C6059A43-BED5-4BF5-B74E-550E404B0325}" destId="{CAE5C685-1731-4162-887C-1C5D5CFBE7CB}" srcOrd="0" destOrd="0" presId="urn:microsoft.com/office/officeart/2005/8/layout/cycle2"/>
    <dgm:cxn modelId="{8CEF18C4-B38C-46C6-815F-A49E8A5D893B}" type="presParOf" srcId="{C6059A43-BED5-4BF5-B74E-550E404B0325}" destId="{C3D3943B-F5A9-41A6-8CE6-4C5816046B00}" srcOrd="1" destOrd="0" presId="urn:microsoft.com/office/officeart/2005/8/layout/cycle2"/>
    <dgm:cxn modelId="{B60C5E58-5EB6-4BA0-95E7-92854D86FC31}" type="presParOf" srcId="{C3D3943B-F5A9-41A6-8CE6-4C5816046B00}" destId="{34F6F347-04CC-4EEC-AC80-DE6B38D007F6}" srcOrd="0" destOrd="0" presId="urn:microsoft.com/office/officeart/2005/8/layout/cycle2"/>
    <dgm:cxn modelId="{9FDF93AD-826D-4671-B9E1-5ECE4919C291}" type="presParOf" srcId="{C6059A43-BED5-4BF5-B74E-550E404B0325}" destId="{366BD7E0-40D8-4FA4-ADD9-FEAC748147EE}" srcOrd="2" destOrd="0" presId="urn:microsoft.com/office/officeart/2005/8/layout/cycle2"/>
    <dgm:cxn modelId="{6D1A312C-C36E-4C23-B83A-B539D8DADA4D}" type="presParOf" srcId="{C6059A43-BED5-4BF5-B74E-550E404B0325}" destId="{78BDB7AD-665E-4D5A-97EE-CE65A36A672B}" srcOrd="3" destOrd="0" presId="urn:microsoft.com/office/officeart/2005/8/layout/cycle2"/>
    <dgm:cxn modelId="{1923075B-E290-4BB3-AF6A-63B75ADB5896}" type="presParOf" srcId="{78BDB7AD-665E-4D5A-97EE-CE65A36A672B}" destId="{5BAB682E-6086-4B73-BDA2-5517BE769ED8}" srcOrd="0" destOrd="0" presId="urn:microsoft.com/office/officeart/2005/8/layout/cycle2"/>
    <dgm:cxn modelId="{0CDE807C-F775-4138-A605-AEB7B8265F97}" type="presParOf" srcId="{C6059A43-BED5-4BF5-B74E-550E404B0325}" destId="{16245307-CEE6-464B-99A9-85B9496A6AAD}" srcOrd="4" destOrd="0" presId="urn:microsoft.com/office/officeart/2005/8/layout/cycle2"/>
    <dgm:cxn modelId="{65EE5A5B-48F1-46A1-8980-08B3630C555A}" type="presParOf" srcId="{C6059A43-BED5-4BF5-B74E-550E404B0325}" destId="{3ADEDDF4-BFF8-42AF-A08D-00947CBE39A2}" srcOrd="5" destOrd="0" presId="urn:microsoft.com/office/officeart/2005/8/layout/cycle2"/>
    <dgm:cxn modelId="{2D4E23FC-DFBD-4265-A9A4-2204154D1BAE}" type="presParOf" srcId="{3ADEDDF4-BFF8-42AF-A08D-00947CBE39A2}" destId="{950C888C-BE28-4690-889D-F893AB918A3B}" srcOrd="0" destOrd="0" presId="urn:microsoft.com/office/officeart/2005/8/layout/cycle2"/>
    <dgm:cxn modelId="{99DB3B51-091C-44EE-964F-8628EC4F1138}" type="presParOf" srcId="{C6059A43-BED5-4BF5-B74E-550E404B0325}" destId="{3C8D66DC-E058-4CA0-AD77-CB878962CFF7}" srcOrd="6" destOrd="0" presId="urn:microsoft.com/office/officeart/2005/8/layout/cycle2"/>
    <dgm:cxn modelId="{DA445C3B-77CD-49BD-84D4-77BBA0903D25}" type="presParOf" srcId="{C6059A43-BED5-4BF5-B74E-550E404B0325}" destId="{22F1F48D-8DD0-47A8-BC39-2FF0DEC8401D}" srcOrd="7" destOrd="0" presId="urn:microsoft.com/office/officeart/2005/8/layout/cycle2"/>
    <dgm:cxn modelId="{81887A33-48F7-44AC-95F7-E9F203E25C84}" type="presParOf" srcId="{22F1F48D-8DD0-47A8-BC39-2FF0DEC8401D}" destId="{0F77966C-658C-474B-BE2F-E4C0C61F0EBF}" srcOrd="0" destOrd="0" presId="urn:microsoft.com/office/officeart/2005/8/layout/cycle2"/>
    <dgm:cxn modelId="{D4E34605-67B8-4377-BD5D-FF29D83D7DC7}" type="presParOf" srcId="{C6059A43-BED5-4BF5-B74E-550E404B0325}" destId="{21F3C92D-01CD-4717-8498-2F13B52C4D6A}" srcOrd="8" destOrd="0" presId="urn:microsoft.com/office/officeart/2005/8/layout/cycle2"/>
    <dgm:cxn modelId="{B6FECDD6-5980-477A-AF57-2AD851C5C2AB}" type="presParOf" srcId="{C6059A43-BED5-4BF5-B74E-550E404B0325}" destId="{0937E0F2-D44F-4181-AA82-84AFC8082C89}" srcOrd="9" destOrd="0" presId="urn:microsoft.com/office/officeart/2005/8/layout/cycle2"/>
    <dgm:cxn modelId="{7DFF2B12-5119-4D0E-95B1-EECE32EC0844}" type="presParOf" srcId="{0937E0F2-D44F-4181-AA82-84AFC8082C89}" destId="{1D52C91B-060D-4B90-AFEB-740DD3B3F30A}" srcOrd="0" destOrd="0" presId="urn:microsoft.com/office/officeart/2005/8/layout/cycle2"/>
    <dgm:cxn modelId="{BCA4474E-126E-49F5-9ED3-9174ECEC7125}" type="presParOf" srcId="{C6059A43-BED5-4BF5-B74E-550E404B0325}" destId="{BF030C77-34D8-46B5-B322-F4C93B0C2F67}" srcOrd="10" destOrd="0" presId="urn:microsoft.com/office/officeart/2005/8/layout/cycle2"/>
    <dgm:cxn modelId="{134E85D0-0F17-49E6-A295-1B7078F9CC62}" type="presParOf" srcId="{C6059A43-BED5-4BF5-B74E-550E404B0325}" destId="{8DECA353-E5BA-4470-8FA3-8CEDF6ECD416}" srcOrd="11" destOrd="0" presId="urn:microsoft.com/office/officeart/2005/8/layout/cycle2"/>
    <dgm:cxn modelId="{F0DB2FD8-B3E1-4E4F-9CE5-688346DD7CB4}" type="presParOf" srcId="{8DECA353-E5BA-4470-8FA3-8CEDF6ECD416}" destId="{D8C657ED-BCC7-4D7B-81AD-A68DB80D2F0D}" srcOrd="0" destOrd="0" presId="urn:microsoft.com/office/officeart/2005/8/layout/cycle2"/>
    <dgm:cxn modelId="{599F43F3-4D78-414F-A94E-F48E831BAB0F}" type="presParOf" srcId="{C6059A43-BED5-4BF5-B74E-550E404B0325}" destId="{4735BDA8-49C7-46DE-93DF-415859E6A277}" srcOrd="12" destOrd="0" presId="urn:microsoft.com/office/officeart/2005/8/layout/cycle2"/>
    <dgm:cxn modelId="{8FCB5130-3BE8-4FD5-AA7C-1194A033F8B6}" type="presParOf" srcId="{C6059A43-BED5-4BF5-B74E-550E404B0325}" destId="{14180487-7E41-4208-BA82-62E1D59F5D9A}" srcOrd="13" destOrd="0" presId="urn:microsoft.com/office/officeart/2005/8/layout/cycle2"/>
    <dgm:cxn modelId="{80F8198E-E19B-4B1C-8FF3-E7B8A00C335F}" type="presParOf" srcId="{14180487-7E41-4208-BA82-62E1D59F5D9A}" destId="{36606BC2-0BBD-485D-8C00-D84523DB2E9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270DA-F33D-4061-BC0F-9F1DD65DCBD7}" type="doc">
      <dgm:prSet loTypeId="urn:microsoft.com/office/officeart/2005/8/layout/hList7" loCatId="list" qsTypeId="urn:microsoft.com/office/officeart/2005/8/quickstyle/simple1" qsCatId="simple" csTypeId="urn:microsoft.com/office/officeart/2005/8/colors/accent3_1" csCatId="accent3" phldr="1"/>
      <dgm:spPr/>
    </dgm:pt>
    <dgm:pt modelId="{2F6FF5AB-030C-42C4-992D-821D63FEEF27}">
      <dgm:prSet phldrT="[Texte]"/>
      <dgm:spPr/>
      <dgm:t>
        <a:bodyPr/>
        <a:lstStyle/>
        <a:p>
          <a:endParaRPr lang="fr-FR" dirty="0"/>
        </a:p>
      </dgm:t>
    </dgm:pt>
    <dgm:pt modelId="{01540F9F-B782-4B33-AF46-6A21D4DE161F}" type="parTrans" cxnId="{4BEF50DC-5580-4AAE-9F5D-932D592AB92B}">
      <dgm:prSet/>
      <dgm:spPr/>
      <dgm:t>
        <a:bodyPr/>
        <a:lstStyle/>
        <a:p>
          <a:endParaRPr lang="fr-FR"/>
        </a:p>
      </dgm:t>
    </dgm:pt>
    <dgm:pt modelId="{F99B354F-746C-4F7B-B833-2F46F611FED4}" type="sibTrans" cxnId="{4BEF50DC-5580-4AAE-9F5D-932D592AB92B}">
      <dgm:prSet/>
      <dgm:spPr/>
      <dgm:t>
        <a:bodyPr/>
        <a:lstStyle/>
        <a:p>
          <a:endParaRPr lang="fr-FR"/>
        </a:p>
      </dgm:t>
    </dgm:pt>
    <dgm:pt modelId="{610B8B63-6503-4E3E-A430-84FAD9937525}">
      <dgm:prSet/>
      <dgm:spPr/>
      <dgm:t>
        <a:bodyPr/>
        <a:lstStyle/>
        <a:p>
          <a:endParaRPr lang="fr-FR"/>
        </a:p>
      </dgm:t>
    </dgm:pt>
    <dgm:pt modelId="{09A0ABAA-8900-417E-BAC2-EBE28BB955E7}" type="parTrans" cxnId="{BDB4BC3C-2220-4DAB-AD5E-EB3AAF685640}">
      <dgm:prSet/>
      <dgm:spPr/>
      <dgm:t>
        <a:bodyPr/>
        <a:lstStyle/>
        <a:p>
          <a:endParaRPr lang="fr-FR"/>
        </a:p>
      </dgm:t>
    </dgm:pt>
    <dgm:pt modelId="{FC4F0FE8-3D31-4BF5-9EEF-6F12BA9366C6}" type="sibTrans" cxnId="{BDB4BC3C-2220-4DAB-AD5E-EB3AAF685640}">
      <dgm:prSet/>
      <dgm:spPr/>
      <dgm:t>
        <a:bodyPr/>
        <a:lstStyle/>
        <a:p>
          <a:endParaRPr lang="fr-FR"/>
        </a:p>
      </dgm:t>
    </dgm:pt>
    <dgm:pt modelId="{9FA7BB44-E80B-4F37-822D-6AF14A1BFE62}">
      <dgm:prSet/>
      <dgm:spPr/>
      <dgm:t>
        <a:bodyPr/>
        <a:lstStyle/>
        <a:p>
          <a:endParaRPr lang="fr-FR"/>
        </a:p>
      </dgm:t>
    </dgm:pt>
    <dgm:pt modelId="{E8F018D9-E48D-4E82-9276-D46F45F040C6}" type="parTrans" cxnId="{0058DC6F-DFEC-4E1D-94AB-0C0E2FB3FF06}">
      <dgm:prSet/>
      <dgm:spPr/>
      <dgm:t>
        <a:bodyPr/>
        <a:lstStyle/>
        <a:p>
          <a:endParaRPr lang="fr-FR"/>
        </a:p>
      </dgm:t>
    </dgm:pt>
    <dgm:pt modelId="{8990B466-3F35-4C49-9828-86E7CF518299}" type="sibTrans" cxnId="{0058DC6F-DFEC-4E1D-94AB-0C0E2FB3FF06}">
      <dgm:prSet/>
      <dgm:spPr/>
      <dgm:t>
        <a:bodyPr/>
        <a:lstStyle/>
        <a:p>
          <a:endParaRPr lang="fr-FR"/>
        </a:p>
      </dgm:t>
    </dgm:pt>
    <dgm:pt modelId="{D4DE7FDB-61DE-43B5-B979-3A771DD9EEFB}">
      <dgm:prSet/>
      <dgm:spPr/>
      <dgm:t>
        <a:bodyPr/>
        <a:lstStyle/>
        <a:p>
          <a:endParaRPr lang="fr-FR" dirty="0"/>
        </a:p>
      </dgm:t>
    </dgm:pt>
    <dgm:pt modelId="{BCD6EDC2-446F-4F82-B65F-2B8A8FD57224}" type="parTrans" cxnId="{39420DA2-6894-47C5-B422-BAAAEBC44301}">
      <dgm:prSet/>
      <dgm:spPr/>
      <dgm:t>
        <a:bodyPr/>
        <a:lstStyle/>
        <a:p>
          <a:endParaRPr lang="fr-FR"/>
        </a:p>
      </dgm:t>
    </dgm:pt>
    <dgm:pt modelId="{EFF3F57E-6841-4A00-ADE9-50777B3AE888}" type="sibTrans" cxnId="{39420DA2-6894-47C5-B422-BAAAEBC44301}">
      <dgm:prSet/>
      <dgm:spPr/>
      <dgm:t>
        <a:bodyPr/>
        <a:lstStyle/>
        <a:p>
          <a:endParaRPr lang="fr-FR"/>
        </a:p>
      </dgm:t>
    </dgm:pt>
    <dgm:pt modelId="{FF554998-08E9-4EA8-8D2A-127013943E04}">
      <dgm:prSet phldrT="[Texte]"/>
      <dgm:spPr/>
      <dgm:t>
        <a:bodyPr/>
        <a:lstStyle/>
        <a:p>
          <a:r>
            <a:rPr lang="fr-FR" dirty="0"/>
            <a:t> </a:t>
          </a:r>
        </a:p>
      </dgm:t>
    </dgm:pt>
    <dgm:pt modelId="{A69F359D-ADD8-408E-A039-0C2177F155FF}" type="sibTrans" cxnId="{65648617-C7D9-4A90-81F6-FD3630F0CA5C}">
      <dgm:prSet/>
      <dgm:spPr/>
      <dgm:t>
        <a:bodyPr/>
        <a:lstStyle/>
        <a:p>
          <a:endParaRPr lang="fr-FR"/>
        </a:p>
      </dgm:t>
    </dgm:pt>
    <dgm:pt modelId="{4383C6D3-4467-4A7A-828D-40621DE02CD5}" type="parTrans" cxnId="{65648617-C7D9-4A90-81F6-FD3630F0CA5C}">
      <dgm:prSet/>
      <dgm:spPr/>
      <dgm:t>
        <a:bodyPr/>
        <a:lstStyle/>
        <a:p>
          <a:endParaRPr lang="fr-FR"/>
        </a:p>
      </dgm:t>
    </dgm:pt>
    <dgm:pt modelId="{FD3CBCD4-A0E3-44BB-ACB9-1CFC26E98F31}">
      <dgm:prSet phldrT="[Texte]"/>
      <dgm:spPr/>
      <dgm:t>
        <a:bodyPr/>
        <a:lstStyle/>
        <a:p>
          <a:r>
            <a:rPr lang="fr-FR" dirty="0"/>
            <a:t> </a:t>
          </a:r>
        </a:p>
      </dgm:t>
    </dgm:pt>
    <dgm:pt modelId="{A1C102C8-47D8-4112-9E14-117E06EFDD50}" type="sibTrans" cxnId="{8090B1F8-1285-4301-948A-23F378CA4A81}">
      <dgm:prSet/>
      <dgm:spPr/>
      <dgm:t>
        <a:bodyPr/>
        <a:lstStyle/>
        <a:p>
          <a:endParaRPr lang="fr-FR"/>
        </a:p>
      </dgm:t>
    </dgm:pt>
    <dgm:pt modelId="{DAB4BB56-18FA-43ED-93AD-B1F4486A87D6}" type="parTrans" cxnId="{8090B1F8-1285-4301-948A-23F378CA4A81}">
      <dgm:prSet/>
      <dgm:spPr/>
      <dgm:t>
        <a:bodyPr/>
        <a:lstStyle/>
        <a:p>
          <a:endParaRPr lang="fr-FR"/>
        </a:p>
      </dgm:t>
    </dgm:pt>
    <dgm:pt modelId="{9016A4B7-7681-4BA6-B175-C01B5EF1BD47}" type="pres">
      <dgm:prSet presAssocID="{3EE270DA-F33D-4061-BC0F-9F1DD65DCBD7}" presName="Name0" presStyleCnt="0">
        <dgm:presLayoutVars>
          <dgm:dir/>
          <dgm:resizeHandles val="exact"/>
        </dgm:presLayoutVars>
      </dgm:prSet>
      <dgm:spPr/>
    </dgm:pt>
    <dgm:pt modelId="{65BF26E5-8AAF-43BD-8733-A2EDD91A8490}" type="pres">
      <dgm:prSet presAssocID="{3EE270DA-F33D-4061-BC0F-9F1DD65DCBD7}" presName="fgShape" presStyleLbl="fgShp" presStyleIdx="0" presStyleCnt="1" custScaleX="51080" custScaleY="36444" custLinFactNeighborX="29538" custLinFactNeighborY="81114"/>
      <dgm:spPr>
        <a:prstGeom prst="rect">
          <a:avLst/>
        </a:prstGeom>
      </dgm:spPr>
    </dgm:pt>
    <dgm:pt modelId="{38983E99-0662-4FA6-9A52-325E4C7122DD}" type="pres">
      <dgm:prSet presAssocID="{3EE270DA-F33D-4061-BC0F-9F1DD65DCBD7}" presName="linComp" presStyleCnt="0"/>
      <dgm:spPr/>
    </dgm:pt>
    <dgm:pt modelId="{638DF266-5F40-410B-BB43-A51089715C60}" type="pres">
      <dgm:prSet presAssocID="{2F6FF5AB-030C-42C4-992D-821D63FEEF27}" presName="compNode" presStyleCnt="0"/>
      <dgm:spPr/>
    </dgm:pt>
    <dgm:pt modelId="{AE03E967-BD36-418D-A5A0-954C31B857D3}" type="pres">
      <dgm:prSet presAssocID="{2F6FF5AB-030C-42C4-992D-821D63FEEF27}" presName="bkgdShape" presStyleLbl="node1" presStyleIdx="0" presStyleCnt="6"/>
      <dgm:spPr/>
    </dgm:pt>
    <dgm:pt modelId="{9754C764-154B-4083-9F00-B012F229AFF5}" type="pres">
      <dgm:prSet presAssocID="{2F6FF5AB-030C-42C4-992D-821D63FEEF27}" presName="nodeTx" presStyleLbl="node1" presStyleIdx="0" presStyleCnt="6">
        <dgm:presLayoutVars>
          <dgm:bulletEnabled val="1"/>
        </dgm:presLayoutVars>
      </dgm:prSet>
      <dgm:spPr/>
    </dgm:pt>
    <dgm:pt modelId="{958C1405-0188-486B-A30A-8CDEE8D36A41}" type="pres">
      <dgm:prSet presAssocID="{2F6FF5AB-030C-42C4-992D-821D63FEEF27}" presName="invisiNode" presStyleLbl="node1" presStyleIdx="0" presStyleCnt="6"/>
      <dgm:spPr/>
    </dgm:pt>
    <dgm:pt modelId="{1D0E0989-A766-4A7D-8ED1-1157C8AABDF9}" type="pres">
      <dgm:prSet presAssocID="{2F6FF5AB-030C-42C4-992D-821D63FEEF27}" presName="imagNode" presStyleLbl="fgImgPlace1" presStyleIdx="0" presStyleCnt="6" custScaleX="60609" custScaleY="42972" custLinFactNeighborX="-4085" custLinFactNeighborY="-35789"/>
      <dgm:spPr/>
    </dgm:pt>
    <dgm:pt modelId="{F578A46B-398E-4955-8C67-6EDFED0A9D4A}" type="pres">
      <dgm:prSet presAssocID="{F99B354F-746C-4F7B-B833-2F46F611FED4}" presName="sibTrans" presStyleLbl="sibTrans2D1" presStyleIdx="0" presStyleCnt="0"/>
      <dgm:spPr/>
    </dgm:pt>
    <dgm:pt modelId="{7F98EF24-AF4B-4E95-966B-91CC83239F95}" type="pres">
      <dgm:prSet presAssocID="{610B8B63-6503-4E3E-A430-84FAD9937525}" presName="compNode" presStyleCnt="0"/>
      <dgm:spPr/>
    </dgm:pt>
    <dgm:pt modelId="{64345A1E-08DD-43CE-A66F-FD03AFEC3E9D}" type="pres">
      <dgm:prSet presAssocID="{610B8B63-6503-4E3E-A430-84FAD9937525}" presName="bkgdShape" presStyleLbl="node1" presStyleIdx="1" presStyleCnt="6"/>
      <dgm:spPr/>
    </dgm:pt>
    <dgm:pt modelId="{3B5C49A5-BDCC-4990-9F3F-0A69BC990E89}" type="pres">
      <dgm:prSet presAssocID="{610B8B63-6503-4E3E-A430-84FAD9937525}" presName="nodeTx" presStyleLbl="node1" presStyleIdx="1" presStyleCnt="6">
        <dgm:presLayoutVars>
          <dgm:bulletEnabled val="1"/>
        </dgm:presLayoutVars>
      </dgm:prSet>
      <dgm:spPr/>
    </dgm:pt>
    <dgm:pt modelId="{6ED6B32B-08B5-48C5-99F9-7068163FFF46}" type="pres">
      <dgm:prSet presAssocID="{610B8B63-6503-4E3E-A430-84FAD9937525}" presName="invisiNode" presStyleLbl="node1" presStyleIdx="1" presStyleCnt="6"/>
      <dgm:spPr/>
    </dgm:pt>
    <dgm:pt modelId="{49FAF6FA-90B3-4EBE-9A1C-4EF75005BF0A}" type="pres">
      <dgm:prSet presAssocID="{610B8B63-6503-4E3E-A430-84FAD9937525}" presName="imagNode" presStyleLbl="fgImgPlace1" presStyleIdx="1" presStyleCnt="6" custScaleX="60609" custScaleY="42972" custLinFactNeighborX="-2708" custLinFactNeighborY="-35789"/>
      <dgm:spPr/>
    </dgm:pt>
    <dgm:pt modelId="{ACC6B1BD-6393-4034-A6DC-1548E2C86618}" type="pres">
      <dgm:prSet presAssocID="{FC4F0FE8-3D31-4BF5-9EEF-6F12BA9366C6}" presName="sibTrans" presStyleLbl="sibTrans2D1" presStyleIdx="0" presStyleCnt="0"/>
      <dgm:spPr/>
    </dgm:pt>
    <dgm:pt modelId="{5589B5F3-FE2E-4BBC-B41D-254F9D793B17}" type="pres">
      <dgm:prSet presAssocID="{9FA7BB44-E80B-4F37-822D-6AF14A1BFE62}" presName="compNode" presStyleCnt="0"/>
      <dgm:spPr/>
    </dgm:pt>
    <dgm:pt modelId="{B76746F9-BC99-4811-8CE8-EC42E61DA7D6}" type="pres">
      <dgm:prSet presAssocID="{9FA7BB44-E80B-4F37-822D-6AF14A1BFE62}" presName="bkgdShape" presStyleLbl="node1" presStyleIdx="2" presStyleCnt="6"/>
      <dgm:spPr/>
    </dgm:pt>
    <dgm:pt modelId="{379C165E-1C6B-439A-818E-21F6C9E272EB}" type="pres">
      <dgm:prSet presAssocID="{9FA7BB44-E80B-4F37-822D-6AF14A1BFE62}" presName="nodeTx" presStyleLbl="node1" presStyleIdx="2" presStyleCnt="6">
        <dgm:presLayoutVars>
          <dgm:bulletEnabled val="1"/>
        </dgm:presLayoutVars>
      </dgm:prSet>
      <dgm:spPr/>
    </dgm:pt>
    <dgm:pt modelId="{48C2F182-C491-48A6-AECD-8A443A1B3AC9}" type="pres">
      <dgm:prSet presAssocID="{9FA7BB44-E80B-4F37-822D-6AF14A1BFE62}" presName="invisiNode" presStyleLbl="node1" presStyleIdx="2" presStyleCnt="6"/>
      <dgm:spPr/>
    </dgm:pt>
    <dgm:pt modelId="{2FF5D6B3-E14E-4A46-9254-708610B1BE57}" type="pres">
      <dgm:prSet presAssocID="{9FA7BB44-E80B-4F37-822D-6AF14A1BFE62}" presName="imagNode" presStyleLbl="fgImgPlace1" presStyleIdx="2" presStyleCnt="6" custScaleX="60609" custScaleY="42972" custLinFactNeighborX="1474" custLinFactNeighborY="-35789"/>
      <dgm:spPr>
        <a:prstGeom prst="ellipse">
          <a:avLst/>
        </a:prstGeom>
      </dgm:spPr>
    </dgm:pt>
    <dgm:pt modelId="{FE4C9E16-5762-49F2-A551-AB5A6CBBD2AC}" type="pres">
      <dgm:prSet presAssocID="{8990B466-3F35-4C49-9828-86E7CF518299}" presName="sibTrans" presStyleLbl="sibTrans2D1" presStyleIdx="0" presStyleCnt="0"/>
      <dgm:spPr/>
    </dgm:pt>
    <dgm:pt modelId="{9D55D686-757A-4656-857C-050017FF53C0}" type="pres">
      <dgm:prSet presAssocID="{D4DE7FDB-61DE-43B5-B979-3A771DD9EEFB}" presName="compNode" presStyleCnt="0"/>
      <dgm:spPr/>
    </dgm:pt>
    <dgm:pt modelId="{756746A5-B673-416E-A1A4-6FE2CFE70BC3}" type="pres">
      <dgm:prSet presAssocID="{D4DE7FDB-61DE-43B5-B979-3A771DD9EEFB}" presName="bkgdShape" presStyleLbl="node1" presStyleIdx="3" presStyleCnt="6"/>
      <dgm:spPr/>
    </dgm:pt>
    <dgm:pt modelId="{290D239C-5AA8-402D-9E9F-150185758B28}" type="pres">
      <dgm:prSet presAssocID="{D4DE7FDB-61DE-43B5-B979-3A771DD9EEFB}" presName="nodeTx" presStyleLbl="node1" presStyleIdx="3" presStyleCnt="6">
        <dgm:presLayoutVars>
          <dgm:bulletEnabled val="1"/>
        </dgm:presLayoutVars>
      </dgm:prSet>
      <dgm:spPr/>
    </dgm:pt>
    <dgm:pt modelId="{FAABB5EB-9910-497D-81C0-E3A414C63AA0}" type="pres">
      <dgm:prSet presAssocID="{D4DE7FDB-61DE-43B5-B979-3A771DD9EEFB}" presName="invisiNode" presStyleLbl="node1" presStyleIdx="3" presStyleCnt="6"/>
      <dgm:spPr/>
    </dgm:pt>
    <dgm:pt modelId="{58011924-6E83-4966-84D2-F91E5E88C506}" type="pres">
      <dgm:prSet presAssocID="{D4DE7FDB-61DE-43B5-B979-3A771DD9EEFB}" presName="imagNode" presStyleLbl="fgImgPlace1" presStyleIdx="3" presStyleCnt="6" custScaleX="60609" custScaleY="42972" custLinFactNeighborX="-1472" custLinFactNeighborY="-35789"/>
      <dgm:spPr/>
    </dgm:pt>
    <dgm:pt modelId="{9DF9CEAE-6B42-4CF3-B2C3-4736BC8E8F31}" type="pres">
      <dgm:prSet presAssocID="{EFF3F57E-6841-4A00-ADE9-50777B3AE888}" presName="sibTrans" presStyleLbl="sibTrans2D1" presStyleIdx="0" presStyleCnt="0"/>
      <dgm:spPr/>
    </dgm:pt>
    <dgm:pt modelId="{438B41B0-920C-4C0D-A58F-2551F06ABA9A}" type="pres">
      <dgm:prSet presAssocID="{FF554998-08E9-4EA8-8D2A-127013943E04}" presName="compNode" presStyleCnt="0"/>
      <dgm:spPr/>
    </dgm:pt>
    <dgm:pt modelId="{E5006795-4296-4366-9BB0-CA5CE668E547}" type="pres">
      <dgm:prSet presAssocID="{FF554998-08E9-4EA8-8D2A-127013943E04}" presName="bkgdShape" presStyleLbl="node1" presStyleIdx="4" presStyleCnt="6"/>
      <dgm:spPr/>
    </dgm:pt>
    <dgm:pt modelId="{F9AB975F-8F62-4258-82C4-894D2F64B17C}" type="pres">
      <dgm:prSet presAssocID="{FF554998-08E9-4EA8-8D2A-127013943E04}" presName="nodeTx" presStyleLbl="node1" presStyleIdx="4" presStyleCnt="6">
        <dgm:presLayoutVars>
          <dgm:bulletEnabled val="1"/>
        </dgm:presLayoutVars>
      </dgm:prSet>
      <dgm:spPr/>
    </dgm:pt>
    <dgm:pt modelId="{4D419147-2E27-4B4E-B014-FF42DC042F44}" type="pres">
      <dgm:prSet presAssocID="{FF554998-08E9-4EA8-8D2A-127013943E04}" presName="invisiNode" presStyleLbl="node1" presStyleIdx="4" presStyleCnt="6"/>
      <dgm:spPr/>
    </dgm:pt>
    <dgm:pt modelId="{1C4E9D81-2FB6-4A90-B465-A7A3E10A59EE}" type="pres">
      <dgm:prSet presAssocID="{FF554998-08E9-4EA8-8D2A-127013943E04}" presName="imagNode" presStyleLbl="fgImgPlace1" presStyleIdx="4" presStyleCnt="6" custScaleX="60609" custScaleY="42972" custLinFactNeighborX="-926" custLinFactNeighborY="-35789"/>
      <dgm:spPr/>
    </dgm:pt>
    <dgm:pt modelId="{E735A302-CAD1-4F12-835A-918FB93D24BA}" type="pres">
      <dgm:prSet presAssocID="{A69F359D-ADD8-408E-A039-0C2177F155FF}" presName="sibTrans" presStyleLbl="sibTrans2D1" presStyleIdx="0" presStyleCnt="0"/>
      <dgm:spPr/>
    </dgm:pt>
    <dgm:pt modelId="{7043347D-F837-4469-B04B-2917A0E1E116}" type="pres">
      <dgm:prSet presAssocID="{FD3CBCD4-A0E3-44BB-ACB9-1CFC26E98F31}" presName="compNode" presStyleCnt="0"/>
      <dgm:spPr/>
    </dgm:pt>
    <dgm:pt modelId="{DA7A9454-8A8B-4E87-8DA0-34BD5034E64F}" type="pres">
      <dgm:prSet presAssocID="{FD3CBCD4-A0E3-44BB-ACB9-1CFC26E98F31}" presName="bkgdShape" presStyleLbl="node1" presStyleIdx="5" presStyleCnt="6"/>
      <dgm:spPr/>
    </dgm:pt>
    <dgm:pt modelId="{B84A939B-BE4F-4535-B2E8-088156BB24D2}" type="pres">
      <dgm:prSet presAssocID="{FD3CBCD4-A0E3-44BB-ACB9-1CFC26E98F31}" presName="nodeTx" presStyleLbl="node1" presStyleIdx="5" presStyleCnt="6">
        <dgm:presLayoutVars>
          <dgm:bulletEnabled val="1"/>
        </dgm:presLayoutVars>
      </dgm:prSet>
      <dgm:spPr/>
    </dgm:pt>
    <dgm:pt modelId="{A309ADA0-AE26-4DF6-8083-4804074680FC}" type="pres">
      <dgm:prSet presAssocID="{FD3CBCD4-A0E3-44BB-ACB9-1CFC26E98F31}" presName="invisiNode" presStyleLbl="node1" presStyleIdx="5" presStyleCnt="6"/>
      <dgm:spPr/>
    </dgm:pt>
    <dgm:pt modelId="{4FFBD6AA-5A9C-4570-B2B3-5DCA79430897}" type="pres">
      <dgm:prSet presAssocID="{FD3CBCD4-A0E3-44BB-ACB9-1CFC26E98F31}" presName="imagNode" presStyleLbl="fgImgPlace1" presStyleIdx="5" presStyleCnt="6" custScaleX="60609" custScaleY="42972" custLinFactNeighborX="1985" custLinFactNeighborY="-35789"/>
      <dgm:spPr/>
    </dgm:pt>
  </dgm:ptLst>
  <dgm:cxnLst>
    <dgm:cxn modelId="{A2FC2F05-2EC4-4AA3-AF8F-CFFFA38A27CA}" type="presOf" srcId="{9FA7BB44-E80B-4F37-822D-6AF14A1BFE62}" destId="{B76746F9-BC99-4811-8CE8-EC42E61DA7D6}" srcOrd="0" destOrd="0" presId="urn:microsoft.com/office/officeart/2005/8/layout/hList7"/>
    <dgm:cxn modelId="{9B4D6309-787A-4488-8309-FDDAD78A4B1C}" type="presOf" srcId="{8990B466-3F35-4C49-9828-86E7CF518299}" destId="{FE4C9E16-5762-49F2-A551-AB5A6CBBD2AC}" srcOrd="0" destOrd="0" presId="urn:microsoft.com/office/officeart/2005/8/layout/hList7"/>
    <dgm:cxn modelId="{C0E25409-BB92-4EDC-A80F-3F8D998B50B7}" type="presOf" srcId="{610B8B63-6503-4E3E-A430-84FAD9937525}" destId="{3B5C49A5-BDCC-4990-9F3F-0A69BC990E89}" srcOrd="1" destOrd="0" presId="urn:microsoft.com/office/officeart/2005/8/layout/hList7"/>
    <dgm:cxn modelId="{65648617-C7D9-4A90-81F6-FD3630F0CA5C}" srcId="{3EE270DA-F33D-4061-BC0F-9F1DD65DCBD7}" destId="{FF554998-08E9-4EA8-8D2A-127013943E04}" srcOrd="4" destOrd="0" parTransId="{4383C6D3-4467-4A7A-828D-40621DE02CD5}" sibTransId="{A69F359D-ADD8-408E-A039-0C2177F155FF}"/>
    <dgm:cxn modelId="{115CEB1C-4E2E-406E-A7AA-E9209580E970}" type="presOf" srcId="{F99B354F-746C-4F7B-B833-2F46F611FED4}" destId="{F578A46B-398E-4955-8C67-6EDFED0A9D4A}" srcOrd="0" destOrd="0" presId="urn:microsoft.com/office/officeart/2005/8/layout/hList7"/>
    <dgm:cxn modelId="{0792EA29-3CE1-40E6-B059-6ACB5ED7964D}" type="presOf" srcId="{3EE270DA-F33D-4061-BC0F-9F1DD65DCBD7}" destId="{9016A4B7-7681-4BA6-B175-C01B5EF1BD47}" srcOrd="0" destOrd="0" presId="urn:microsoft.com/office/officeart/2005/8/layout/hList7"/>
    <dgm:cxn modelId="{BDB4BC3C-2220-4DAB-AD5E-EB3AAF685640}" srcId="{3EE270DA-F33D-4061-BC0F-9F1DD65DCBD7}" destId="{610B8B63-6503-4E3E-A430-84FAD9937525}" srcOrd="1" destOrd="0" parTransId="{09A0ABAA-8900-417E-BAC2-EBE28BB955E7}" sibTransId="{FC4F0FE8-3D31-4BF5-9EEF-6F12BA9366C6}"/>
    <dgm:cxn modelId="{44CC8D3D-9577-43EA-AE6F-89CCC1D40D45}" type="presOf" srcId="{A69F359D-ADD8-408E-A039-0C2177F155FF}" destId="{E735A302-CAD1-4F12-835A-918FB93D24BA}" srcOrd="0" destOrd="0" presId="urn:microsoft.com/office/officeart/2005/8/layout/hList7"/>
    <dgm:cxn modelId="{D9EC724E-7EDA-41F9-9C85-6117715B6DD7}" type="presOf" srcId="{FF554998-08E9-4EA8-8D2A-127013943E04}" destId="{F9AB975F-8F62-4258-82C4-894D2F64B17C}" srcOrd="1" destOrd="0" presId="urn:microsoft.com/office/officeart/2005/8/layout/hList7"/>
    <dgm:cxn modelId="{0058DC6F-DFEC-4E1D-94AB-0C0E2FB3FF06}" srcId="{3EE270DA-F33D-4061-BC0F-9F1DD65DCBD7}" destId="{9FA7BB44-E80B-4F37-822D-6AF14A1BFE62}" srcOrd="2" destOrd="0" parTransId="{E8F018D9-E48D-4E82-9276-D46F45F040C6}" sibTransId="{8990B466-3F35-4C49-9828-86E7CF518299}"/>
    <dgm:cxn modelId="{AD73B086-19C6-4716-B2F2-AE1E2274DEA7}" type="presOf" srcId="{D4DE7FDB-61DE-43B5-B979-3A771DD9EEFB}" destId="{290D239C-5AA8-402D-9E9F-150185758B28}" srcOrd="1" destOrd="0" presId="urn:microsoft.com/office/officeart/2005/8/layout/hList7"/>
    <dgm:cxn modelId="{CAC0F98E-A363-4250-AEFA-E91FE5C71CA7}" type="presOf" srcId="{610B8B63-6503-4E3E-A430-84FAD9937525}" destId="{64345A1E-08DD-43CE-A66F-FD03AFEC3E9D}" srcOrd="0" destOrd="0" presId="urn:microsoft.com/office/officeart/2005/8/layout/hList7"/>
    <dgm:cxn modelId="{CC21B696-F4D7-4B26-9839-BEAF064629E5}" type="presOf" srcId="{2F6FF5AB-030C-42C4-992D-821D63FEEF27}" destId="{AE03E967-BD36-418D-A5A0-954C31B857D3}" srcOrd="0" destOrd="0" presId="urn:microsoft.com/office/officeart/2005/8/layout/hList7"/>
    <dgm:cxn modelId="{FEDC509C-028E-4C17-BEA8-664BEF6D57E9}" type="presOf" srcId="{D4DE7FDB-61DE-43B5-B979-3A771DD9EEFB}" destId="{756746A5-B673-416E-A1A4-6FE2CFE70BC3}" srcOrd="0" destOrd="0" presId="urn:microsoft.com/office/officeart/2005/8/layout/hList7"/>
    <dgm:cxn modelId="{39420DA2-6894-47C5-B422-BAAAEBC44301}" srcId="{3EE270DA-F33D-4061-BC0F-9F1DD65DCBD7}" destId="{D4DE7FDB-61DE-43B5-B979-3A771DD9EEFB}" srcOrd="3" destOrd="0" parTransId="{BCD6EDC2-446F-4F82-B65F-2B8A8FD57224}" sibTransId="{EFF3F57E-6841-4A00-ADE9-50777B3AE888}"/>
    <dgm:cxn modelId="{48AF0AC0-416A-4345-BFBB-EE545017BBF5}" type="presOf" srcId="{2F6FF5AB-030C-42C4-992D-821D63FEEF27}" destId="{9754C764-154B-4083-9F00-B012F229AFF5}" srcOrd="1" destOrd="0" presId="urn:microsoft.com/office/officeart/2005/8/layout/hList7"/>
    <dgm:cxn modelId="{C1B658C8-984E-45EC-B54D-C682CF3992EE}" type="presOf" srcId="{FC4F0FE8-3D31-4BF5-9EEF-6F12BA9366C6}" destId="{ACC6B1BD-6393-4034-A6DC-1548E2C86618}" srcOrd="0" destOrd="0" presId="urn:microsoft.com/office/officeart/2005/8/layout/hList7"/>
    <dgm:cxn modelId="{9C12E7CD-161E-4500-91FC-2B279AD2A564}" type="presOf" srcId="{EFF3F57E-6841-4A00-ADE9-50777B3AE888}" destId="{9DF9CEAE-6B42-4CF3-B2C3-4736BC8E8F31}" srcOrd="0" destOrd="0" presId="urn:microsoft.com/office/officeart/2005/8/layout/hList7"/>
    <dgm:cxn modelId="{7C912DD6-F3BF-4092-8858-D05B2E428618}" type="presOf" srcId="{FD3CBCD4-A0E3-44BB-ACB9-1CFC26E98F31}" destId="{DA7A9454-8A8B-4E87-8DA0-34BD5034E64F}" srcOrd="0" destOrd="0" presId="urn:microsoft.com/office/officeart/2005/8/layout/hList7"/>
    <dgm:cxn modelId="{4BEF50DC-5580-4AAE-9F5D-932D592AB92B}" srcId="{3EE270DA-F33D-4061-BC0F-9F1DD65DCBD7}" destId="{2F6FF5AB-030C-42C4-992D-821D63FEEF27}" srcOrd="0" destOrd="0" parTransId="{01540F9F-B782-4B33-AF46-6A21D4DE161F}" sibTransId="{F99B354F-746C-4F7B-B833-2F46F611FED4}"/>
    <dgm:cxn modelId="{4A1EBAE5-5F62-4954-9AED-3E4EE29AB9E2}" type="presOf" srcId="{FF554998-08E9-4EA8-8D2A-127013943E04}" destId="{E5006795-4296-4366-9BB0-CA5CE668E547}" srcOrd="0" destOrd="0" presId="urn:microsoft.com/office/officeart/2005/8/layout/hList7"/>
    <dgm:cxn modelId="{AC99BEF2-0D6D-4819-B665-5C54EC5EAB29}" type="presOf" srcId="{9FA7BB44-E80B-4F37-822D-6AF14A1BFE62}" destId="{379C165E-1C6B-439A-818E-21F6C9E272EB}" srcOrd="1" destOrd="0" presId="urn:microsoft.com/office/officeart/2005/8/layout/hList7"/>
    <dgm:cxn modelId="{8090B1F8-1285-4301-948A-23F378CA4A81}" srcId="{3EE270DA-F33D-4061-BC0F-9F1DD65DCBD7}" destId="{FD3CBCD4-A0E3-44BB-ACB9-1CFC26E98F31}" srcOrd="5" destOrd="0" parTransId="{DAB4BB56-18FA-43ED-93AD-B1F4486A87D6}" sibTransId="{A1C102C8-47D8-4112-9E14-117E06EFDD50}"/>
    <dgm:cxn modelId="{C77B87FB-5483-4672-8D30-C01BE0E914A3}" type="presOf" srcId="{FD3CBCD4-A0E3-44BB-ACB9-1CFC26E98F31}" destId="{B84A939B-BE4F-4535-B2E8-088156BB24D2}" srcOrd="1" destOrd="0" presId="urn:microsoft.com/office/officeart/2005/8/layout/hList7"/>
    <dgm:cxn modelId="{1A8516B6-69DE-4EB4-A4C3-701308490699}" type="presParOf" srcId="{9016A4B7-7681-4BA6-B175-C01B5EF1BD47}" destId="{65BF26E5-8AAF-43BD-8733-A2EDD91A8490}" srcOrd="0" destOrd="0" presId="urn:microsoft.com/office/officeart/2005/8/layout/hList7"/>
    <dgm:cxn modelId="{3805B447-F334-42DA-B6E6-B35C43B59905}" type="presParOf" srcId="{9016A4B7-7681-4BA6-B175-C01B5EF1BD47}" destId="{38983E99-0662-4FA6-9A52-325E4C7122DD}" srcOrd="1" destOrd="0" presId="urn:microsoft.com/office/officeart/2005/8/layout/hList7"/>
    <dgm:cxn modelId="{63AD7C96-D767-4BAA-A42E-8F9E574F797C}" type="presParOf" srcId="{38983E99-0662-4FA6-9A52-325E4C7122DD}" destId="{638DF266-5F40-410B-BB43-A51089715C60}" srcOrd="0" destOrd="0" presId="urn:microsoft.com/office/officeart/2005/8/layout/hList7"/>
    <dgm:cxn modelId="{7520B7DD-B597-4A08-A528-0457AA245470}" type="presParOf" srcId="{638DF266-5F40-410B-BB43-A51089715C60}" destId="{AE03E967-BD36-418D-A5A0-954C31B857D3}" srcOrd="0" destOrd="0" presId="urn:microsoft.com/office/officeart/2005/8/layout/hList7"/>
    <dgm:cxn modelId="{F4D512AB-0272-441B-A7B3-BB28788A2AB0}" type="presParOf" srcId="{638DF266-5F40-410B-BB43-A51089715C60}" destId="{9754C764-154B-4083-9F00-B012F229AFF5}" srcOrd="1" destOrd="0" presId="urn:microsoft.com/office/officeart/2005/8/layout/hList7"/>
    <dgm:cxn modelId="{C2461BE1-4293-4F18-83EA-CBEA429A4A17}" type="presParOf" srcId="{638DF266-5F40-410B-BB43-A51089715C60}" destId="{958C1405-0188-486B-A30A-8CDEE8D36A41}" srcOrd="2" destOrd="0" presId="urn:microsoft.com/office/officeart/2005/8/layout/hList7"/>
    <dgm:cxn modelId="{50936B6A-8150-473C-98C3-9722B544690D}" type="presParOf" srcId="{638DF266-5F40-410B-BB43-A51089715C60}" destId="{1D0E0989-A766-4A7D-8ED1-1157C8AABDF9}" srcOrd="3" destOrd="0" presId="urn:microsoft.com/office/officeart/2005/8/layout/hList7"/>
    <dgm:cxn modelId="{07ACA8B5-9A2B-4B0E-917E-742704C079B5}" type="presParOf" srcId="{38983E99-0662-4FA6-9A52-325E4C7122DD}" destId="{F578A46B-398E-4955-8C67-6EDFED0A9D4A}" srcOrd="1" destOrd="0" presId="urn:microsoft.com/office/officeart/2005/8/layout/hList7"/>
    <dgm:cxn modelId="{70A1CD99-2D90-4178-8893-B333ECBC2E20}" type="presParOf" srcId="{38983E99-0662-4FA6-9A52-325E4C7122DD}" destId="{7F98EF24-AF4B-4E95-966B-91CC83239F95}" srcOrd="2" destOrd="0" presId="urn:microsoft.com/office/officeart/2005/8/layout/hList7"/>
    <dgm:cxn modelId="{563F135F-96C0-4962-911A-A1305900D59C}" type="presParOf" srcId="{7F98EF24-AF4B-4E95-966B-91CC83239F95}" destId="{64345A1E-08DD-43CE-A66F-FD03AFEC3E9D}" srcOrd="0" destOrd="0" presId="urn:microsoft.com/office/officeart/2005/8/layout/hList7"/>
    <dgm:cxn modelId="{B9725FD0-59B9-4EC2-A20C-D34F2B5B1A37}" type="presParOf" srcId="{7F98EF24-AF4B-4E95-966B-91CC83239F95}" destId="{3B5C49A5-BDCC-4990-9F3F-0A69BC990E89}" srcOrd="1" destOrd="0" presId="urn:microsoft.com/office/officeart/2005/8/layout/hList7"/>
    <dgm:cxn modelId="{C1AFBE98-5363-4B9F-B07A-4C21BBCF16EC}" type="presParOf" srcId="{7F98EF24-AF4B-4E95-966B-91CC83239F95}" destId="{6ED6B32B-08B5-48C5-99F9-7068163FFF46}" srcOrd="2" destOrd="0" presId="urn:microsoft.com/office/officeart/2005/8/layout/hList7"/>
    <dgm:cxn modelId="{23495EF6-26BF-4C68-9285-ABEF6B1B1CA6}" type="presParOf" srcId="{7F98EF24-AF4B-4E95-966B-91CC83239F95}" destId="{49FAF6FA-90B3-4EBE-9A1C-4EF75005BF0A}" srcOrd="3" destOrd="0" presId="urn:microsoft.com/office/officeart/2005/8/layout/hList7"/>
    <dgm:cxn modelId="{6A770AB5-5439-4E49-A3A0-DC74D302251E}" type="presParOf" srcId="{38983E99-0662-4FA6-9A52-325E4C7122DD}" destId="{ACC6B1BD-6393-4034-A6DC-1548E2C86618}" srcOrd="3" destOrd="0" presId="urn:microsoft.com/office/officeart/2005/8/layout/hList7"/>
    <dgm:cxn modelId="{C94C98E1-32B2-45FA-847A-450B229CDC85}" type="presParOf" srcId="{38983E99-0662-4FA6-9A52-325E4C7122DD}" destId="{5589B5F3-FE2E-4BBC-B41D-254F9D793B17}" srcOrd="4" destOrd="0" presId="urn:microsoft.com/office/officeart/2005/8/layout/hList7"/>
    <dgm:cxn modelId="{1A89B251-D750-4C6C-BC6E-BE1FDCBD58FE}" type="presParOf" srcId="{5589B5F3-FE2E-4BBC-B41D-254F9D793B17}" destId="{B76746F9-BC99-4811-8CE8-EC42E61DA7D6}" srcOrd="0" destOrd="0" presId="urn:microsoft.com/office/officeart/2005/8/layout/hList7"/>
    <dgm:cxn modelId="{7DA7DD21-B3EF-4D34-903A-8A585344A091}" type="presParOf" srcId="{5589B5F3-FE2E-4BBC-B41D-254F9D793B17}" destId="{379C165E-1C6B-439A-818E-21F6C9E272EB}" srcOrd="1" destOrd="0" presId="urn:microsoft.com/office/officeart/2005/8/layout/hList7"/>
    <dgm:cxn modelId="{A166D044-D00E-4BAD-A13E-CBCE99272F3E}" type="presParOf" srcId="{5589B5F3-FE2E-4BBC-B41D-254F9D793B17}" destId="{48C2F182-C491-48A6-AECD-8A443A1B3AC9}" srcOrd="2" destOrd="0" presId="urn:microsoft.com/office/officeart/2005/8/layout/hList7"/>
    <dgm:cxn modelId="{DE422210-B426-4A0E-9B8A-266C0583205E}" type="presParOf" srcId="{5589B5F3-FE2E-4BBC-B41D-254F9D793B17}" destId="{2FF5D6B3-E14E-4A46-9254-708610B1BE57}" srcOrd="3" destOrd="0" presId="urn:microsoft.com/office/officeart/2005/8/layout/hList7"/>
    <dgm:cxn modelId="{7696715F-8B50-421C-B643-890378FFCDAD}" type="presParOf" srcId="{38983E99-0662-4FA6-9A52-325E4C7122DD}" destId="{FE4C9E16-5762-49F2-A551-AB5A6CBBD2AC}" srcOrd="5" destOrd="0" presId="urn:microsoft.com/office/officeart/2005/8/layout/hList7"/>
    <dgm:cxn modelId="{046B1BA0-8717-49AB-BE5E-48F44B7D0D85}" type="presParOf" srcId="{38983E99-0662-4FA6-9A52-325E4C7122DD}" destId="{9D55D686-757A-4656-857C-050017FF53C0}" srcOrd="6" destOrd="0" presId="urn:microsoft.com/office/officeart/2005/8/layout/hList7"/>
    <dgm:cxn modelId="{51EFBDCB-F4CB-4593-9BC5-6CFA327C10C3}" type="presParOf" srcId="{9D55D686-757A-4656-857C-050017FF53C0}" destId="{756746A5-B673-416E-A1A4-6FE2CFE70BC3}" srcOrd="0" destOrd="0" presId="urn:microsoft.com/office/officeart/2005/8/layout/hList7"/>
    <dgm:cxn modelId="{6F6538F6-CE11-4F4B-95E2-35C765082E3E}" type="presParOf" srcId="{9D55D686-757A-4656-857C-050017FF53C0}" destId="{290D239C-5AA8-402D-9E9F-150185758B28}" srcOrd="1" destOrd="0" presId="urn:microsoft.com/office/officeart/2005/8/layout/hList7"/>
    <dgm:cxn modelId="{5778A16A-76F1-4C2D-B516-EC43DB62591F}" type="presParOf" srcId="{9D55D686-757A-4656-857C-050017FF53C0}" destId="{FAABB5EB-9910-497D-81C0-E3A414C63AA0}" srcOrd="2" destOrd="0" presId="urn:microsoft.com/office/officeart/2005/8/layout/hList7"/>
    <dgm:cxn modelId="{0F15ED93-C50C-4F8C-AE51-71D8C560DA45}" type="presParOf" srcId="{9D55D686-757A-4656-857C-050017FF53C0}" destId="{58011924-6E83-4966-84D2-F91E5E88C506}" srcOrd="3" destOrd="0" presId="urn:microsoft.com/office/officeart/2005/8/layout/hList7"/>
    <dgm:cxn modelId="{53521A9D-64D5-4ECC-AD5F-92973B36C6A6}" type="presParOf" srcId="{38983E99-0662-4FA6-9A52-325E4C7122DD}" destId="{9DF9CEAE-6B42-4CF3-B2C3-4736BC8E8F31}" srcOrd="7" destOrd="0" presId="urn:microsoft.com/office/officeart/2005/8/layout/hList7"/>
    <dgm:cxn modelId="{55D6E14B-18DC-4069-8963-DB5707BD3018}" type="presParOf" srcId="{38983E99-0662-4FA6-9A52-325E4C7122DD}" destId="{438B41B0-920C-4C0D-A58F-2551F06ABA9A}" srcOrd="8" destOrd="0" presId="urn:microsoft.com/office/officeart/2005/8/layout/hList7"/>
    <dgm:cxn modelId="{ED6AFF61-9FAF-4625-ABD7-5F6668D8739E}" type="presParOf" srcId="{438B41B0-920C-4C0D-A58F-2551F06ABA9A}" destId="{E5006795-4296-4366-9BB0-CA5CE668E547}" srcOrd="0" destOrd="0" presId="urn:microsoft.com/office/officeart/2005/8/layout/hList7"/>
    <dgm:cxn modelId="{4EAEDA32-640E-49E6-804F-AD2DF0B9FBBF}" type="presParOf" srcId="{438B41B0-920C-4C0D-A58F-2551F06ABA9A}" destId="{F9AB975F-8F62-4258-82C4-894D2F64B17C}" srcOrd="1" destOrd="0" presId="urn:microsoft.com/office/officeart/2005/8/layout/hList7"/>
    <dgm:cxn modelId="{70E0634E-A7B3-4493-98E3-6C7A92F3B05B}" type="presParOf" srcId="{438B41B0-920C-4C0D-A58F-2551F06ABA9A}" destId="{4D419147-2E27-4B4E-B014-FF42DC042F44}" srcOrd="2" destOrd="0" presId="urn:microsoft.com/office/officeart/2005/8/layout/hList7"/>
    <dgm:cxn modelId="{5E9B809E-5563-4A4E-BDBB-9E97F8EB23B1}" type="presParOf" srcId="{438B41B0-920C-4C0D-A58F-2551F06ABA9A}" destId="{1C4E9D81-2FB6-4A90-B465-A7A3E10A59EE}" srcOrd="3" destOrd="0" presId="urn:microsoft.com/office/officeart/2005/8/layout/hList7"/>
    <dgm:cxn modelId="{DA5CB9A2-DF7A-43AE-BD60-A3BE619C15AA}" type="presParOf" srcId="{38983E99-0662-4FA6-9A52-325E4C7122DD}" destId="{E735A302-CAD1-4F12-835A-918FB93D24BA}" srcOrd="9" destOrd="0" presId="urn:microsoft.com/office/officeart/2005/8/layout/hList7"/>
    <dgm:cxn modelId="{458860B4-7106-4770-9BF8-97EB509E37D4}" type="presParOf" srcId="{38983E99-0662-4FA6-9A52-325E4C7122DD}" destId="{7043347D-F837-4469-B04B-2917A0E1E116}" srcOrd="10" destOrd="0" presId="urn:microsoft.com/office/officeart/2005/8/layout/hList7"/>
    <dgm:cxn modelId="{AE959179-9DD1-4047-BAAA-1716E3E49455}" type="presParOf" srcId="{7043347D-F837-4469-B04B-2917A0E1E116}" destId="{DA7A9454-8A8B-4E87-8DA0-34BD5034E64F}" srcOrd="0" destOrd="0" presId="urn:microsoft.com/office/officeart/2005/8/layout/hList7"/>
    <dgm:cxn modelId="{96373BAC-6121-4E8D-8C60-7A390F9326E9}" type="presParOf" srcId="{7043347D-F837-4469-B04B-2917A0E1E116}" destId="{B84A939B-BE4F-4535-B2E8-088156BB24D2}" srcOrd="1" destOrd="0" presId="urn:microsoft.com/office/officeart/2005/8/layout/hList7"/>
    <dgm:cxn modelId="{9FDC7C77-426D-4F45-890F-FA88DA1412BC}" type="presParOf" srcId="{7043347D-F837-4469-B04B-2917A0E1E116}" destId="{A309ADA0-AE26-4DF6-8083-4804074680FC}" srcOrd="2" destOrd="0" presId="urn:microsoft.com/office/officeart/2005/8/layout/hList7"/>
    <dgm:cxn modelId="{99E24C7D-71EC-4807-8D91-66E38BB9A870}" type="presParOf" srcId="{7043347D-F837-4469-B04B-2917A0E1E116}" destId="{4FFBD6AA-5A9C-4570-B2B3-5DCA7943089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5C685-1731-4162-887C-1C5D5CFBE7CB}">
      <dsp:nvSpPr>
        <dsp:cNvPr id="0" name=""/>
        <dsp:cNvSpPr/>
      </dsp:nvSpPr>
      <dsp:spPr>
        <a:xfrm>
          <a:off x="2968410" y="-51458"/>
          <a:ext cx="1219949" cy="1219949"/>
        </a:xfrm>
        <a:prstGeom prst="ellipse">
          <a:avLst/>
        </a:prstGeom>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prstClr val="white"/>
              </a:solidFill>
              <a:latin typeface="Calibri" panose="020F0502020204030204"/>
              <a:ea typeface="+mn-ea"/>
              <a:cs typeface="+mn-cs"/>
            </a:rPr>
            <a:t>État</a:t>
          </a:r>
        </a:p>
      </dsp:txBody>
      <dsp:txXfrm>
        <a:off x="3147067" y="127199"/>
        <a:ext cx="862635" cy="862635"/>
      </dsp:txXfrm>
    </dsp:sp>
    <dsp:sp modelId="{C3D3943B-F5A9-41A6-8CE6-4C5816046B00}">
      <dsp:nvSpPr>
        <dsp:cNvPr id="0" name=""/>
        <dsp:cNvSpPr/>
      </dsp:nvSpPr>
      <dsp:spPr>
        <a:xfrm rot="1542857">
          <a:off x="4155235" y="763457"/>
          <a:ext cx="361692" cy="319892"/>
        </a:xfrm>
        <a:prstGeom prst="rightArrow">
          <a:avLst>
            <a:gd name="adj1" fmla="val 60000"/>
            <a:gd name="adj2" fmla="val 50000"/>
          </a:avLst>
        </a:prstGeom>
        <a:solidFill>
          <a:schemeClr val="tx1"/>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sp:txBody>
      <dsp:txXfrm>
        <a:off x="4159987" y="806616"/>
        <a:ext cx="265724" cy="191936"/>
      </dsp:txXfrm>
    </dsp:sp>
    <dsp:sp modelId="{366BD7E0-40D8-4FA4-ADD9-FEAC748147EE}">
      <dsp:nvSpPr>
        <dsp:cNvPr id="0" name=""/>
        <dsp:cNvSpPr/>
      </dsp:nvSpPr>
      <dsp:spPr>
        <a:xfrm>
          <a:off x="4498479" y="694822"/>
          <a:ext cx="1183537" cy="1183537"/>
        </a:xfrm>
        <a:prstGeom prst="ellipse">
          <a:avLst/>
        </a:prstGeom>
        <a:solidFill>
          <a:srgbClr val="70AD47"/>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Stellium </a:t>
          </a:r>
          <a:r>
            <a:rPr lang="fr-FR" sz="1400" b="1" kern="1200" dirty="0" err="1">
              <a:solidFill>
                <a:prstClr val="white"/>
              </a:solidFill>
              <a:latin typeface="Calibri" panose="020F0502020204030204"/>
              <a:ea typeface="+mn-ea"/>
              <a:cs typeface="+mn-cs"/>
            </a:rPr>
            <a:t>Immo</a:t>
          </a:r>
          <a:endParaRPr lang="fr-FR" sz="1400" b="1" kern="1200" dirty="0">
            <a:solidFill>
              <a:prstClr val="white"/>
            </a:solidFill>
            <a:latin typeface="Calibri" panose="020F0502020204030204"/>
            <a:ea typeface="+mn-ea"/>
            <a:cs typeface="+mn-cs"/>
          </a:endParaRPr>
        </a:p>
      </dsp:txBody>
      <dsp:txXfrm>
        <a:off x="4671804" y="868147"/>
        <a:ext cx="836887" cy="836887"/>
      </dsp:txXfrm>
    </dsp:sp>
    <dsp:sp modelId="{78BDB7AD-665E-4D5A-97EE-CE65A36A672B}">
      <dsp:nvSpPr>
        <dsp:cNvPr id="0" name=""/>
        <dsp:cNvSpPr/>
      </dsp:nvSpPr>
      <dsp:spPr>
        <a:xfrm rot="4628571">
          <a:off x="5104697" y="1885182"/>
          <a:ext cx="330743" cy="376734"/>
        </a:xfrm>
        <a:prstGeom prst="rightArrow">
          <a:avLst>
            <a:gd name="adj1" fmla="val 60000"/>
            <a:gd name="adj2" fmla="val 50000"/>
          </a:avLst>
        </a:prstGeom>
        <a:solidFill>
          <a:prstClr val="black"/>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sp:txBody>
      <dsp:txXfrm>
        <a:off x="5143269" y="1912161"/>
        <a:ext cx="231520" cy="226040"/>
      </dsp:txXfrm>
    </dsp:sp>
    <dsp:sp modelId="{16245307-CEE6-464B-99A9-85B9496A6AAD}">
      <dsp:nvSpPr>
        <dsp:cNvPr id="0" name=""/>
        <dsp:cNvSpPr/>
      </dsp:nvSpPr>
      <dsp:spPr>
        <a:xfrm>
          <a:off x="4836376" y="2295289"/>
          <a:ext cx="1254542" cy="1254542"/>
        </a:xfrm>
        <a:prstGeom prst="ellips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Promoteur</a:t>
          </a:r>
        </a:p>
      </dsp:txBody>
      <dsp:txXfrm>
        <a:off x="5020099" y="2479012"/>
        <a:ext cx="887096" cy="887096"/>
      </dsp:txXfrm>
    </dsp:sp>
    <dsp:sp modelId="{3ADEDDF4-BFF8-42AF-A08D-00947CBE39A2}">
      <dsp:nvSpPr>
        <dsp:cNvPr id="0" name=""/>
        <dsp:cNvSpPr/>
      </dsp:nvSpPr>
      <dsp:spPr>
        <a:xfrm rot="7714286">
          <a:off x="4817753" y="3394894"/>
          <a:ext cx="238005" cy="376734"/>
        </a:xfrm>
        <a:prstGeom prst="rightArrow">
          <a:avLst>
            <a:gd name="adj1" fmla="val 60000"/>
            <a:gd name="adj2" fmla="val 50000"/>
          </a:avLst>
        </a:prstGeom>
        <a:solidFill>
          <a:prstClr val="black"/>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sp:txBody>
      <dsp:txXfrm rot="10800000">
        <a:off x="4875712" y="3442329"/>
        <a:ext cx="166604" cy="226040"/>
      </dsp:txXfrm>
    </dsp:sp>
    <dsp:sp modelId="{3C8D66DC-E058-4CA0-AD77-CB878962CFF7}">
      <dsp:nvSpPr>
        <dsp:cNvPr id="0" name=""/>
        <dsp:cNvSpPr/>
      </dsp:nvSpPr>
      <dsp:spPr>
        <a:xfrm>
          <a:off x="3815702" y="3632802"/>
          <a:ext cx="1203406" cy="1203406"/>
        </a:xfrm>
        <a:prstGeom prst="ellips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prstClr val="white"/>
              </a:solidFill>
              <a:latin typeface="Calibri" panose="020F0502020204030204"/>
              <a:ea typeface="+mn-ea"/>
              <a:cs typeface="+mn-cs"/>
            </a:rPr>
            <a:t>Banque</a:t>
          </a:r>
          <a:br>
            <a:rPr lang="fr-FR" sz="1700" b="1" kern="1200" dirty="0">
              <a:solidFill>
                <a:prstClr val="white"/>
              </a:solidFill>
              <a:latin typeface="Calibri" panose="020F0502020204030204"/>
              <a:ea typeface="+mn-ea"/>
              <a:cs typeface="+mn-cs"/>
            </a:rPr>
          </a:br>
          <a:r>
            <a:rPr lang="fr-FR" sz="1700" b="1" kern="1200" dirty="0">
              <a:solidFill>
                <a:prstClr val="white"/>
              </a:solidFill>
              <a:latin typeface="Calibri" panose="020F0502020204030204"/>
              <a:ea typeface="+mn-ea"/>
              <a:cs typeface="+mn-cs"/>
            </a:rPr>
            <a:t>(s)</a:t>
          </a:r>
        </a:p>
      </dsp:txBody>
      <dsp:txXfrm>
        <a:off x="3991937" y="3809037"/>
        <a:ext cx="850936" cy="850936"/>
      </dsp:txXfrm>
    </dsp:sp>
    <dsp:sp modelId="{22F1F48D-8DD0-47A8-BC39-2FF0DEC8401D}">
      <dsp:nvSpPr>
        <dsp:cNvPr id="0" name=""/>
        <dsp:cNvSpPr/>
      </dsp:nvSpPr>
      <dsp:spPr>
        <a:xfrm rot="10821592">
          <a:off x="3538208" y="4041231"/>
          <a:ext cx="196107" cy="376734"/>
        </a:xfrm>
        <a:prstGeom prst="rightArrow">
          <a:avLst>
            <a:gd name="adj1" fmla="val 60000"/>
            <a:gd name="adj2" fmla="val 50000"/>
          </a:avLst>
        </a:prstGeom>
        <a:solidFill>
          <a:prstClr val="black"/>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sp:txBody>
      <dsp:txXfrm rot="10800000">
        <a:off x="3597039" y="4116763"/>
        <a:ext cx="137275" cy="226040"/>
      </dsp:txXfrm>
    </dsp:sp>
    <dsp:sp modelId="{21F3C92D-01CD-4717-8498-2F13B52C4D6A}">
      <dsp:nvSpPr>
        <dsp:cNvPr id="0" name=""/>
        <dsp:cNvSpPr/>
      </dsp:nvSpPr>
      <dsp:spPr>
        <a:xfrm>
          <a:off x="2226574" y="3615000"/>
          <a:ext cx="1219145" cy="1219145"/>
        </a:xfrm>
        <a:prstGeom prst="ellipse">
          <a:avLst/>
        </a:prstGeom>
        <a:solidFill>
          <a:prstClr val="white">
            <a:lumMod val="50000"/>
          </a:prst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prstClr val="white"/>
              </a:solidFill>
              <a:latin typeface="Calibri" panose="020F0502020204030204"/>
              <a:ea typeface="+mn-ea"/>
              <a:cs typeface="+mn-cs"/>
            </a:rPr>
            <a:t>Notaire</a:t>
          </a:r>
        </a:p>
      </dsp:txBody>
      <dsp:txXfrm>
        <a:off x="2405114" y="3793540"/>
        <a:ext cx="862065" cy="862065"/>
      </dsp:txXfrm>
    </dsp:sp>
    <dsp:sp modelId="{0937E0F2-D44F-4181-AA82-84AFC8082C89}">
      <dsp:nvSpPr>
        <dsp:cNvPr id="0" name=""/>
        <dsp:cNvSpPr/>
      </dsp:nvSpPr>
      <dsp:spPr>
        <a:xfrm rot="13723226">
          <a:off x="2032557" y="3405280"/>
          <a:ext cx="465062" cy="337606"/>
        </a:xfrm>
        <a:prstGeom prst="rightArrow">
          <a:avLst>
            <a:gd name="adj1" fmla="val 60000"/>
            <a:gd name="adj2" fmla="val 50000"/>
          </a:avLst>
        </a:prstGeom>
        <a:solidFill>
          <a:prstClr val="black"/>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sp:txBody>
      <dsp:txXfrm rot="10800000">
        <a:off x="2116608" y="3510858"/>
        <a:ext cx="363780" cy="202564"/>
      </dsp:txXfrm>
    </dsp:sp>
    <dsp:sp modelId="{BF030C77-34D8-46B5-B322-F4C93B0C2F67}">
      <dsp:nvSpPr>
        <dsp:cNvPr id="0" name=""/>
        <dsp:cNvSpPr/>
      </dsp:nvSpPr>
      <dsp:spPr>
        <a:xfrm>
          <a:off x="1098011" y="2327448"/>
          <a:ext cx="1190223" cy="1190223"/>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t>Comptable</a:t>
          </a:r>
        </a:p>
      </dsp:txBody>
      <dsp:txXfrm>
        <a:off x="1272315" y="2501752"/>
        <a:ext cx="841615" cy="841615"/>
      </dsp:txXfrm>
    </dsp:sp>
    <dsp:sp modelId="{8DECA353-E5BA-4470-8FA3-8CEDF6ECD416}">
      <dsp:nvSpPr>
        <dsp:cNvPr id="0" name=""/>
        <dsp:cNvSpPr/>
      </dsp:nvSpPr>
      <dsp:spPr>
        <a:xfrm rot="16971429">
          <a:off x="1733087" y="1933270"/>
          <a:ext cx="384590" cy="305979"/>
        </a:xfrm>
        <a:prstGeom prst="rightArrow">
          <a:avLst>
            <a:gd name="adj1" fmla="val 60000"/>
            <a:gd name="adj2" fmla="val 50000"/>
          </a:avLst>
        </a:prstGeom>
        <a:solidFill>
          <a:prstClr val="black"/>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sp:txBody>
      <dsp:txXfrm>
        <a:off x="1768771" y="2039212"/>
        <a:ext cx="292796" cy="183587"/>
      </dsp:txXfrm>
    </dsp:sp>
    <dsp:sp modelId="{4735BDA8-49C7-46DE-93DF-415859E6A277}">
      <dsp:nvSpPr>
        <dsp:cNvPr id="0" name=""/>
        <dsp:cNvSpPr/>
      </dsp:nvSpPr>
      <dsp:spPr>
        <a:xfrm>
          <a:off x="1508397" y="728466"/>
          <a:ext cx="1116249" cy="1116249"/>
        </a:xfrm>
        <a:prstGeom prst="ellipse">
          <a:avLst/>
        </a:prstGeom>
        <a:solidFill>
          <a:srgbClr val="E3391D"/>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prstClr val="white"/>
              </a:solidFill>
              <a:latin typeface="Calibri" panose="020F0502020204030204"/>
              <a:ea typeface="+mn-ea"/>
              <a:cs typeface="+mn-cs"/>
            </a:rPr>
            <a:t>Exploitant</a:t>
          </a:r>
        </a:p>
      </dsp:txBody>
      <dsp:txXfrm>
        <a:off x="1671868" y="891937"/>
        <a:ext cx="789307" cy="789307"/>
      </dsp:txXfrm>
    </dsp:sp>
    <dsp:sp modelId="{14180487-7E41-4208-BA82-62E1D59F5D9A}">
      <dsp:nvSpPr>
        <dsp:cNvPr id="0" name=""/>
        <dsp:cNvSpPr/>
      </dsp:nvSpPr>
      <dsp:spPr>
        <a:xfrm rot="20057143">
          <a:off x="2657070" y="748753"/>
          <a:ext cx="270268" cy="376734"/>
        </a:xfrm>
        <a:prstGeom prst="rightArrow">
          <a:avLst>
            <a:gd name="adj1" fmla="val 60000"/>
            <a:gd name="adj2" fmla="val 50000"/>
          </a:avLst>
        </a:prstGeom>
        <a:solidFill>
          <a:prstClr val="black"/>
        </a:solidFill>
        <a:ln w="12700" cap="flat" cmpd="sng" algn="ctr">
          <a:solidFill>
            <a:prstClr val="white">
              <a:hueOff val="0"/>
              <a:satOff val="0"/>
              <a:lumOff val="0"/>
              <a:alphaOff val="0"/>
            </a:prst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b="1" kern="1200">
            <a:solidFill>
              <a:prstClr val="white"/>
            </a:solidFill>
            <a:latin typeface="Calibri" panose="020F0502020204030204"/>
            <a:ea typeface="+mn-ea"/>
            <a:cs typeface="+mn-cs"/>
          </a:endParaRPr>
        </a:p>
      </dsp:txBody>
      <dsp:txXfrm>
        <a:off x="2661085" y="841690"/>
        <a:ext cx="189188" cy="226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3E967-BD36-418D-A5A0-954C31B857D3}">
      <dsp:nvSpPr>
        <dsp:cNvPr id="0" name=""/>
        <dsp:cNvSpPr/>
      </dsp:nvSpPr>
      <dsp:spPr>
        <a:xfrm>
          <a:off x="94" y="0"/>
          <a:ext cx="1263774" cy="50316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fr-FR" sz="6500" kern="1200" dirty="0"/>
        </a:p>
      </dsp:txBody>
      <dsp:txXfrm>
        <a:off x="94" y="2012643"/>
        <a:ext cx="1263774" cy="2012643"/>
      </dsp:txXfrm>
    </dsp:sp>
    <dsp:sp modelId="{1D0E0989-A766-4A7D-8ED1-1157C8AABDF9}">
      <dsp:nvSpPr>
        <dsp:cNvPr id="0" name=""/>
        <dsp:cNvSpPr/>
      </dsp:nvSpPr>
      <dsp:spPr>
        <a:xfrm>
          <a:off x="223452" y="180002"/>
          <a:ext cx="720003" cy="720006"/>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45A1E-08DD-43CE-A66F-FD03AFEC3E9D}">
      <dsp:nvSpPr>
        <dsp:cNvPr id="0" name=""/>
        <dsp:cNvSpPr/>
      </dsp:nvSpPr>
      <dsp:spPr>
        <a:xfrm>
          <a:off x="1301782" y="0"/>
          <a:ext cx="1263774" cy="50316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fr-FR" sz="6500" kern="1200"/>
        </a:p>
      </dsp:txBody>
      <dsp:txXfrm>
        <a:off x="1301782" y="2012643"/>
        <a:ext cx="1263774" cy="2012643"/>
      </dsp:txXfrm>
    </dsp:sp>
    <dsp:sp modelId="{49FAF6FA-90B3-4EBE-9A1C-4EF75005BF0A}">
      <dsp:nvSpPr>
        <dsp:cNvPr id="0" name=""/>
        <dsp:cNvSpPr/>
      </dsp:nvSpPr>
      <dsp:spPr>
        <a:xfrm>
          <a:off x="1541497" y="180002"/>
          <a:ext cx="720003" cy="720006"/>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6746F9-BC99-4811-8CE8-EC42E61DA7D6}">
      <dsp:nvSpPr>
        <dsp:cNvPr id="0" name=""/>
        <dsp:cNvSpPr/>
      </dsp:nvSpPr>
      <dsp:spPr>
        <a:xfrm>
          <a:off x="2603469" y="0"/>
          <a:ext cx="1263774" cy="50316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fr-FR" sz="6500" kern="1200"/>
        </a:p>
      </dsp:txBody>
      <dsp:txXfrm>
        <a:off x="2603469" y="2012643"/>
        <a:ext cx="1263774" cy="2012643"/>
      </dsp:txXfrm>
    </dsp:sp>
    <dsp:sp modelId="{2FF5D6B3-E14E-4A46-9254-708610B1BE57}">
      <dsp:nvSpPr>
        <dsp:cNvPr id="0" name=""/>
        <dsp:cNvSpPr/>
      </dsp:nvSpPr>
      <dsp:spPr>
        <a:xfrm>
          <a:off x="2892865" y="180002"/>
          <a:ext cx="720003" cy="720006"/>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6746A5-B673-416E-A1A4-6FE2CFE70BC3}">
      <dsp:nvSpPr>
        <dsp:cNvPr id="0" name=""/>
        <dsp:cNvSpPr/>
      </dsp:nvSpPr>
      <dsp:spPr>
        <a:xfrm>
          <a:off x="3905156" y="0"/>
          <a:ext cx="1263774" cy="50316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fr-FR" sz="6500" kern="1200" dirty="0"/>
        </a:p>
      </dsp:txBody>
      <dsp:txXfrm>
        <a:off x="3905156" y="2012643"/>
        <a:ext cx="1263774" cy="2012643"/>
      </dsp:txXfrm>
    </dsp:sp>
    <dsp:sp modelId="{58011924-6E83-4966-84D2-F91E5E88C506}">
      <dsp:nvSpPr>
        <dsp:cNvPr id="0" name=""/>
        <dsp:cNvSpPr/>
      </dsp:nvSpPr>
      <dsp:spPr>
        <a:xfrm>
          <a:off x="4159555" y="180002"/>
          <a:ext cx="720003" cy="720006"/>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006795-4296-4366-9BB0-CA5CE668E547}">
      <dsp:nvSpPr>
        <dsp:cNvPr id="0" name=""/>
        <dsp:cNvSpPr/>
      </dsp:nvSpPr>
      <dsp:spPr>
        <a:xfrm>
          <a:off x="5206843" y="0"/>
          <a:ext cx="1263774" cy="50316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5206843" y="2012643"/>
        <a:ext cx="1263774" cy="2012643"/>
      </dsp:txXfrm>
    </dsp:sp>
    <dsp:sp modelId="{1C4E9D81-2FB6-4A90-B465-A7A3E10A59EE}">
      <dsp:nvSpPr>
        <dsp:cNvPr id="0" name=""/>
        <dsp:cNvSpPr/>
      </dsp:nvSpPr>
      <dsp:spPr>
        <a:xfrm>
          <a:off x="5467728" y="180002"/>
          <a:ext cx="720003" cy="720006"/>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7A9454-8A8B-4E87-8DA0-34BD5034E64F}">
      <dsp:nvSpPr>
        <dsp:cNvPr id="0" name=""/>
        <dsp:cNvSpPr/>
      </dsp:nvSpPr>
      <dsp:spPr>
        <a:xfrm>
          <a:off x="6508531" y="0"/>
          <a:ext cx="1263774" cy="503160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6508531" y="2012643"/>
        <a:ext cx="1263774" cy="2012643"/>
      </dsp:txXfrm>
    </dsp:sp>
    <dsp:sp modelId="{4FFBD6AA-5A9C-4570-B2B3-5DCA79430897}">
      <dsp:nvSpPr>
        <dsp:cNvPr id="0" name=""/>
        <dsp:cNvSpPr/>
      </dsp:nvSpPr>
      <dsp:spPr>
        <a:xfrm>
          <a:off x="6803997" y="180002"/>
          <a:ext cx="720003" cy="720006"/>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BF26E5-8AAF-43BD-8733-A2EDD91A8490}">
      <dsp:nvSpPr>
        <dsp:cNvPr id="0" name=""/>
        <dsp:cNvSpPr/>
      </dsp:nvSpPr>
      <dsp:spPr>
        <a:xfrm>
          <a:off x="4119869" y="4756550"/>
          <a:ext cx="3652530" cy="275057"/>
        </a:xfrm>
        <a:prstGeom prst="rect">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C556138-3825-4999-A015-79F5F92D9BC9}" type="datetimeFigureOut">
              <a:rPr lang="fr-FR" smtClean="0"/>
              <a:t>15/10/2019</a:t>
            </a:fld>
            <a:endParaRPr lang="fr-FR"/>
          </a:p>
        </p:txBody>
      </p:sp>
      <p:sp>
        <p:nvSpPr>
          <p:cNvPr id="4" name="Espace réservé de l'image des diapositives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51221"/>
            <a:ext cx="533527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9"/>
            <a:ext cx="2889938"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377319"/>
            <a:ext cx="2889938" cy="495347"/>
          </a:xfrm>
          <a:prstGeom prst="rect">
            <a:avLst/>
          </a:prstGeom>
        </p:spPr>
        <p:txBody>
          <a:bodyPr vert="horz" lIns="91440" tIns="45720" rIns="91440" bIns="45720" rtlCol="0" anchor="b"/>
          <a:lstStyle>
            <a:lvl1pPr algn="r">
              <a:defRPr sz="1200"/>
            </a:lvl1pPr>
          </a:lstStyle>
          <a:p>
            <a:fld id="{19130437-9F30-42AC-B957-E9A34DCFB201}" type="slidenum">
              <a:rPr lang="fr-FR" smtClean="0"/>
              <a:t>‹N°›</a:t>
            </a:fld>
            <a:endParaRPr lang="fr-FR"/>
          </a:p>
        </p:txBody>
      </p:sp>
    </p:spTree>
    <p:extLst>
      <p:ext uri="{BB962C8B-B14F-4D97-AF65-F5344CB8AC3E}">
        <p14:creationId xmlns:p14="http://schemas.microsoft.com/office/powerpoint/2010/main" val="302133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EE8124D-4551-EA46-9A0D-3AD85C916461}" type="slidenum">
              <a:rPr lang="fr-FR" smtClean="0"/>
              <a:pPr>
                <a:defRPr/>
              </a:pPr>
              <a:t>24</a:t>
            </a:fld>
            <a:endParaRPr lang="fr-FR"/>
          </a:p>
        </p:txBody>
      </p:sp>
    </p:spTree>
    <p:extLst>
      <p:ext uri="{BB962C8B-B14F-4D97-AF65-F5344CB8AC3E}">
        <p14:creationId xmlns:p14="http://schemas.microsoft.com/office/powerpoint/2010/main" val="139698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67171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241629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100468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écran contenu">
    <p:spTree>
      <p:nvGrpSpPr>
        <p:cNvPr id="1" name=""/>
        <p:cNvGrpSpPr/>
        <p:nvPr/>
      </p:nvGrpSpPr>
      <p:grpSpPr>
        <a:xfrm>
          <a:off x="0" y="0"/>
          <a:ext cx="0" cy="0"/>
          <a:chOff x="0" y="0"/>
          <a:chExt cx="0" cy="0"/>
        </a:xfrm>
      </p:grpSpPr>
      <p:pic>
        <p:nvPicPr>
          <p:cNvPr id="7"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28" y="4519102"/>
            <a:ext cx="3117273" cy="2338898"/>
          </a:xfrm>
          <a:prstGeom prst="rect">
            <a:avLst/>
          </a:prstGeom>
        </p:spPr>
      </p:pic>
      <p:sp>
        <p:nvSpPr>
          <p:cNvPr id="14" name="Title 13"/>
          <p:cNvSpPr>
            <a:spLocks noGrp="1"/>
          </p:cNvSpPr>
          <p:nvPr>
            <p:ph type="title"/>
          </p:nvPr>
        </p:nvSpPr>
        <p:spPr>
          <a:xfrm>
            <a:off x="856210" y="14590"/>
            <a:ext cx="5644342" cy="892684"/>
          </a:xfrm>
        </p:spPr>
        <p:txBody>
          <a:bodyPr>
            <a:noAutofit/>
          </a:bodyPr>
          <a:lstStyle>
            <a:lvl1pPr algn="l">
              <a:defRPr sz="2500" b="0" i="0">
                <a:solidFill>
                  <a:srgbClr val="BE2323"/>
                </a:solidFill>
                <a:latin typeface="Arial"/>
                <a:cs typeface="Arial"/>
              </a:defRPr>
            </a:lvl1p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17" name="Text Placeholder 16"/>
          <p:cNvSpPr>
            <a:spLocks noGrp="1"/>
          </p:cNvSpPr>
          <p:nvPr>
            <p:ph type="body" sz="quarter" idx="11"/>
          </p:nvPr>
        </p:nvSpPr>
        <p:spPr>
          <a:xfrm>
            <a:off x="2254250" y="1762655"/>
            <a:ext cx="6635750" cy="1946275"/>
          </a:xfrm>
        </p:spPr>
        <p:txBody>
          <a:bodyPr/>
          <a:lstStyle>
            <a:lvl1pPr marL="0" indent="0">
              <a:buNone/>
              <a:defRPr sz="2000" b="0" i="0">
                <a:solidFill>
                  <a:srgbClr val="3B3C3B"/>
                </a:solidFill>
                <a:latin typeface="Arial"/>
                <a:cs typeface="Arial"/>
              </a:defRPr>
            </a:lvl1pPr>
            <a:lvl2pPr>
              <a:defRPr sz="2000" b="0" i="0">
                <a:solidFill>
                  <a:srgbClr val="3B3C3B"/>
                </a:solidFill>
                <a:latin typeface="Helvetica"/>
                <a:cs typeface="Helvetica"/>
              </a:defRPr>
            </a:lvl2pPr>
            <a:lvl3pPr>
              <a:defRPr sz="2000" b="0" i="0">
                <a:solidFill>
                  <a:srgbClr val="3B3C3B"/>
                </a:solidFill>
                <a:latin typeface="Helvetica"/>
                <a:cs typeface="Helvetica"/>
              </a:defRPr>
            </a:lvl3pPr>
            <a:lvl4pPr>
              <a:defRPr sz="2000" b="0" i="0">
                <a:solidFill>
                  <a:srgbClr val="3B3C3B"/>
                </a:solidFill>
                <a:latin typeface="Helvetica"/>
                <a:cs typeface="Helvetica"/>
              </a:defRPr>
            </a:lvl4pPr>
          </a:lstStyle>
          <a:p>
            <a:pPr lvl="0"/>
            <a:r>
              <a:rPr lang="fr-FR" dirty="0"/>
              <a:t>Click to </a:t>
            </a:r>
            <a:r>
              <a:rPr lang="fr-FR" dirty="0" err="1"/>
              <a:t>edit</a:t>
            </a:r>
            <a:r>
              <a:rPr lang="fr-FR" dirty="0"/>
              <a:t> Master </a:t>
            </a:r>
            <a:r>
              <a:rPr lang="fr-FR" dirty="0" err="1"/>
              <a:t>text</a:t>
            </a:r>
            <a:r>
              <a:rPr lang="fr-FR" dirty="0"/>
              <a:t> styles</a:t>
            </a:r>
          </a:p>
        </p:txBody>
      </p:sp>
      <p:sp>
        <p:nvSpPr>
          <p:cNvPr id="19" name="Text Placeholder 16"/>
          <p:cNvSpPr>
            <a:spLocks noGrp="1"/>
          </p:cNvSpPr>
          <p:nvPr>
            <p:ph type="body" sz="quarter" idx="13"/>
          </p:nvPr>
        </p:nvSpPr>
        <p:spPr>
          <a:xfrm>
            <a:off x="1263648" y="1222905"/>
            <a:ext cx="6635750" cy="1946275"/>
          </a:xfrm>
        </p:spPr>
        <p:txBody>
          <a:bodyPr>
            <a:normAutofit/>
          </a:bodyPr>
          <a:lstStyle>
            <a:lvl1pPr marL="0" indent="0">
              <a:buNone/>
              <a:defRPr sz="2400" b="0" i="0">
                <a:solidFill>
                  <a:srgbClr val="BE2323"/>
                </a:solidFill>
                <a:latin typeface="Arial"/>
                <a:cs typeface="Arial"/>
              </a:defRPr>
            </a:lvl1pPr>
            <a:lvl2pPr>
              <a:defRPr sz="2000" b="0" i="0">
                <a:solidFill>
                  <a:srgbClr val="3B3C3B"/>
                </a:solidFill>
                <a:latin typeface="Helvetica"/>
                <a:cs typeface="Helvetica"/>
              </a:defRPr>
            </a:lvl2pPr>
            <a:lvl3pPr>
              <a:defRPr sz="2000" b="0" i="0">
                <a:solidFill>
                  <a:srgbClr val="3B3C3B"/>
                </a:solidFill>
                <a:latin typeface="Helvetica"/>
                <a:cs typeface="Helvetica"/>
              </a:defRPr>
            </a:lvl3pPr>
            <a:lvl4pPr>
              <a:defRPr sz="2000" b="0" i="0">
                <a:solidFill>
                  <a:srgbClr val="3B3C3B"/>
                </a:solidFill>
                <a:latin typeface="Helvetica"/>
                <a:cs typeface="Helvetica"/>
              </a:defRPr>
            </a:lvl4pPr>
          </a:lstStyle>
          <a:p>
            <a:pPr lvl="0"/>
            <a:r>
              <a:rPr lang="fr-FR" dirty="0"/>
              <a:t>Click to </a:t>
            </a:r>
            <a:r>
              <a:rPr lang="fr-FR" dirty="0" err="1"/>
              <a:t>edit</a:t>
            </a:r>
            <a:r>
              <a:rPr lang="fr-FR" dirty="0"/>
              <a:t> Master </a:t>
            </a:r>
            <a:r>
              <a:rPr lang="fr-FR" dirty="0" err="1"/>
              <a:t>text</a:t>
            </a:r>
            <a:r>
              <a:rPr lang="fr-FR" dirty="0"/>
              <a:t> styles</a:t>
            </a:r>
          </a:p>
        </p:txBody>
      </p:sp>
      <p:sp>
        <p:nvSpPr>
          <p:cNvPr id="6" name="Rectangle 79"/>
          <p:cNvSpPr>
            <a:spLocks noChangeArrowheads="1"/>
          </p:cNvSpPr>
          <p:nvPr userDrawn="1"/>
        </p:nvSpPr>
        <p:spPr bwMode="auto">
          <a:xfrm>
            <a:off x="1109228" y="6467475"/>
            <a:ext cx="8154786" cy="37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fr-FR" sz="600" kern="1200" dirty="0">
                <a:solidFill>
                  <a:schemeClr val="tx1"/>
                </a:solidFill>
                <a:effectLst/>
                <a:latin typeface="+mn-lt"/>
                <a:ea typeface="+mn-ea"/>
                <a:cs typeface="+mn-cs"/>
              </a:rPr>
              <a:t>Document non contractuel édité par Prodémial à destination exclusive de ses consultants, contenant des informations à jour au moment de sa parution en Juin 2019. Informations d’ordre juridique et fiscal à jour au moment de sa parution le 28.06.2019.</a:t>
            </a:r>
          </a:p>
          <a:p>
            <a:r>
              <a:rPr lang="fr-FR" sz="600" kern="1200" dirty="0">
                <a:solidFill>
                  <a:schemeClr val="tx1"/>
                </a:solidFill>
                <a:effectLst/>
                <a:latin typeface="+mn-lt"/>
                <a:ea typeface="+mn-ea"/>
                <a:cs typeface="+mn-cs"/>
              </a:rPr>
              <a:t>Pour plus de précisions, se reporter aux dispositions du BOFIP et du Code Général des Impôts ou à la Notice d’information Client sur le mécanisme de l’amortissement. Tout investissement locatif comporte des risques et reste soumis aux aléas du marché. Une évolution favorable des conditions du marché en termes de loyer et de prix de revente ne peut être garantie. Source : BOFIP – Code Général des Impôts - 2019</a:t>
            </a:r>
          </a:p>
        </p:txBody>
      </p:sp>
    </p:spTree>
    <p:extLst>
      <p:ext uri="{BB962C8B-B14F-4D97-AF65-F5344CB8AC3E}">
        <p14:creationId xmlns:p14="http://schemas.microsoft.com/office/powerpoint/2010/main" val="293613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B50AB3-B230-449B-9A54-43D747D575B5}" type="datetimeFigureOut">
              <a:rPr lang="fr-FR" smtClean="0"/>
              <a:t>15/10/2019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106409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EB50AB3-B230-449B-9A54-43D747D575B5}" type="datetimeFigureOut">
              <a:rPr lang="fr-FR" smtClean="0"/>
              <a:t>15/10/2019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81267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EB50AB3-B230-449B-9A54-43D747D575B5}" type="datetimeFigureOut">
              <a:rPr lang="fr-FR" smtClean="0"/>
              <a:t>15/10/2019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231822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EB50AB3-B230-449B-9A54-43D747D575B5}" type="datetimeFigureOut">
              <a:rPr lang="fr-FR" smtClean="0"/>
              <a:t>15/10/2019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170677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EB50AB3-B230-449B-9A54-43D747D575B5}" type="datetimeFigureOut">
              <a:rPr lang="fr-FR" smtClean="0"/>
              <a:t>15/10/2019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281984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50AB3-B230-449B-9A54-43D747D575B5}" type="datetimeFigureOut">
              <a:rPr lang="fr-FR" smtClean="0"/>
              <a:t>15/10/2019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359954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EB50AB3-B230-449B-9A54-43D747D575B5}" type="datetimeFigureOut">
              <a:rPr lang="fr-FR" smtClean="0"/>
              <a:t>15/10/2019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51180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EB50AB3-B230-449B-9A54-43D747D575B5}" type="datetimeFigureOut">
              <a:rPr lang="fr-FR" smtClean="0"/>
              <a:t>15/10/2019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4114AB-F357-4E3E-9758-6ED609C2EF71}" type="slidenum">
              <a:rPr lang="fr-FR" smtClean="0"/>
              <a:t>‹N°›</a:t>
            </a:fld>
            <a:endParaRPr lang="fr-FR"/>
          </a:p>
        </p:txBody>
      </p:sp>
    </p:spTree>
    <p:extLst>
      <p:ext uri="{BB962C8B-B14F-4D97-AF65-F5344CB8AC3E}">
        <p14:creationId xmlns:p14="http://schemas.microsoft.com/office/powerpoint/2010/main" val="423992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50AB3-B230-449B-9A54-43D747D575B5}" type="datetimeFigureOut">
              <a:rPr lang="fr-FR" smtClean="0"/>
              <a:t>15/10/2019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114AB-F357-4E3E-9758-6ED609C2EF71}" type="slidenum">
              <a:rPr lang="fr-FR" smtClean="0"/>
              <a:t>‹N°›</a:t>
            </a:fld>
            <a:endParaRPr lang="fr-FR"/>
          </a:p>
        </p:txBody>
      </p:sp>
    </p:spTree>
    <p:extLst>
      <p:ext uri="{BB962C8B-B14F-4D97-AF65-F5344CB8AC3E}">
        <p14:creationId xmlns:p14="http://schemas.microsoft.com/office/powerpoint/2010/main" val="1168390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Étoile : 5 branches 38">
            <a:extLst>
              <a:ext uri="{FF2B5EF4-FFF2-40B4-BE49-F238E27FC236}">
                <a16:creationId xmlns:a16="http://schemas.microsoft.com/office/drawing/2014/main" id="{37455A39-4AD2-4B80-A4FB-B93FD01ABE5C}"/>
              </a:ext>
            </a:extLst>
          </p:cNvPr>
          <p:cNvSpPr/>
          <p:nvPr/>
        </p:nvSpPr>
        <p:spPr>
          <a:xfrm rot="21091699">
            <a:off x="3019585" y="563560"/>
            <a:ext cx="2421255" cy="2157730"/>
          </a:xfrm>
          <a:prstGeom prst="star5">
            <a:avLst/>
          </a:prstGeom>
          <a:solidFill>
            <a:schemeClr val="bg1">
              <a:lumMod val="95000"/>
            </a:schemeClr>
          </a:solidFill>
          <a:ln w="12591"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0" name="Étoile : 5 branches 39">
            <a:extLst>
              <a:ext uri="{FF2B5EF4-FFF2-40B4-BE49-F238E27FC236}">
                <a16:creationId xmlns:a16="http://schemas.microsoft.com/office/drawing/2014/main" id="{A77B620B-181C-4325-BADE-6B0B59E1AE73}"/>
              </a:ext>
            </a:extLst>
          </p:cNvPr>
          <p:cNvSpPr/>
          <p:nvPr/>
        </p:nvSpPr>
        <p:spPr>
          <a:xfrm rot="21091699">
            <a:off x="2716055" y="2733990"/>
            <a:ext cx="724535" cy="645160"/>
          </a:xfrm>
          <a:prstGeom prst="star5">
            <a:avLst/>
          </a:prstGeom>
          <a:solidFill>
            <a:schemeClr val="bg1">
              <a:lumMod val="85000"/>
            </a:schemeClr>
          </a:solidFill>
          <a:ln w="12591"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41" name="Graphique 18">
            <a:extLst>
              <a:ext uri="{FF2B5EF4-FFF2-40B4-BE49-F238E27FC236}">
                <a16:creationId xmlns:a16="http://schemas.microsoft.com/office/drawing/2014/main" id="{07D2FA0D-AF92-42E7-86FE-E842CDF4CFF5}"/>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455" y="3789995"/>
            <a:ext cx="1637665" cy="2195830"/>
          </a:xfrm>
          <a:prstGeom prst="rect">
            <a:avLst/>
          </a:prstGeom>
        </p:spPr>
      </p:pic>
      <p:sp>
        <p:nvSpPr>
          <p:cNvPr id="42" name="Étoile : 5 branches 41">
            <a:extLst>
              <a:ext uri="{FF2B5EF4-FFF2-40B4-BE49-F238E27FC236}">
                <a16:creationId xmlns:a16="http://schemas.microsoft.com/office/drawing/2014/main" id="{DDD68051-B410-44D2-B831-9038927B43E0}"/>
              </a:ext>
            </a:extLst>
          </p:cNvPr>
          <p:cNvSpPr/>
          <p:nvPr/>
        </p:nvSpPr>
        <p:spPr>
          <a:xfrm rot="21091699">
            <a:off x="2295685" y="3483290"/>
            <a:ext cx="504825" cy="448945"/>
          </a:xfrm>
          <a:prstGeom prst="star5">
            <a:avLst/>
          </a:prstGeom>
          <a:solidFill>
            <a:schemeClr val="bg1">
              <a:lumMod val="65000"/>
            </a:schemeClr>
          </a:solidFill>
          <a:ln w="12591"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3" name="ZoneTexte 42">
            <a:extLst>
              <a:ext uri="{FF2B5EF4-FFF2-40B4-BE49-F238E27FC236}">
                <a16:creationId xmlns:a16="http://schemas.microsoft.com/office/drawing/2014/main" id="{72B31E24-3AEB-49FF-8B0F-34AF639124C3}"/>
              </a:ext>
            </a:extLst>
          </p:cNvPr>
          <p:cNvSpPr txBox="1"/>
          <p:nvPr/>
        </p:nvSpPr>
        <p:spPr>
          <a:xfrm>
            <a:off x="3842909" y="2430489"/>
            <a:ext cx="4429387" cy="2554545"/>
          </a:xfrm>
          <a:prstGeom prst="rect">
            <a:avLst/>
          </a:prstGeom>
          <a:noFill/>
        </p:spPr>
        <p:txBody>
          <a:bodyPr wrap="square" rtlCol="0">
            <a:spAutoFit/>
          </a:bodyPr>
          <a:lstStyle/>
          <a:p>
            <a:r>
              <a:rPr lang="fr-FR" sz="4000" dirty="0"/>
              <a:t>Investir en meublé, en résidence de service </a:t>
            </a:r>
          </a:p>
          <a:p>
            <a:r>
              <a:rPr lang="fr-FR" sz="4000" dirty="0"/>
              <a:t>Amortissement</a:t>
            </a:r>
          </a:p>
        </p:txBody>
      </p:sp>
      <p:sp>
        <p:nvSpPr>
          <p:cNvPr id="44" name="ZoneTexte 43">
            <a:extLst>
              <a:ext uri="{FF2B5EF4-FFF2-40B4-BE49-F238E27FC236}">
                <a16:creationId xmlns:a16="http://schemas.microsoft.com/office/drawing/2014/main" id="{AB1E5B03-D87B-473D-A07C-A58F8AF6C376}"/>
              </a:ext>
            </a:extLst>
          </p:cNvPr>
          <p:cNvSpPr txBox="1"/>
          <p:nvPr/>
        </p:nvSpPr>
        <p:spPr>
          <a:xfrm>
            <a:off x="3838134" y="4985034"/>
            <a:ext cx="4434162" cy="1077218"/>
          </a:xfrm>
          <a:prstGeom prst="rect">
            <a:avLst/>
          </a:prstGeom>
          <a:noFill/>
        </p:spPr>
        <p:txBody>
          <a:bodyPr wrap="square" rtlCol="0">
            <a:spAutoFit/>
          </a:bodyPr>
          <a:lstStyle/>
          <a:p>
            <a:r>
              <a:rPr lang="fr-FR" sz="3200" b="1" dirty="0">
                <a:solidFill>
                  <a:srgbClr val="CC0000"/>
                </a:solidFill>
              </a:rPr>
              <a:t>Méthode d’entretien clientèle – Diaporama</a:t>
            </a:r>
          </a:p>
        </p:txBody>
      </p:sp>
      <p:pic>
        <p:nvPicPr>
          <p:cNvPr id="45" name="Graphique 1">
            <a:extLst>
              <a:ext uri="{FF2B5EF4-FFF2-40B4-BE49-F238E27FC236}">
                <a16:creationId xmlns:a16="http://schemas.microsoft.com/office/drawing/2014/main" id="{3978B02B-B543-4B88-BBA3-4157834B9B0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3099" y="1382015"/>
            <a:ext cx="681990" cy="722630"/>
          </a:xfrm>
          <a:prstGeom prst="rect">
            <a:avLst/>
          </a:prstGeom>
        </p:spPr>
      </p:pic>
    </p:spTree>
    <p:extLst>
      <p:ext uri="{BB962C8B-B14F-4D97-AF65-F5344CB8AC3E}">
        <p14:creationId xmlns:p14="http://schemas.microsoft.com/office/powerpoint/2010/main" val="104153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AA01049-4734-43EF-964F-6E77BEC5F70A}"/>
              </a:ext>
            </a:extLst>
          </p:cNvPr>
          <p:cNvSpPr>
            <a:spLocks noGrp="1"/>
          </p:cNvSpPr>
          <p:nvPr>
            <p:ph type="title"/>
          </p:nvPr>
        </p:nvSpPr>
        <p:spPr>
          <a:xfrm>
            <a:off x="457200" y="295573"/>
            <a:ext cx="7056438" cy="998535"/>
          </a:xfrm>
        </p:spPr>
        <p:txBody>
          <a:bodyPr/>
          <a:lstStyle/>
          <a:p>
            <a:r>
              <a:rPr lang="fr-FR" cap="all" dirty="0">
                <a:solidFill>
                  <a:srgbClr val="CC0000"/>
                </a:solidFill>
                <a:latin typeface="Arial" charset="0"/>
                <a:ea typeface="ＭＳ Ｐゴシック" charset="0"/>
                <a:cs typeface="ＭＳ Ｐゴシック" charset="0"/>
              </a:rPr>
              <a:t>LES POINTS CLES DE LA SOLUTION</a:t>
            </a:r>
            <a:endParaRPr lang="fr-FR" dirty="0">
              <a:solidFill>
                <a:srgbClr val="CC0000"/>
              </a:solidFill>
              <a:latin typeface="Arial" charset="0"/>
              <a:ea typeface="ＭＳ Ｐゴシック" charset="0"/>
              <a:cs typeface="Arial" charset="0"/>
            </a:endParaRPr>
          </a:p>
        </p:txBody>
      </p:sp>
      <p:pic>
        <p:nvPicPr>
          <p:cNvPr id="4" name="Image 3">
            <a:extLst>
              <a:ext uri="{FF2B5EF4-FFF2-40B4-BE49-F238E27FC236}">
                <a16:creationId xmlns:a16="http://schemas.microsoft.com/office/drawing/2014/main" id="{DCAAADBB-2CBD-448A-A180-C1856926E6D6}"/>
              </a:ext>
            </a:extLst>
          </p:cNvPr>
          <p:cNvPicPr>
            <a:picLocks noChangeAspect="1"/>
          </p:cNvPicPr>
          <p:nvPr/>
        </p:nvPicPr>
        <p:blipFill>
          <a:blip r:embed="rId2"/>
          <a:stretch>
            <a:fillRect/>
          </a:stretch>
        </p:blipFill>
        <p:spPr>
          <a:xfrm>
            <a:off x="3182414" y="1951240"/>
            <a:ext cx="523875" cy="523875"/>
          </a:xfrm>
          <a:prstGeom prst="rect">
            <a:avLst/>
          </a:prstGeom>
        </p:spPr>
      </p:pic>
      <p:pic>
        <p:nvPicPr>
          <p:cNvPr id="5" name="Image 4">
            <a:extLst>
              <a:ext uri="{FF2B5EF4-FFF2-40B4-BE49-F238E27FC236}">
                <a16:creationId xmlns:a16="http://schemas.microsoft.com/office/drawing/2014/main" id="{95449008-1232-41DB-A2CF-B578EB7FB01F}"/>
              </a:ext>
            </a:extLst>
          </p:cNvPr>
          <p:cNvPicPr>
            <a:picLocks noChangeAspect="1"/>
          </p:cNvPicPr>
          <p:nvPr/>
        </p:nvPicPr>
        <p:blipFill>
          <a:blip r:embed="rId3"/>
          <a:stretch>
            <a:fillRect/>
          </a:stretch>
        </p:blipFill>
        <p:spPr>
          <a:xfrm>
            <a:off x="3129778" y="4070592"/>
            <a:ext cx="529565" cy="577225"/>
          </a:xfrm>
          <a:prstGeom prst="rect">
            <a:avLst/>
          </a:prstGeom>
        </p:spPr>
      </p:pic>
      <p:pic>
        <p:nvPicPr>
          <p:cNvPr id="7" name="Graphique 18">
            <a:extLst>
              <a:ext uri="{FF2B5EF4-FFF2-40B4-BE49-F238E27FC236}">
                <a16:creationId xmlns:a16="http://schemas.microsoft.com/office/drawing/2014/main" id="{BF6ECCC2-E96B-40D1-B301-EA98F30DB60A}"/>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2071" y="5133828"/>
            <a:ext cx="464977" cy="623455"/>
          </a:xfrm>
          <a:prstGeom prst="rect">
            <a:avLst/>
          </a:prstGeom>
        </p:spPr>
      </p:pic>
      <p:sp>
        <p:nvSpPr>
          <p:cNvPr id="8" name="Rectangle à coins arrondis 3">
            <a:extLst>
              <a:ext uri="{FF2B5EF4-FFF2-40B4-BE49-F238E27FC236}">
                <a16:creationId xmlns:a16="http://schemas.microsoft.com/office/drawing/2014/main" id="{BCA0A238-ABE8-4D20-AC6D-C5D6FE1A64F5}"/>
              </a:ext>
            </a:extLst>
          </p:cNvPr>
          <p:cNvSpPr/>
          <p:nvPr/>
        </p:nvSpPr>
        <p:spPr bwMode="auto">
          <a:xfrm>
            <a:off x="2331727" y="1629890"/>
            <a:ext cx="4713507" cy="845225"/>
          </a:xfrm>
          <a:prstGeom prst="roundRect">
            <a:avLst/>
          </a:prstGeom>
          <a:solidFill>
            <a:srgbClr val="BE2323"/>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latin typeface="Arial"/>
              </a:rPr>
              <a:t>Le financement</a:t>
            </a:r>
          </a:p>
        </p:txBody>
      </p:sp>
      <p:sp>
        <p:nvSpPr>
          <p:cNvPr id="9" name="Rectangle à coins arrondis 3">
            <a:extLst>
              <a:ext uri="{FF2B5EF4-FFF2-40B4-BE49-F238E27FC236}">
                <a16:creationId xmlns:a16="http://schemas.microsoft.com/office/drawing/2014/main" id="{0BCE218C-82FD-4F42-ADAC-E0F1A7BCB8A7}"/>
              </a:ext>
            </a:extLst>
          </p:cNvPr>
          <p:cNvSpPr/>
          <p:nvPr/>
        </p:nvSpPr>
        <p:spPr bwMode="auto">
          <a:xfrm>
            <a:off x="2331727" y="2676573"/>
            <a:ext cx="4713507" cy="845225"/>
          </a:xfrm>
          <a:prstGeom prst="roundRect">
            <a:avLst/>
          </a:prstGeom>
          <a:solidFill>
            <a:srgbClr val="BE2323"/>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fr-FR" sz="2400" dirty="0">
                <a:latin typeface="Arial"/>
              </a:rPr>
              <a:t>L’emplacement, </a:t>
            </a:r>
            <a:br>
              <a:rPr lang="fr-FR" sz="2400" dirty="0">
                <a:latin typeface="Arial"/>
              </a:rPr>
            </a:br>
            <a:r>
              <a:rPr lang="fr-FR" sz="2400" dirty="0">
                <a:latin typeface="Arial"/>
              </a:rPr>
              <a:t>la location, les loyers, la gestion</a:t>
            </a:r>
          </a:p>
        </p:txBody>
      </p:sp>
      <p:sp>
        <p:nvSpPr>
          <p:cNvPr id="10" name="Rectangle à coins arrondis 3">
            <a:extLst>
              <a:ext uri="{FF2B5EF4-FFF2-40B4-BE49-F238E27FC236}">
                <a16:creationId xmlns:a16="http://schemas.microsoft.com/office/drawing/2014/main" id="{C86EBA08-8B97-4290-99A5-278222FB4B25}"/>
              </a:ext>
            </a:extLst>
          </p:cNvPr>
          <p:cNvSpPr/>
          <p:nvPr/>
        </p:nvSpPr>
        <p:spPr bwMode="auto">
          <a:xfrm>
            <a:off x="2273099" y="3849374"/>
            <a:ext cx="4713507" cy="845225"/>
          </a:xfrm>
          <a:prstGeom prst="roundRect">
            <a:avLst/>
          </a:prstGeom>
          <a:solidFill>
            <a:srgbClr val="BE2323"/>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2400" dirty="0">
                <a:latin typeface="Arial"/>
              </a:rPr>
              <a:t>La revente, la retraite, </a:t>
            </a:r>
            <a:br>
              <a:rPr lang="fr-FR" sz="2400" dirty="0">
                <a:latin typeface="Arial"/>
              </a:rPr>
            </a:br>
            <a:r>
              <a:rPr lang="fr-FR" sz="2400" dirty="0">
                <a:latin typeface="Arial"/>
              </a:rPr>
              <a:t>la transmission</a:t>
            </a:r>
          </a:p>
        </p:txBody>
      </p:sp>
      <p:sp>
        <p:nvSpPr>
          <p:cNvPr id="11" name="Rectangle à coins arrondis 3">
            <a:extLst>
              <a:ext uri="{FF2B5EF4-FFF2-40B4-BE49-F238E27FC236}">
                <a16:creationId xmlns:a16="http://schemas.microsoft.com/office/drawing/2014/main" id="{0D6AE304-8C57-4665-91EE-A4EC1DCD11D7}"/>
              </a:ext>
            </a:extLst>
          </p:cNvPr>
          <p:cNvSpPr/>
          <p:nvPr/>
        </p:nvSpPr>
        <p:spPr bwMode="auto">
          <a:xfrm>
            <a:off x="2331727" y="5022175"/>
            <a:ext cx="4713507" cy="845225"/>
          </a:xfrm>
          <a:prstGeom prst="roundRect">
            <a:avLst/>
          </a:prstGeom>
          <a:solidFill>
            <a:srgbClr val="BE2323"/>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fr-FR" sz="2400" dirty="0"/>
              <a:t>Rôle et avantages </a:t>
            </a:r>
            <a:br>
              <a:rPr lang="fr-FR" sz="2400" dirty="0"/>
            </a:br>
            <a:r>
              <a:rPr lang="fr-FR" sz="2400" dirty="0"/>
              <a:t>du consultant </a:t>
            </a:r>
            <a:r>
              <a:rPr lang="fr-FR" sz="2400" dirty="0" err="1"/>
              <a:t>Prodémial</a:t>
            </a:r>
            <a:endParaRPr lang="fr-FR" sz="2400" dirty="0"/>
          </a:p>
        </p:txBody>
      </p:sp>
    </p:spTree>
    <p:extLst>
      <p:ext uri="{BB962C8B-B14F-4D97-AF65-F5344CB8AC3E}">
        <p14:creationId xmlns:p14="http://schemas.microsoft.com/office/powerpoint/2010/main" val="245848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1">
            <a:extLst>
              <a:ext uri="{FF2B5EF4-FFF2-40B4-BE49-F238E27FC236}">
                <a16:creationId xmlns:a16="http://schemas.microsoft.com/office/drawing/2014/main" id="{71FEBD2A-B5F1-4AA8-971C-56CAEA0CDC31}"/>
              </a:ext>
            </a:extLst>
          </p:cNvPr>
          <p:cNvSpPr/>
          <p:nvPr/>
        </p:nvSpPr>
        <p:spPr>
          <a:xfrm>
            <a:off x="914400" y="3197809"/>
            <a:ext cx="1440000" cy="1440000"/>
          </a:xfrm>
          <a:prstGeom prst="ellipse">
            <a:avLst/>
          </a:prstGeom>
          <a:solidFill>
            <a:srgbClr val="BE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atin typeface="Arial"/>
            </a:endParaRPr>
          </a:p>
        </p:txBody>
      </p:sp>
      <p:sp>
        <p:nvSpPr>
          <p:cNvPr id="4" name="ZoneTexte 2">
            <a:extLst>
              <a:ext uri="{FF2B5EF4-FFF2-40B4-BE49-F238E27FC236}">
                <a16:creationId xmlns:a16="http://schemas.microsoft.com/office/drawing/2014/main" id="{369226F2-EC93-40C4-9B79-1BBCF960E085}"/>
              </a:ext>
            </a:extLst>
          </p:cNvPr>
          <p:cNvSpPr txBox="1">
            <a:spLocks noChangeArrowheads="1"/>
          </p:cNvSpPr>
          <p:nvPr/>
        </p:nvSpPr>
        <p:spPr bwMode="auto">
          <a:xfrm>
            <a:off x="904875" y="3569214"/>
            <a:ext cx="14430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2000" dirty="0">
                <a:solidFill>
                  <a:schemeClr val="bg1"/>
                </a:solidFill>
              </a:rPr>
              <a:t>Vous avez le choix</a:t>
            </a:r>
          </a:p>
        </p:txBody>
      </p:sp>
      <p:grpSp>
        <p:nvGrpSpPr>
          <p:cNvPr id="5" name="Groupe 4">
            <a:extLst>
              <a:ext uri="{FF2B5EF4-FFF2-40B4-BE49-F238E27FC236}">
                <a16:creationId xmlns:a16="http://schemas.microsoft.com/office/drawing/2014/main" id="{64BCA5EE-FA36-4E91-9AB6-854429529F0E}"/>
              </a:ext>
            </a:extLst>
          </p:cNvPr>
          <p:cNvGrpSpPr>
            <a:grpSpLocks/>
          </p:cNvGrpSpPr>
          <p:nvPr/>
        </p:nvGrpSpPr>
        <p:grpSpPr bwMode="auto">
          <a:xfrm>
            <a:off x="2222500" y="2454859"/>
            <a:ext cx="3673475" cy="741362"/>
            <a:chOff x="2843213" y="2265750"/>
            <a:chExt cx="3673475" cy="741363"/>
          </a:xfrm>
        </p:grpSpPr>
        <p:sp>
          <p:nvSpPr>
            <p:cNvPr id="7" name="AutoShape 37">
              <a:extLst>
                <a:ext uri="{FF2B5EF4-FFF2-40B4-BE49-F238E27FC236}">
                  <a16:creationId xmlns:a16="http://schemas.microsoft.com/office/drawing/2014/main" id="{F77846AF-724A-4D1E-AAE4-1DD70C12960F}"/>
                </a:ext>
              </a:extLst>
            </p:cNvPr>
            <p:cNvSpPr>
              <a:spLocks noChangeArrowheads="1"/>
            </p:cNvSpPr>
            <p:nvPr/>
          </p:nvSpPr>
          <p:spPr bwMode="auto">
            <a:xfrm rot="-2110420">
              <a:off x="2843213" y="2718188"/>
              <a:ext cx="1079500" cy="288925"/>
            </a:xfrm>
            <a:prstGeom prst="rightArrow">
              <a:avLst>
                <a:gd name="adj1" fmla="val 50000"/>
                <a:gd name="adj2" fmla="val 93407"/>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8" name="Rectangle à coins arrondis 3">
              <a:extLst>
                <a:ext uri="{FF2B5EF4-FFF2-40B4-BE49-F238E27FC236}">
                  <a16:creationId xmlns:a16="http://schemas.microsoft.com/office/drawing/2014/main" id="{7A24023D-B86B-4B3A-8888-50B0155705CF}"/>
                </a:ext>
              </a:extLst>
            </p:cNvPr>
            <p:cNvSpPr/>
            <p:nvPr/>
          </p:nvSpPr>
          <p:spPr>
            <a:xfrm>
              <a:off x="4391025" y="2265750"/>
              <a:ext cx="2125663" cy="725488"/>
            </a:xfrm>
            <a:prstGeom prst="roundRect">
              <a:avLst/>
            </a:prstGeom>
            <a:solidFill>
              <a:srgbClr val="BE2323"/>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Arial"/>
                </a:rPr>
                <a:t>Type de prêt</a:t>
              </a:r>
            </a:p>
          </p:txBody>
        </p:sp>
      </p:grpSp>
      <p:grpSp>
        <p:nvGrpSpPr>
          <p:cNvPr id="9" name="Groupe 8">
            <a:extLst>
              <a:ext uri="{FF2B5EF4-FFF2-40B4-BE49-F238E27FC236}">
                <a16:creationId xmlns:a16="http://schemas.microsoft.com/office/drawing/2014/main" id="{3D41907B-3B2D-4505-BCF1-7C8F0FC52D5C}"/>
              </a:ext>
            </a:extLst>
          </p:cNvPr>
          <p:cNvGrpSpPr>
            <a:grpSpLocks/>
          </p:cNvGrpSpPr>
          <p:nvPr/>
        </p:nvGrpSpPr>
        <p:grpSpPr bwMode="auto">
          <a:xfrm>
            <a:off x="2536825" y="3628021"/>
            <a:ext cx="3359150" cy="725488"/>
            <a:chOff x="3157538" y="3438913"/>
            <a:chExt cx="3359150" cy="725487"/>
          </a:xfrm>
        </p:grpSpPr>
        <p:sp>
          <p:nvSpPr>
            <p:cNvPr id="10" name="AutoShape 38">
              <a:extLst>
                <a:ext uri="{FF2B5EF4-FFF2-40B4-BE49-F238E27FC236}">
                  <a16:creationId xmlns:a16="http://schemas.microsoft.com/office/drawing/2014/main" id="{084345E6-BA75-4DBE-B667-21493CDD98B9}"/>
                </a:ext>
              </a:extLst>
            </p:cNvPr>
            <p:cNvSpPr>
              <a:spLocks noChangeArrowheads="1"/>
            </p:cNvSpPr>
            <p:nvPr/>
          </p:nvSpPr>
          <p:spPr bwMode="auto">
            <a:xfrm>
              <a:off x="3157538" y="3578613"/>
              <a:ext cx="1079500" cy="288925"/>
            </a:xfrm>
            <a:prstGeom prst="rightArrow">
              <a:avLst>
                <a:gd name="adj1" fmla="val 50000"/>
                <a:gd name="adj2" fmla="val 93407"/>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11" name="Rectangle à coins arrondis 44">
              <a:extLst>
                <a:ext uri="{FF2B5EF4-FFF2-40B4-BE49-F238E27FC236}">
                  <a16:creationId xmlns:a16="http://schemas.microsoft.com/office/drawing/2014/main" id="{435ABE54-CDD0-4F9B-A9E0-D76A5ADDD578}"/>
                </a:ext>
              </a:extLst>
            </p:cNvPr>
            <p:cNvSpPr/>
            <p:nvPr/>
          </p:nvSpPr>
          <p:spPr>
            <a:xfrm>
              <a:off x="4391025" y="3438913"/>
              <a:ext cx="2125663" cy="725487"/>
            </a:xfrm>
            <a:prstGeom prst="roundRect">
              <a:avLst/>
            </a:prstGeom>
            <a:solidFill>
              <a:srgbClr val="BE2323"/>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Arial"/>
                </a:rPr>
                <a:t>Type de taux</a:t>
              </a:r>
            </a:p>
          </p:txBody>
        </p:sp>
      </p:grpSp>
      <p:grpSp>
        <p:nvGrpSpPr>
          <p:cNvPr id="12" name="Groupe 11">
            <a:extLst>
              <a:ext uri="{FF2B5EF4-FFF2-40B4-BE49-F238E27FC236}">
                <a16:creationId xmlns:a16="http://schemas.microsoft.com/office/drawing/2014/main" id="{5FE0EA60-E44D-411E-AA68-84AF93A28EC4}"/>
              </a:ext>
            </a:extLst>
          </p:cNvPr>
          <p:cNvGrpSpPr>
            <a:grpSpLocks/>
          </p:cNvGrpSpPr>
          <p:nvPr/>
        </p:nvGrpSpPr>
        <p:grpSpPr bwMode="auto">
          <a:xfrm>
            <a:off x="2222500" y="4707521"/>
            <a:ext cx="3673475" cy="866775"/>
            <a:chOff x="2843213" y="4518413"/>
            <a:chExt cx="3673475" cy="866775"/>
          </a:xfrm>
        </p:grpSpPr>
        <p:sp>
          <p:nvSpPr>
            <p:cNvPr id="13" name="AutoShape 38">
              <a:extLst>
                <a:ext uri="{FF2B5EF4-FFF2-40B4-BE49-F238E27FC236}">
                  <a16:creationId xmlns:a16="http://schemas.microsoft.com/office/drawing/2014/main" id="{6860CA02-374B-4ADA-9BA4-57907F8F5A0F}"/>
                </a:ext>
              </a:extLst>
            </p:cNvPr>
            <p:cNvSpPr>
              <a:spLocks noChangeArrowheads="1"/>
            </p:cNvSpPr>
            <p:nvPr/>
          </p:nvSpPr>
          <p:spPr bwMode="auto">
            <a:xfrm rot="2291252">
              <a:off x="2843213" y="4518413"/>
              <a:ext cx="1079500" cy="288925"/>
            </a:xfrm>
            <a:prstGeom prst="rightArrow">
              <a:avLst>
                <a:gd name="adj1" fmla="val 50000"/>
                <a:gd name="adj2" fmla="val 93407"/>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14" name="Rectangle à coins arrondis 45">
              <a:extLst>
                <a:ext uri="{FF2B5EF4-FFF2-40B4-BE49-F238E27FC236}">
                  <a16:creationId xmlns:a16="http://schemas.microsoft.com/office/drawing/2014/main" id="{12207542-0D0F-49A3-AFD5-135E3DE31F49}"/>
                </a:ext>
              </a:extLst>
            </p:cNvPr>
            <p:cNvSpPr/>
            <p:nvPr/>
          </p:nvSpPr>
          <p:spPr>
            <a:xfrm>
              <a:off x="4391025" y="4659701"/>
              <a:ext cx="2125663" cy="725487"/>
            </a:xfrm>
            <a:prstGeom prst="roundRect">
              <a:avLst/>
            </a:prstGeom>
            <a:solidFill>
              <a:srgbClr val="BE2323"/>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srgbClr val="FFFFFF"/>
                  </a:solidFill>
                  <a:latin typeface="Arial" charset="0"/>
                  <a:ea typeface="ＭＳ Ｐゴシック" charset="0"/>
                </a:rPr>
                <a:t>Durée</a:t>
              </a:r>
            </a:p>
          </p:txBody>
        </p:sp>
      </p:grpSp>
      <p:grpSp>
        <p:nvGrpSpPr>
          <p:cNvPr id="15" name="Groupe 14">
            <a:extLst>
              <a:ext uri="{FF2B5EF4-FFF2-40B4-BE49-F238E27FC236}">
                <a16:creationId xmlns:a16="http://schemas.microsoft.com/office/drawing/2014/main" id="{664C0D82-E47E-44A5-B785-BF57184D57AA}"/>
              </a:ext>
            </a:extLst>
          </p:cNvPr>
          <p:cNvGrpSpPr>
            <a:grpSpLocks/>
          </p:cNvGrpSpPr>
          <p:nvPr/>
        </p:nvGrpSpPr>
        <p:grpSpPr bwMode="auto">
          <a:xfrm>
            <a:off x="6084887" y="2311984"/>
            <a:ext cx="2409825" cy="400050"/>
            <a:chOff x="6705600" y="2122875"/>
            <a:chExt cx="2409825" cy="400050"/>
          </a:xfrm>
        </p:grpSpPr>
        <p:sp>
          <p:nvSpPr>
            <p:cNvPr id="16" name="AutoShape 38">
              <a:extLst>
                <a:ext uri="{FF2B5EF4-FFF2-40B4-BE49-F238E27FC236}">
                  <a16:creationId xmlns:a16="http://schemas.microsoft.com/office/drawing/2014/main" id="{CCE58583-BE35-448C-A68D-B7F909C559F6}"/>
                </a:ext>
              </a:extLst>
            </p:cNvPr>
            <p:cNvSpPr>
              <a:spLocks noChangeArrowheads="1"/>
            </p:cNvSpPr>
            <p:nvPr/>
          </p:nvSpPr>
          <p:spPr bwMode="auto">
            <a:xfrm>
              <a:off x="6705600" y="2289563"/>
              <a:ext cx="387350" cy="144462"/>
            </a:xfrm>
            <a:prstGeom prst="rightArrow">
              <a:avLst>
                <a:gd name="adj1" fmla="val 50000"/>
                <a:gd name="adj2" fmla="val 93412"/>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17" name="ZoneTexte 54">
              <a:extLst>
                <a:ext uri="{FF2B5EF4-FFF2-40B4-BE49-F238E27FC236}">
                  <a16:creationId xmlns:a16="http://schemas.microsoft.com/office/drawing/2014/main" id="{330EBB8F-3941-4E40-87F8-4C8112720614}"/>
                </a:ext>
              </a:extLst>
            </p:cNvPr>
            <p:cNvSpPr txBox="1">
              <a:spLocks noChangeArrowheads="1"/>
            </p:cNvSpPr>
            <p:nvPr/>
          </p:nvSpPr>
          <p:spPr bwMode="auto">
            <a:xfrm>
              <a:off x="7137400" y="2122875"/>
              <a:ext cx="1978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2000"/>
                <a:t>Amortissable</a:t>
              </a:r>
            </a:p>
          </p:txBody>
        </p:sp>
      </p:grpSp>
      <p:grpSp>
        <p:nvGrpSpPr>
          <p:cNvPr id="18" name="Groupe 17">
            <a:extLst>
              <a:ext uri="{FF2B5EF4-FFF2-40B4-BE49-F238E27FC236}">
                <a16:creationId xmlns:a16="http://schemas.microsoft.com/office/drawing/2014/main" id="{43F3F973-833C-4DC2-91F6-A9BEDB521822}"/>
              </a:ext>
            </a:extLst>
          </p:cNvPr>
          <p:cNvGrpSpPr>
            <a:grpSpLocks/>
          </p:cNvGrpSpPr>
          <p:nvPr/>
        </p:nvGrpSpPr>
        <p:grpSpPr bwMode="auto">
          <a:xfrm>
            <a:off x="6084887" y="2870784"/>
            <a:ext cx="2409825" cy="400050"/>
            <a:chOff x="6705600" y="2681675"/>
            <a:chExt cx="2409825" cy="400050"/>
          </a:xfrm>
        </p:grpSpPr>
        <p:sp>
          <p:nvSpPr>
            <p:cNvPr id="19" name="AutoShape 38">
              <a:extLst>
                <a:ext uri="{FF2B5EF4-FFF2-40B4-BE49-F238E27FC236}">
                  <a16:creationId xmlns:a16="http://schemas.microsoft.com/office/drawing/2014/main" id="{81500E2F-0E55-4275-A4E6-E03580D32704}"/>
                </a:ext>
              </a:extLst>
            </p:cNvPr>
            <p:cNvSpPr>
              <a:spLocks noChangeArrowheads="1"/>
            </p:cNvSpPr>
            <p:nvPr/>
          </p:nvSpPr>
          <p:spPr bwMode="auto">
            <a:xfrm>
              <a:off x="6705600" y="2792800"/>
              <a:ext cx="387350" cy="144463"/>
            </a:xfrm>
            <a:prstGeom prst="rightArrow">
              <a:avLst>
                <a:gd name="adj1" fmla="val 50000"/>
                <a:gd name="adj2" fmla="val 93411"/>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20" name="ZoneTexte 55">
              <a:extLst>
                <a:ext uri="{FF2B5EF4-FFF2-40B4-BE49-F238E27FC236}">
                  <a16:creationId xmlns:a16="http://schemas.microsoft.com/office/drawing/2014/main" id="{1F40A950-2E93-4165-8AEC-CF47A59AFF4F}"/>
                </a:ext>
              </a:extLst>
            </p:cNvPr>
            <p:cNvSpPr txBox="1">
              <a:spLocks noChangeArrowheads="1"/>
            </p:cNvSpPr>
            <p:nvPr/>
          </p:nvSpPr>
          <p:spPr bwMode="auto">
            <a:xfrm>
              <a:off x="7137400" y="2681675"/>
              <a:ext cx="1978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2000"/>
                <a:t>In fine</a:t>
              </a:r>
            </a:p>
          </p:txBody>
        </p:sp>
      </p:grpSp>
      <p:grpSp>
        <p:nvGrpSpPr>
          <p:cNvPr id="21" name="Groupe 20">
            <a:extLst>
              <a:ext uri="{FF2B5EF4-FFF2-40B4-BE49-F238E27FC236}">
                <a16:creationId xmlns:a16="http://schemas.microsoft.com/office/drawing/2014/main" id="{AE138D7C-C3B2-4399-A282-554435D52213}"/>
              </a:ext>
            </a:extLst>
          </p:cNvPr>
          <p:cNvGrpSpPr>
            <a:grpSpLocks/>
          </p:cNvGrpSpPr>
          <p:nvPr/>
        </p:nvGrpSpPr>
        <p:grpSpPr bwMode="auto">
          <a:xfrm>
            <a:off x="6084887" y="3558171"/>
            <a:ext cx="2409825" cy="400050"/>
            <a:chOff x="6705600" y="3369063"/>
            <a:chExt cx="2409825" cy="400050"/>
          </a:xfrm>
        </p:grpSpPr>
        <p:sp>
          <p:nvSpPr>
            <p:cNvPr id="22" name="AutoShape 38">
              <a:extLst>
                <a:ext uri="{FF2B5EF4-FFF2-40B4-BE49-F238E27FC236}">
                  <a16:creationId xmlns:a16="http://schemas.microsoft.com/office/drawing/2014/main" id="{1720C6D6-0AC2-4C2D-B84B-0E583DF1DD21}"/>
                </a:ext>
              </a:extLst>
            </p:cNvPr>
            <p:cNvSpPr>
              <a:spLocks noChangeArrowheads="1"/>
            </p:cNvSpPr>
            <p:nvPr/>
          </p:nvSpPr>
          <p:spPr bwMode="auto">
            <a:xfrm>
              <a:off x="6705600" y="3513525"/>
              <a:ext cx="387350" cy="144463"/>
            </a:xfrm>
            <a:prstGeom prst="rightArrow">
              <a:avLst>
                <a:gd name="adj1" fmla="val 50000"/>
                <a:gd name="adj2" fmla="val 93411"/>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23" name="ZoneTexte 56">
              <a:extLst>
                <a:ext uri="{FF2B5EF4-FFF2-40B4-BE49-F238E27FC236}">
                  <a16:creationId xmlns:a16="http://schemas.microsoft.com/office/drawing/2014/main" id="{3E2CDD71-7EF4-470E-BBEF-0FF4CEE6D0EC}"/>
                </a:ext>
              </a:extLst>
            </p:cNvPr>
            <p:cNvSpPr txBox="1">
              <a:spLocks noChangeArrowheads="1"/>
            </p:cNvSpPr>
            <p:nvPr/>
          </p:nvSpPr>
          <p:spPr bwMode="auto">
            <a:xfrm>
              <a:off x="7137400" y="3369063"/>
              <a:ext cx="1978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2000"/>
                <a:t>Fixe</a:t>
              </a:r>
            </a:p>
          </p:txBody>
        </p:sp>
      </p:grpSp>
      <p:grpSp>
        <p:nvGrpSpPr>
          <p:cNvPr id="24" name="Groupe 23">
            <a:extLst>
              <a:ext uri="{FF2B5EF4-FFF2-40B4-BE49-F238E27FC236}">
                <a16:creationId xmlns:a16="http://schemas.microsoft.com/office/drawing/2014/main" id="{42FD7870-0596-4C82-ACB8-104E4EECDA55}"/>
              </a:ext>
            </a:extLst>
          </p:cNvPr>
          <p:cNvGrpSpPr>
            <a:grpSpLocks/>
          </p:cNvGrpSpPr>
          <p:nvPr/>
        </p:nvGrpSpPr>
        <p:grpSpPr bwMode="auto">
          <a:xfrm>
            <a:off x="6084887" y="3989971"/>
            <a:ext cx="2409825" cy="400050"/>
            <a:chOff x="6705600" y="3800863"/>
            <a:chExt cx="2409825" cy="400050"/>
          </a:xfrm>
        </p:grpSpPr>
        <p:sp>
          <p:nvSpPr>
            <p:cNvPr id="25" name="AutoShape 38">
              <a:extLst>
                <a:ext uri="{FF2B5EF4-FFF2-40B4-BE49-F238E27FC236}">
                  <a16:creationId xmlns:a16="http://schemas.microsoft.com/office/drawing/2014/main" id="{F3947E57-5DC2-4DD2-AC92-0DCB8E43D3E3}"/>
                </a:ext>
              </a:extLst>
            </p:cNvPr>
            <p:cNvSpPr>
              <a:spLocks noChangeArrowheads="1"/>
            </p:cNvSpPr>
            <p:nvPr/>
          </p:nvSpPr>
          <p:spPr bwMode="auto">
            <a:xfrm>
              <a:off x="6705600" y="3937388"/>
              <a:ext cx="387350" cy="144462"/>
            </a:xfrm>
            <a:prstGeom prst="rightArrow">
              <a:avLst>
                <a:gd name="adj1" fmla="val 50000"/>
                <a:gd name="adj2" fmla="val 93412"/>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26" name="ZoneTexte 57">
              <a:extLst>
                <a:ext uri="{FF2B5EF4-FFF2-40B4-BE49-F238E27FC236}">
                  <a16:creationId xmlns:a16="http://schemas.microsoft.com/office/drawing/2014/main" id="{E4DD01C8-882E-4839-88FC-14FA5215D474}"/>
                </a:ext>
              </a:extLst>
            </p:cNvPr>
            <p:cNvSpPr txBox="1">
              <a:spLocks noChangeArrowheads="1"/>
            </p:cNvSpPr>
            <p:nvPr/>
          </p:nvSpPr>
          <p:spPr bwMode="auto">
            <a:xfrm>
              <a:off x="7137400" y="3800863"/>
              <a:ext cx="1978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2000"/>
                <a:t>Révisable</a:t>
              </a:r>
            </a:p>
          </p:txBody>
        </p:sp>
      </p:grpSp>
      <p:grpSp>
        <p:nvGrpSpPr>
          <p:cNvPr id="27" name="Groupe 26">
            <a:extLst>
              <a:ext uri="{FF2B5EF4-FFF2-40B4-BE49-F238E27FC236}">
                <a16:creationId xmlns:a16="http://schemas.microsoft.com/office/drawing/2014/main" id="{7EDC1261-E79D-4987-B721-606F4FD94199}"/>
              </a:ext>
            </a:extLst>
          </p:cNvPr>
          <p:cNvGrpSpPr>
            <a:grpSpLocks/>
          </p:cNvGrpSpPr>
          <p:nvPr/>
        </p:nvGrpSpPr>
        <p:grpSpPr bwMode="auto">
          <a:xfrm>
            <a:off x="6043612" y="5015496"/>
            <a:ext cx="2451100" cy="708025"/>
            <a:chOff x="6664325" y="4826388"/>
            <a:chExt cx="2451100" cy="708025"/>
          </a:xfrm>
        </p:grpSpPr>
        <p:sp>
          <p:nvSpPr>
            <p:cNvPr id="28" name="AutoShape 38">
              <a:extLst>
                <a:ext uri="{FF2B5EF4-FFF2-40B4-BE49-F238E27FC236}">
                  <a16:creationId xmlns:a16="http://schemas.microsoft.com/office/drawing/2014/main" id="{6054BD3C-5C1C-42BD-B480-273122D7451C}"/>
                </a:ext>
              </a:extLst>
            </p:cNvPr>
            <p:cNvSpPr>
              <a:spLocks noChangeArrowheads="1"/>
            </p:cNvSpPr>
            <p:nvPr/>
          </p:nvSpPr>
          <p:spPr bwMode="auto">
            <a:xfrm>
              <a:off x="6664325" y="4953388"/>
              <a:ext cx="387350" cy="144462"/>
            </a:xfrm>
            <a:prstGeom prst="rightArrow">
              <a:avLst>
                <a:gd name="adj1" fmla="val 50000"/>
                <a:gd name="adj2" fmla="val 93412"/>
              </a:avLst>
            </a:prstGeom>
            <a:solidFill>
              <a:srgbClr val="BE2323"/>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nchor="ctr"/>
            <a:lstStyle/>
            <a:p>
              <a:endParaRPr lang="fr-FR"/>
            </a:p>
          </p:txBody>
        </p:sp>
        <p:sp>
          <p:nvSpPr>
            <p:cNvPr id="29" name="ZoneTexte 58">
              <a:extLst>
                <a:ext uri="{FF2B5EF4-FFF2-40B4-BE49-F238E27FC236}">
                  <a16:creationId xmlns:a16="http://schemas.microsoft.com/office/drawing/2014/main" id="{0AD6737E-81C2-44AB-B931-706B4870BEEE}"/>
                </a:ext>
              </a:extLst>
            </p:cNvPr>
            <p:cNvSpPr txBox="1">
              <a:spLocks noChangeArrowheads="1"/>
            </p:cNvSpPr>
            <p:nvPr/>
          </p:nvSpPr>
          <p:spPr bwMode="auto">
            <a:xfrm>
              <a:off x="7137400" y="4826388"/>
              <a:ext cx="19780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2000"/>
                <a:t>De 6 ans à      25 ans</a:t>
              </a:r>
            </a:p>
          </p:txBody>
        </p:sp>
      </p:grpSp>
      <p:sp>
        <p:nvSpPr>
          <p:cNvPr id="30" name="Titre 1">
            <a:extLst>
              <a:ext uri="{FF2B5EF4-FFF2-40B4-BE49-F238E27FC236}">
                <a16:creationId xmlns:a16="http://schemas.microsoft.com/office/drawing/2014/main" id="{10B42DFA-0675-4402-81FB-59DAAD0013F8}"/>
              </a:ext>
            </a:extLst>
          </p:cNvPr>
          <p:cNvSpPr>
            <a:spLocks noGrp="1"/>
          </p:cNvSpPr>
          <p:nvPr>
            <p:ph type="title"/>
          </p:nvPr>
        </p:nvSpPr>
        <p:spPr>
          <a:xfrm>
            <a:off x="727165" y="495071"/>
            <a:ext cx="7056438" cy="998535"/>
          </a:xfrm>
        </p:spPr>
        <p:txBody>
          <a:bodyPr/>
          <a:lstStyle/>
          <a:p>
            <a:r>
              <a:rPr lang="fr-FR" dirty="0">
                <a:solidFill>
                  <a:srgbClr val="CC0000"/>
                </a:solidFill>
                <a:latin typeface="Arial" charset="0"/>
                <a:ea typeface="ＭＳ Ｐゴシック" charset="0"/>
                <a:cs typeface="Arial" charset="0"/>
              </a:rPr>
              <a:t>LE FINANCEMENT</a:t>
            </a:r>
          </a:p>
        </p:txBody>
      </p:sp>
    </p:spTree>
    <p:extLst>
      <p:ext uri="{BB962C8B-B14F-4D97-AF65-F5344CB8AC3E}">
        <p14:creationId xmlns:p14="http://schemas.microsoft.com/office/powerpoint/2010/main" val="24145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8B0BCC83-2FD5-465D-B1FA-2F2D7ACD384F}"/>
              </a:ext>
            </a:extLst>
          </p:cNvPr>
          <p:cNvSpPr txBox="1">
            <a:spLocks noChangeArrowheads="1"/>
          </p:cNvSpPr>
          <p:nvPr/>
        </p:nvSpPr>
        <p:spPr bwMode="auto">
          <a:xfrm>
            <a:off x="1302692" y="2925635"/>
            <a:ext cx="1107996" cy="7386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eaLnBrk="0" hangingPunct="0">
              <a:defRPr/>
            </a:pPr>
            <a:r>
              <a:rPr lang="fr-FR" sz="1400" b="1" dirty="0">
                <a:solidFill>
                  <a:srgbClr val="0070C0"/>
                </a:solidFill>
              </a:rPr>
              <a:t>15 ans</a:t>
            </a:r>
          </a:p>
          <a:p>
            <a:pPr algn="ctr" eaLnBrk="0" hangingPunct="0">
              <a:defRPr/>
            </a:pPr>
            <a:r>
              <a:rPr lang="fr-FR" sz="1400" b="1" dirty="0">
                <a:solidFill>
                  <a:srgbClr val="0070C0"/>
                </a:solidFill>
              </a:rPr>
              <a:t>Mensualité</a:t>
            </a:r>
          </a:p>
          <a:p>
            <a:pPr algn="ctr" eaLnBrk="0" hangingPunct="0">
              <a:defRPr/>
            </a:pPr>
            <a:r>
              <a:rPr lang="fr-FR" sz="1400" b="1" dirty="0">
                <a:solidFill>
                  <a:srgbClr val="0070C0"/>
                </a:solidFill>
              </a:rPr>
              <a:t>650 €</a:t>
            </a:r>
            <a:endParaRPr lang="fr-FR" sz="1400" b="1" i="1" dirty="0">
              <a:solidFill>
                <a:srgbClr val="0070C0"/>
              </a:solidFill>
            </a:endParaRPr>
          </a:p>
        </p:txBody>
      </p:sp>
      <p:sp>
        <p:nvSpPr>
          <p:cNvPr id="4" name="Text Box 9">
            <a:extLst>
              <a:ext uri="{FF2B5EF4-FFF2-40B4-BE49-F238E27FC236}">
                <a16:creationId xmlns:a16="http://schemas.microsoft.com/office/drawing/2014/main" id="{3B80E505-372F-455B-A65A-44BC04291374}"/>
              </a:ext>
            </a:extLst>
          </p:cNvPr>
          <p:cNvSpPr txBox="1">
            <a:spLocks noChangeArrowheads="1"/>
          </p:cNvSpPr>
          <p:nvPr/>
        </p:nvSpPr>
        <p:spPr bwMode="auto">
          <a:xfrm>
            <a:off x="5296009" y="5892800"/>
            <a:ext cx="6572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eaLnBrk="0" hangingPunct="0">
              <a:defRPr/>
            </a:pPr>
            <a:r>
              <a:rPr lang="fr-FR" sz="1200" b="1" dirty="0"/>
              <a:t>15 ans</a:t>
            </a:r>
          </a:p>
        </p:txBody>
      </p:sp>
      <p:sp>
        <p:nvSpPr>
          <p:cNvPr id="5" name="Line 11">
            <a:extLst>
              <a:ext uri="{FF2B5EF4-FFF2-40B4-BE49-F238E27FC236}">
                <a16:creationId xmlns:a16="http://schemas.microsoft.com/office/drawing/2014/main" id="{F8E0860D-1813-4ACA-A822-051EF26F5E19}"/>
              </a:ext>
            </a:extLst>
          </p:cNvPr>
          <p:cNvSpPr>
            <a:spLocks noChangeShapeType="1"/>
          </p:cNvSpPr>
          <p:nvPr/>
        </p:nvSpPr>
        <p:spPr bwMode="auto">
          <a:xfrm>
            <a:off x="2603609" y="3032125"/>
            <a:ext cx="0" cy="2840037"/>
          </a:xfrm>
          <a:prstGeom prst="line">
            <a:avLst/>
          </a:prstGeom>
          <a:noFill/>
          <a:ln w="28575" cap="sq">
            <a:solidFill>
              <a:srgbClr val="0070C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rial"/>
            </a:endParaRPr>
          </a:p>
        </p:txBody>
      </p:sp>
      <p:sp>
        <p:nvSpPr>
          <p:cNvPr id="7" name="Text Box 15">
            <a:extLst>
              <a:ext uri="{FF2B5EF4-FFF2-40B4-BE49-F238E27FC236}">
                <a16:creationId xmlns:a16="http://schemas.microsoft.com/office/drawing/2014/main" id="{D33A91A8-8A64-4101-A329-77D0D52FE9F3}"/>
              </a:ext>
            </a:extLst>
          </p:cNvPr>
          <p:cNvSpPr txBox="1">
            <a:spLocks noChangeArrowheads="1"/>
          </p:cNvSpPr>
          <p:nvPr/>
        </p:nvSpPr>
        <p:spPr bwMode="auto">
          <a:xfrm>
            <a:off x="2713147" y="5894387"/>
            <a:ext cx="2682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eaLnBrk="0" hangingPunct="0">
              <a:defRPr/>
            </a:pPr>
            <a:r>
              <a:rPr lang="fr-FR" sz="1200" b="1" dirty="0"/>
              <a:t>0</a:t>
            </a:r>
          </a:p>
        </p:txBody>
      </p:sp>
      <p:sp>
        <p:nvSpPr>
          <p:cNvPr id="8" name="Line 19">
            <a:extLst>
              <a:ext uri="{FF2B5EF4-FFF2-40B4-BE49-F238E27FC236}">
                <a16:creationId xmlns:a16="http://schemas.microsoft.com/office/drawing/2014/main" id="{06677368-A415-4CD5-B39F-22A6BBA514C7}"/>
              </a:ext>
            </a:extLst>
          </p:cNvPr>
          <p:cNvSpPr>
            <a:spLocks noChangeShapeType="1"/>
          </p:cNvSpPr>
          <p:nvPr/>
        </p:nvSpPr>
        <p:spPr bwMode="auto">
          <a:xfrm>
            <a:off x="2887772" y="3109912"/>
            <a:ext cx="2725737" cy="0"/>
          </a:xfrm>
          <a:prstGeom prst="line">
            <a:avLst/>
          </a:prstGeom>
          <a:noFill/>
          <a:ln w="34925">
            <a:solidFill>
              <a:srgbClr val="007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9" name="Line 20">
            <a:extLst>
              <a:ext uri="{FF2B5EF4-FFF2-40B4-BE49-F238E27FC236}">
                <a16:creationId xmlns:a16="http://schemas.microsoft.com/office/drawing/2014/main" id="{25482F3B-690D-48DE-965B-C1140C408F1A}"/>
              </a:ext>
            </a:extLst>
          </p:cNvPr>
          <p:cNvSpPr>
            <a:spLocks noChangeShapeType="1"/>
          </p:cNvSpPr>
          <p:nvPr/>
        </p:nvSpPr>
        <p:spPr bwMode="auto">
          <a:xfrm>
            <a:off x="2863959" y="3081337"/>
            <a:ext cx="0" cy="2795588"/>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10" name="Line 21">
            <a:extLst>
              <a:ext uri="{FF2B5EF4-FFF2-40B4-BE49-F238E27FC236}">
                <a16:creationId xmlns:a16="http://schemas.microsoft.com/office/drawing/2014/main" id="{CEEE25DD-BF27-4A66-AC40-218C8B0A2AC4}"/>
              </a:ext>
            </a:extLst>
          </p:cNvPr>
          <p:cNvSpPr>
            <a:spLocks noChangeShapeType="1"/>
          </p:cNvSpPr>
          <p:nvPr/>
        </p:nvSpPr>
        <p:spPr bwMode="auto">
          <a:xfrm>
            <a:off x="2854434" y="5864225"/>
            <a:ext cx="5384800" cy="4762"/>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11" name="Line 23">
            <a:extLst>
              <a:ext uri="{FF2B5EF4-FFF2-40B4-BE49-F238E27FC236}">
                <a16:creationId xmlns:a16="http://schemas.microsoft.com/office/drawing/2014/main" id="{4B09213F-39FA-4A20-AB0A-CA075916F925}"/>
              </a:ext>
            </a:extLst>
          </p:cNvPr>
          <p:cNvSpPr>
            <a:spLocks noChangeShapeType="1"/>
          </p:cNvSpPr>
          <p:nvPr/>
        </p:nvSpPr>
        <p:spPr bwMode="auto">
          <a:xfrm>
            <a:off x="5588109" y="3081337"/>
            <a:ext cx="11113" cy="2770188"/>
          </a:xfrm>
          <a:prstGeom prst="line">
            <a:avLst/>
          </a:prstGeom>
          <a:noFill/>
          <a:ln w="34925">
            <a:solidFill>
              <a:srgbClr val="007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12" name="ZoneTexte 14">
            <a:extLst>
              <a:ext uri="{FF2B5EF4-FFF2-40B4-BE49-F238E27FC236}">
                <a16:creationId xmlns:a16="http://schemas.microsoft.com/office/drawing/2014/main" id="{CF33E161-C710-4CAE-87AC-1271EF5BE288}"/>
              </a:ext>
            </a:extLst>
          </p:cNvPr>
          <p:cNvSpPr txBox="1">
            <a:spLocks noChangeArrowheads="1"/>
          </p:cNvSpPr>
          <p:nvPr/>
        </p:nvSpPr>
        <p:spPr bwMode="auto">
          <a:xfrm>
            <a:off x="1693200" y="2144324"/>
            <a:ext cx="34432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600" dirty="0"/>
              <a:t>Avantage Patrimonial</a:t>
            </a:r>
          </a:p>
        </p:txBody>
      </p:sp>
      <p:grpSp>
        <p:nvGrpSpPr>
          <p:cNvPr id="13" name="Groupe 2">
            <a:extLst>
              <a:ext uri="{FF2B5EF4-FFF2-40B4-BE49-F238E27FC236}">
                <a16:creationId xmlns:a16="http://schemas.microsoft.com/office/drawing/2014/main" id="{42034701-2967-41D0-ACBC-6174179DBDB5}"/>
              </a:ext>
            </a:extLst>
          </p:cNvPr>
          <p:cNvGrpSpPr>
            <a:grpSpLocks/>
          </p:cNvGrpSpPr>
          <p:nvPr/>
        </p:nvGrpSpPr>
        <p:grpSpPr bwMode="auto">
          <a:xfrm>
            <a:off x="1144697" y="4294060"/>
            <a:ext cx="7094537" cy="1595438"/>
            <a:chOff x="1030054" y="3670634"/>
            <a:chExt cx="7095207" cy="1595817"/>
          </a:xfrm>
        </p:grpSpPr>
        <p:sp>
          <p:nvSpPr>
            <p:cNvPr id="14" name="Text Box 5">
              <a:extLst>
                <a:ext uri="{FF2B5EF4-FFF2-40B4-BE49-F238E27FC236}">
                  <a16:creationId xmlns:a16="http://schemas.microsoft.com/office/drawing/2014/main" id="{03B9E0DD-0634-4E48-9857-C81CFE6B0EF0}"/>
                </a:ext>
              </a:extLst>
            </p:cNvPr>
            <p:cNvSpPr txBox="1">
              <a:spLocks noChangeArrowheads="1"/>
            </p:cNvSpPr>
            <p:nvPr/>
          </p:nvSpPr>
          <p:spPr bwMode="auto">
            <a:xfrm>
              <a:off x="1030054" y="4104125"/>
              <a:ext cx="1397132" cy="95431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eaLnBrk="0" hangingPunct="0">
                <a:defRPr/>
              </a:pPr>
              <a:r>
                <a:rPr lang="fr-FR" sz="1400" b="1" dirty="0">
                  <a:solidFill>
                    <a:srgbClr val="009900"/>
                  </a:solidFill>
                </a:rPr>
                <a:t>20 ans</a:t>
              </a:r>
            </a:p>
            <a:p>
              <a:pPr algn="ctr" eaLnBrk="0" hangingPunct="0">
                <a:defRPr/>
              </a:pPr>
              <a:r>
                <a:rPr lang="fr-FR" sz="1400" b="1" dirty="0">
                  <a:solidFill>
                    <a:srgbClr val="009900"/>
                  </a:solidFill>
                </a:rPr>
                <a:t>Mensualité</a:t>
              </a:r>
            </a:p>
            <a:p>
              <a:pPr algn="ctr" eaLnBrk="0" hangingPunct="0">
                <a:defRPr/>
              </a:pPr>
              <a:r>
                <a:rPr lang="fr-FR" sz="1400" b="1" dirty="0">
                  <a:solidFill>
                    <a:srgbClr val="009900"/>
                  </a:solidFill>
                </a:rPr>
                <a:t>530 €</a:t>
              </a:r>
            </a:p>
          </p:txBody>
        </p:sp>
        <p:sp>
          <p:nvSpPr>
            <p:cNvPr id="15" name="Line 19">
              <a:extLst>
                <a:ext uri="{FF2B5EF4-FFF2-40B4-BE49-F238E27FC236}">
                  <a16:creationId xmlns:a16="http://schemas.microsoft.com/office/drawing/2014/main" id="{CFCC766D-5A22-44BF-A666-2273FE2632AE}"/>
                </a:ext>
              </a:extLst>
            </p:cNvPr>
            <p:cNvSpPr>
              <a:spLocks noChangeShapeType="1"/>
            </p:cNvSpPr>
            <p:nvPr/>
          </p:nvSpPr>
          <p:spPr bwMode="auto">
            <a:xfrm>
              <a:off x="2759004" y="3670634"/>
              <a:ext cx="5366257" cy="0"/>
            </a:xfrm>
            <a:prstGeom prst="line">
              <a:avLst/>
            </a:prstGeom>
            <a:noFill/>
            <a:ln w="34925">
              <a:solidFill>
                <a:srgbClr val="00B05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16" name="Line 23">
              <a:extLst>
                <a:ext uri="{FF2B5EF4-FFF2-40B4-BE49-F238E27FC236}">
                  <a16:creationId xmlns:a16="http://schemas.microsoft.com/office/drawing/2014/main" id="{6979DD8E-5F21-4EE6-8C06-A5A963A86C64}"/>
                </a:ext>
              </a:extLst>
            </p:cNvPr>
            <p:cNvSpPr>
              <a:spLocks noChangeShapeType="1"/>
            </p:cNvSpPr>
            <p:nvPr/>
          </p:nvSpPr>
          <p:spPr bwMode="auto">
            <a:xfrm>
              <a:off x="8107797" y="3683337"/>
              <a:ext cx="11113" cy="1583114"/>
            </a:xfrm>
            <a:prstGeom prst="line">
              <a:avLst/>
            </a:prstGeom>
            <a:noFill/>
            <a:ln w="34925">
              <a:solidFill>
                <a:srgbClr val="00B05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grpSp>
      <p:sp>
        <p:nvSpPr>
          <p:cNvPr id="17" name="Line 11">
            <a:extLst>
              <a:ext uri="{FF2B5EF4-FFF2-40B4-BE49-F238E27FC236}">
                <a16:creationId xmlns:a16="http://schemas.microsoft.com/office/drawing/2014/main" id="{13C252CB-C264-45A4-85AD-6B52D43D44B4}"/>
              </a:ext>
            </a:extLst>
          </p:cNvPr>
          <p:cNvSpPr>
            <a:spLocks noChangeShapeType="1"/>
          </p:cNvSpPr>
          <p:nvPr/>
        </p:nvSpPr>
        <p:spPr bwMode="auto">
          <a:xfrm>
            <a:off x="2719497" y="4252912"/>
            <a:ext cx="0" cy="1620838"/>
          </a:xfrm>
          <a:prstGeom prst="line">
            <a:avLst/>
          </a:prstGeom>
          <a:noFill/>
          <a:ln w="28575" cap="sq">
            <a:solidFill>
              <a:srgbClr val="00B05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rial"/>
            </a:endParaRPr>
          </a:p>
        </p:txBody>
      </p:sp>
      <p:sp>
        <p:nvSpPr>
          <p:cNvPr id="18" name="ZoneTexte 16">
            <a:extLst>
              <a:ext uri="{FF2B5EF4-FFF2-40B4-BE49-F238E27FC236}">
                <a16:creationId xmlns:a16="http://schemas.microsoft.com/office/drawing/2014/main" id="{AB3CFB1F-62E0-4373-B557-6D53C31398CC}"/>
              </a:ext>
            </a:extLst>
          </p:cNvPr>
          <p:cNvSpPr txBox="1">
            <a:spLocks noChangeArrowheads="1"/>
          </p:cNvSpPr>
          <p:nvPr/>
        </p:nvSpPr>
        <p:spPr bwMode="auto">
          <a:xfrm>
            <a:off x="2973498" y="3175633"/>
            <a:ext cx="172085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600" b="1" dirty="0">
                <a:solidFill>
                  <a:srgbClr val="BE2323"/>
                </a:solidFill>
              </a:rPr>
              <a:t>Réduction capacité d’épargne </a:t>
            </a:r>
            <a:br>
              <a:rPr lang="fr-FR" sz="1600" b="1" dirty="0">
                <a:solidFill>
                  <a:srgbClr val="BE2323"/>
                </a:solidFill>
              </a:rPr>
            </a:br>
            <a:r>
              <a:rPr lang="fr-FR" sz="1600" b="1" dirty="0">
                <a:solidFill>
                  <a:srgbClr val="BE2323"/>
                </a:solidFill>
              </a:rPr>
              <a:t>120 € / mois</a:t>
            </a:r>
          </a:p>
        </p:txBody>
      </p:sp>
      <p:grpSp>
        <p:nvGrpSpPr>
          <p:cNvPr id="19" name="Groupe 2">
            <a:extLst>
              <a:ext uri="{FF2B5EF4-FFF2-40B4-BE49-F238E27FC236}">
                <a16:creationId xmlns:a16="http://schemas.microsoft.com/office/drawing/2014/main" id="{FA1E3D4E-EFA5-4D90-B7D9-1691ECFB43F1}"/>
              </a:ext>
            </a:extLst>
          </p:cNvPr>
          <p:cNvGrpSpPr>
            <a:grpSpLocks/>
          </p:cNvGrpSpPr>
          <p:nvPr/>
        </p:nvGrpSpPr>
        <p:grpSpPr bwMode="auto">
          <a:xfrm>
            <a:off x="5520326" y="2434309"/>
            <a:ext cx="2196000" cy="1440000"/>
            <a:chOff x="6307033" y="1849048"/>
            <a:chExt cx="2884401" cy="1510941"/>
          </a:xfrm>
        </p:grpSpPr>
        <p:sp>
          <p:nvSpPr>
            <p:cNvPr id="20" name="Flèche droite 1">
              <a:extLst>
                <a:ext uri="{FF2B5EF4-FFF2-40B4-BE49-F238E27FC236}">
                  <a16:creationId xmlns:a16="http://schemas.microsoft.com/office/drawing/2014/main" id="{706663CF-F940-41B9-94E7-77E83157B175}"/>
                </a:ext>
              </a:extLst>
            </p:cNvPr>
            <p:cNvSpPr/>
            <p:nvPr/>
          </p:nvSpPr>
          <p:spPr>
            <a:xfrm rot="18824505" flipV="1">
              <a:off x="6111818" y="2955347"/>
              <a:ext cx="599857" cy="209428"/>
            </a:xfrm>
            <a:prstGeom prst="rightArrow">
              <a:avLst/>
            </a:prstGeom>
            <a:solidFill>
              <a:srgbClr val="BE232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atin typeface="Arial"/>
              </a:endParaRPr>
            </a:p>
          </p:txBody>
        </p:sp>
        <p:sp>
          <p:nvSpPr>
            <p:cNvPr id="21" name="Ellipse 3">
              <a:extLst>
                <a:ext uri="{FF2B5EF4-FFF2-40B4-BE49-F238E27FC236}">
                  <a16:creationId xmlns:a16="http://schemas.microsoft.com/office/drawing/2014/main" id="{B64D7E2B-D529-441B-BE53-72133886DC85}"/>
                </a:ext>
              </a:extLst>
            </p:cNvPr>
            <p:cNvSpPr/>
            <p:nvPr/>
          </p:nvSpPr>
          <p:spPr>
            <a:xfrm>
              <a:off x="6586272" y="1849048"/>
              <a:ext cx="2605162" cy="955454"/>
            </a:xfrm>
            <a:prstGeom prst="ellipse">
              <a:avLst/>
            </a:prstGeom>
            <a:solidFill>
              <a:srgbClr val="BE23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latin typeface="Arial"/>
                </a:rPr>
                <a:t>Compte</a:t>
              </a:r>
            </a:p>
            <a:p>
              <a:pPr algn="ctr">
                <a:defRPr/>
              </a:pPr>
              <a:r>
                <a:rPr lang="fr-FR" sz="1400" b="1" dirty="0">
                  <a:latin typeface="Arial"/>
                </a:rPr>
                <a:t>Assurance vie</a:t>
              </a:r>
            </a:p>
          </p:txBody>
        </p:sp>
      </p:grpSp>
      <p:grpSp>
        <p:nvGrpSpPr>
          <p:cNvPr id="22" name="Groupe 4">
            <a:extLst>
              <a:ext uri="{FF2B5EF4-FFF2-40B4-BE49-F238E27FC236}">
                <a16:creationId xmlns:a16="http://schemas.microsoft.com/office/drawing/2014/main" id="{5436839D-7B97-40A9-817F-2160D3B4F620}"/>
              </a:ext>
            </a:extLst>
          </p:cNvPr>
          <p:cNvGrpSpPr>
            <a:grpSpLocks/>
          </p:cNvGrpSpPr>
          <p:nvPr/>
        </p:nvGrpSpPr>
        <p:grpSpPr bwMode="auto">
          <a:xfrm>
            <a:off x="4230011" y="3121025"/>
            <a:ext cx="1352550" cy="3681200"/>
            <a:chOff x="4096497" y="2523382"/>
            <a:chExt cx="1352472" cy="3681617"/>
          </a:xfrm>
        </p:grpSpPr>
        <p:sp>
          <p:nvSpPr>
            <p:cNvPr id="23" name="Rectangle 22">
              <a:extLst>
                <a:ext uri="{FF2B5EF4-FFF2-40B4-BE49-F238E27FC236}">
                  <a16:creationId xmlns:a16="http://schemas.microsoft.com/office/drawing/2014/main" id="{9CDFB392-5446-45D1-947A-299A70D64520}"/>
                </a:ext>
              </a:extLst>
            </p:cNvPr>
            <p:cNvSpPr/>
            <p:nvPr/>
          </p:nvSpPr>
          <p:spPr>
            <a:xfrm>
              <a:off x="4779083" y="2523382"/>
              <a:ext cx="669886" cy="2746686"/>
            </a:xfrm>
            <a:prstGeom prst="rect">
              <a:avLst/>
            </a:prstGeom>
            <a:pattFill prst="wdUp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atin typeface="Arial"/>
              </a:endParaRPr>
            </a:p>
          </p:txBody>
        </p:sp>
        <p:grpSp>
          <p:nvGrpSpPr>
            <p:cNvPr id="24" name="Groupe 3">
              <a:extLst>
                <a:ext uri="{FF2B5EF4-FFF2-40B4-BE49-F238E27FC236}">
                  <a16:creationId xmlns:a16="http://schemas.microsoft.com/office/drawing/2014/main" id="{0AB1E7F0-9CEA-4027-AC0B-C15DB5F32DD9}"/>
                </a:ext>
              </a:extLst>
            </p:cNvPr>
            <p:cNvGrpSpPr>
              <a:grpSpLocks/>
            </p:cNvGrpSpPr>
            <p:nvPr/>
          </p:nvGrpSpPr>
          <p:grpSpPr bwMode="auto">
            <a:xfrm>
              <a:off x="4096497" y="2523382"/>
              <a:ext cx="906425" cy="3681617"/>
              <a:chOff x="4096497" y="2523382"/>
              <a:chExt cx="906425" cy="3681617"/>
            </a:xfrm>
          </p:grpSpPr>
          <p:grpSp>
            <p:nvGrpSpPr>
              <p:cNvPr id="25" name="Groupe 2">
                <a:extLst>
                  <a:ext uri="{FF2B5EF4-FFF2-40B4-BE49-F238E27FC236}">
                    <a16:creationId xmlns:a16="http://schemas.microsoft.com/office/drawing/2014/main" id="{3640F304-8AF7-419C-B5E2-DCA70470E9BA}"/>
                  </a:ext>
                </a:extLst>
              </p:cNvPr>
              <p:cNvGrpSpPr>
                <a:grpSpLocks/>
              </p:cNvGrpSpPr>
              <p:nvPr/>
            </p:nvGrpSpPr>
            <p:grpSpPr bwMode="auto">
              <a:xfrm>
                <a:off x="4096497" y="2523382"/>
                <a:ext cx="662361" cy="3167894"/>
                <a:chOff x="4096497" y="2523382"/>
                <a:chExt cx="662361" cy="3167894"/>
              </a:xfrm>
            </p:grpSpPr>
            <p:sp>
              <p:nvSpPr>
                <p:cNvPr id="27" name="Line 10">
                  <a:extLst>
                    <a:ext uri="{FF2B5EF4-FFF2-40B4-BE49-F238E27FC236}">
                      <a16:creationId xmlns:a16="http://schemas.microsoft.com/office/drawing/2014/main" id="{3A84959E-9C2A-41E2-9C86-8AB8E86117D9}"/>
                    </a:ext>
                  </a:extLst>
                </p:cNvPr>
                <p:cNvSpPr>
                  <a:spLocks noChangeShapeType="1"/>
                </p:cNvSpPr>
                <p:nvPr/>
              </p:nvSpPr>
              <p:spPr bwMode="auto">
                <a:xfrm>
                  <a:off x="4758447" y="2523382"/>
                  <a:ext cx="0" cy="3105502"/>
                </a:xfrm>
                <a:prstGeom prst="line">
                  <a:avLst/>
                </a:prstGeom>
                <a:noFill/>
                <a:ln w="44450">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dirty="0">
                    <a:latin typeface="Arial"/>
                  </a:endParaRPr>
                </a:p>
              </p:txBody>
            </p:sp>
            <p:sp>
              <p:nvSpPr>
                <p:cNvPr id="28" name="Text Box 9">
                  <a:extLst>
                    <a:ext uri="{FF2B5EF4-FFF2-40B4-BE49-F238E27FC236}">
                      <a16:creationId xmlns:a16="http://schemas.microsoft.com/office/drawing/2014/main" id="{E78AE4E8-36B1-4636-809E-295939DD48C7}"/>
                    </a:ext>
                  </a:extLst>
                </p:cNvPr>
                <p:cNvSpPr txBox="1">
                  <a:spLocks noChangeArrowheads="1"/>
                </p:cNvSpPr>
                <p:nvPr/>
              </p:nvSpPr>
              <p:spPr bwMode="auto">
                <a:xfrm>
                  <a:off x="4096497" y="5414548"/>
                  <a:ext cx="661950" cy="276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eaLnBrk="0" hangingPunct="0">
                    <a:defRPr/>
                  </a:pPr>
                  <a:r>
                    <a:rPr lang="fr-FR" sz="1200" b="1" dirty="0"/>
                    <a:t>12 ans</a:t>
                  </a:r>
                </a:p>
              </p:txBody>
            </p:sp>
          </p:grpSp>
          <p:pic>
            <p:nvPicPr>
              <p:cNvPr id="26" name="Picture 14" descr="Deceased">
                <a:extLst>
                  <a:ext uri="{FF2B5EF4-FFF2-40B4-BE49-F238E27FC236}">
                    <a16:creationId xmlns:a16="http://schemas.microsoft.com/office/drawing/2014/main" id="{B78DBA30-92FF-4618-9931-6418B7739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72" y="5714462"/>
                <a:ext cx="488950"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29" name="Rectangle 28">
            <a:extLst>
              <a:ext uri="{FF2B5EF4-FFF2-40B4-BE49-F238E27FC236}">
                <a16:creationId xmlns:a16="http://schemas.microsoft.com/office/drawing/2014/main" id="{625A777B-1322-45CE-9A3F-1447C4BC768D}"/>
              </a:ext>
            </a:extLst>
          </p:cNvPr>
          <p:cNvSpPr/>
          <p:nvPr/>
        </p:nvSpPr>
        <p:spPr>
          <a:xfrm>
            <a:off x="4918184" y="4265612"/>
            <a:ext cx="3321050" cy="1601788"/>
          </a:xfrm>
          <a:prstGeom prst="rect">
            <a:avLst/>
          </a:prstGeom>
          <a:pattFill prst="wd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atin typeface="Arial"/>
            </a:endParaRPr>
          </a:p>
        </p:txBody>
      </p:sp>
      <p:sp>
        <p:nvSpPr>
          <p:cNvPr id="30" name="ZoneTexte 14">
            <a:extLst>
              <a:ext uri="{FF2B5EF4-FFF2-40B4-BE49-F238E27FC236}">
                <a16:creationId xmlns:a16="http://schemas.microsoft.com/office/drawing/2014/main" id="{AD617EFD-7E75-47BF-81D1-6EA55D46DD25}"/>
              </a:ext>
            </a:extLst>
          </p:cNvPr>
          <p:cNvSpPr txBox="1">
            <a:spLocks noChangeArrowheads="1"/>
          </p:cNvSpPr>
          <p:nvPr/>
        </p:nvSpPr>
        <p:spPr bwMode="auto">
          <a:xfrm>
            <a:off x="1738312" y="1777230"/>
            <a:ext cx="34432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600" dirty="0"/>
              <a:t>Avantage Financier</a:t>
            </a:r>
          </a:p>
        </p:txBody>
      </p:sp>
      <p:sp>
        <p:nvSpPr>
          <p:cNvPr id="31" name="Titre 1">
            <a:extLst>
              <a:ext uri="{FF2B5EF4-FFF2-40B4-BE49-F238E27FC236}">
                <a16:creationId xmlns:a16="http://schemas.microsoft.com/office/drawing/2014/main" id="{F21FFC27-0576-4CAB-9DF2-79CB7A461BBE}"/>
              </a:ext>
            </a:extLst>
          </p:cNvPr>
          <p:cNvSpPr>
            <a:spLocks noGrp="1"/>
          </p:cNvSpPr>
          <p:nvPr>
            <p:ph type="title"/>
          </p:nvPr>
        </p:nvSpPr>
        <p:spPr>
          <a:xfrm>
            <a:off x="448492" y="425733"/>
            <a:ext cx="7056438" cy="998535"/>
          </a:xfrm>
        </p:spPr>
        <p:txBody>
          <a:bodyPr/>
          <a:lstStyle/>
          <a:p>
            <a:r>
              <a:rPr lang="fr-FR" dirty="0">
                <a:solidFill>
                  <a:srgbClr val="CC0000"/>
                </a:solidFill>
                <a:latin typeface="Arial" charset="0"/>
                <a:ea typeface="ＭＳ Ｐゴシック" charset="0"/>
                <a:cs typeface="Arial" charset="0"/>
              </a:rPr>
              <a:t>LE FINANCEMENT COURTE / LONGUE DUREE</a:t>
            </a:r>
          </a:p>
        </p:txBody>
      </p:sp>
    </p:spTree>
    <p:extLst>
      <p:ext uri="{BB962C8B-B14F-4D97-AF65-F5344CB8AC3E}">
        <p14:creationId xmlns:p14="http://schemas.microsoft.com/office/powerpoint/2010/main" val="15081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9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8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AFCEE46-EC31-44BD-90C3-6E5B9B7212A4}"/>
              </a:ext>
            </a:extLst>
          </p:cNvPr>
          <p:cNvSpPr txBox="1">
            <a:spLocks noChangeArrowheads="1"/>
          </p:cNvSpPr>
          <p:nvPr/>
        </p:nvSpPr>
        <p:spPr bwMode="auto">
          <a:xfrm>
            <a:off x="1255713" y="2104231"/>
            <a:ext cx="2016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defRPr/>
            </a:pPr>
            <a:r>
              <a:rPr lang="fr-FR" sz="1800" dirty="0">
                <a:solidFill>
                  <a:srgbClr val="4D4D4D"/>
                </a:solidFill>
              </a:rPr>
              <a:t>Impôts</a:t>
            </a:r>
          </a:p>
        </p:txBody>
      </p:sp>
      <p:sp>
        <p:nvSpPr>
          <p:cNvPr id="4" name="AutoShape 6">
            <a:extLst>
              <a:ext uri="{FF2B5EF4-FFF2-40B4-BE49-F238E27FC236}">
                <a16:creationId xmlns:a16="http://schemas.microsoft.com/office/drawing/2014/main" id="{8E7708FD-D4A7-4205-91B5-782B77D8EE74}"/>
              </a:ext>
            </a:extLst>
          </p:cNvPr>
          <p:cNvSpPr>
            <a:spLocks noChangeArrowheads="1"/>
          </p:cNvSpPr>
          <p:nvPr/>
        </p:nvSpPr>
        <p:spPr bwMode="auto">
          <a:xfrm>
            <a:off x="4043363" y="4788694"/>
            <a:ext cx="1820862" cy="1450975"/>
          </a:xfrm>
          <a:prstGeom prst="cube">
            <a:avLst>
              <a:gd name="adj" fmla="val 15194"/>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bIns="154800" anchor="b"/>
          <a:lstStyle/>
          <a:p>
            <a:pPr algn="ctr">
              <a:lnSpc>
                <a:spcPct val="80000"/>
              </a:lnSpc>
              <a:spcBef>
                <a:spcPct val="100000"/>
              </a:spcBef>
              <a:buFont typeface="Symbol" charset="0"/>
              <a:buNone/>
              <a:defRPr/>
            </a:pPr>
            <a:r>
              <a:rPr lang="fr-FR" sz="1600" dirty="0">
                <a:latin typeface="Arial"/>
              </a:rPr>
              <a:t>Vos Revenus</a:t>
            </a:r>
          </a:p>
        </p:txBody>
      </p:sp>
      <p:sp>
        <p:nvSpPr>
          <p:cNvPr id="5" name="AutoShape 7">
            <a:extLst>
              <a:ext uri="{FF2B5EF4-FFF2-40B4-BE49-F238E27FC236}">
                <a16:creationId xmlns:a16="http://schemas.microsoft.com/office/drawing/2014/main" id="{F2FA24AA-15C2-4759-BE99-6DF25618B059}"/>
              </a:ext>
            </a:extLst>
          </p:cNvPr>
          <p:cNvSpPr>
            <a:spLocks noChangeArrowheads="1"/>
          </p:cNvSpPr>
          <p:nvPr/>
        </p:nvSpPr>
        <p:spPr bwMode="auto">
          <a:xfrm>
            <a:off x="1308100" y="5201444"/>
            <a:ext cx="1849438" cy="831850"/>
          </a:xfrm>
          <a:prstGeom prst="cube">
            <a:avLst>
              <a:gd name="adj" fmla="val 11639"/>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bIns="154800" anchor="b"/>
          <a:lstStyle/>
          <a:p>
            <a:pPr algn="ctr">
              <a:lnSpc>
                <a:spcPct val="80000"/>
              </a:lnSpc>
              <a:spcBef>
                <a:spcPct val="100000"/>
              </a:spcBef>
              <a:buFont typeface="Symbol" charset="0"/>
              <a:buNone/>
              <a:defRPr/>
            </a:pPr>
            <a:r>
              <a:rPr lang="fr-FR" sz="1600" dirty="0">
                <a:latin typeface="Arial"/>
              </a:rPr>
              <a:t>Vos impôts</a:t>
            </a:r>
          </a:p>
        </p:txBody>
      </p:sp>
      <p:sp>
        <p:nvSpPr>
          <p:cNvPr id="7" name="Text Box 17">
            <a:extLst>
              <a:ext uri="{FF2B5EF4-FFF2-40B4-BE49-F238E27FC236}">
                <a16:creationId xmlns:a16="http://schemas.microsoft.com/office/drawing/2014/main" id="{C14AB3ED-4421-4B51-8CC6-8DB000B38D0B}"/>
              </a:ext>
            </a:extLst>
          </p:cNvPr>
          <p:cNvSpPr txBox="1">
            <a:spLocks noChangeArrowheads="1"/>
          </p:cNvSpPr>
          <p:nvPr/>
        </p:nvSpPr>
        <p:spPr bwMode="auto">
          <a:xfrm>
            <a:off x="1984375" y="2693194"/>
            <a:ext cx="184150" cy="287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nSpc>
                <a:spcPct val="80000"/>
              </a:lnSpc>
              <a:spcBef>
                <a:spcPct val="100000"/>
              </a:spcBef>
              <a:buFont typeface="Symbol" charset="0"/>
              <a:buNone/>
              <a:defRPr/>
            </a:pPr>
            <a:endParaRPr lang="fr-FR" sz="1600" b="1">
              <a:solidFill>
                <a:srgbClr val="4D4D4D"/>
              </a:solidFill>
            </a:endParaRPr>
          </a:p>
        </p:txBody>
      </p:sp>
      <p:sp>
        <p:nvSpPr>
          <p:cNvPr id="8" name="Text Box 21">
            <a:extLst>
              <a:ext uri="{FF2B5EF4-FFF2-40B4-BE49-F238E27FC236}">
                <a16:creationId xmlns:a16="http://schemas.microsoft.com/office/drawing/2014/main" id="{6522EF89-3F20-4352-93ED-3F8F1E417B0A}"/>
              </a:ext>
            </a:extLst>
          </p:cNvPr>
          <p:cNvSpPr txBox="1">
            <a:spLocks noChangeArrowheads="1"/>
          </p:cNvSpPr>
          <p:nvPr/>
        </p:nvSpPr>
        <p:spPr bwMode="auto">
          <a:xfrm>
            <a:off x="5735638" y="4279106"/>
            <a:ext cx="885825"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defRPr/>
            </a:pPr>
            <a:r>
              <a:rPr lang="fr-FR" sz="1600" b="1" i="1">
                <a:solidFill>
                  <a:srgbClr val="DF0051"/>
                </a:solidFill>
              </a:rPr>
              <a:t>TMI</a:t>
            </a:r>
          </a:p>
        </p:txBody>
      </p:sp>
      <p:sp>
        <p:nvSpPr>
          <p:cNvPr id="9" name="Line 22">
            <a:extLst>
              <a:ext uri="{FF2B5EF4-FFF2-40B4-BE49-F238E27FC236}">
                <a16:creationId xmlns:a16="http://schemas.microsoft.com/office/drawing/2014/main" id="{DAC66048-6922-4DE8-A682-38CAEBE7FBDC}"/>
              </a:ext>
            </a:extLst>
          </p:cNvPr>
          <p:cNvSpPr>
            <a:spLocks noChangeShapeType="1"/>
          </p:cNvSpPr>
          <p:nvPr/>
        </p:nvSpPr>
        <p:spPr bwMode="auto">
          <a:xfrm flipV="1">
            <a:off x="1308100" y="4788694"/>
            <a:ext cx="7632700" cy="0"/>
          </a:xfrm>
          <a:prstGeom prst="line">
            <a:avLst/>
          </a:prstGeom>
          <a:noFill/>
          <a:ln w="222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10" name="AutoShape 6">
            <a:extLst>
              <a:ext uri="{FF2B5EF4-FFF2-40B4-BE49-F238E27FC236}">
                <a16:creationId xmlns:a16="http://schemas.microsoft.com/office/drawing/2014/main" id="{82BA0097-360F-47A8-8C27-E04EB434FA6E}"/>
              </a:ext>
            </a:extLst>
          </p:cNvPr>
          <p:cNvSpPr>
            <a:spLocks noChangeArrowheads="1"/>
          </p:cNvSpPr>
          <p:nvPr/>
        </p:nvSpPr>
        <p:spPr bwMode="auto">
          <a:xfrm>
            <a:off x="4281488" y="3132931"/>
            <a:ext cx="1454150" cy="1408113"/>
          </a:xfrm>
          <a:prstGeom prst="cube">
            <a:avLst>
              <a:gd name="adj" fmla="val 15194"/>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bIns="154800" anchor="b"/>
          <a:lstStyle/>
          <a:p>
            <a:pPr algn="ctr">
              <a:lnSpc>
                <a:spcPct val="80000"/>
              </a:lnSpc>
              <a:spcBef>
                <a:spcPct val="100000"/>
              </a:spcBef>
              <a:buFont typeface="Symbol" charset="0"/>
              <a:buNone/>
              <a:defRPr/>
            </a:pPr>
            <a:endParaRPr lang="fr-FR" sz="1600" b="1" dirty="0">
              <a:latin typeface="Arial"/>
            </a:endParaRPr>
          </a:p>
        </p:txBody>
      </p:sp>
      <p:sp>
        <p:nvSpPr>
          <p:cNvPr id="11" name="Text Box 5">
            <a:extLst>
              <a:ext uri="{FF2B5EF4-FFF2-40B4-BE49-F238E27FC236}">
                <a16:creationId xmlns:a16="http://schemas.microsoft.com/office/drawing/2014/main" id="{843E3FF0-C14C-45EF-9EA7-5BA6A8EEB6B4}"/>
              </a:ext>
            </a:extLst>
          </p:cNvPr>
          <p:cNvSpPr txBox="1">
            <a:spLocks noChangeArrowheads="1"/>
          </p:cNvSpPr>
          <p:nvPr/>
        </p:nvSpPr>
        <p:spPr bwMode="auto">
          <a:xfrm>
            <a:off x="6819900" y="2104231"/>
            <a:ext cx="174625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defRPr/>
            </a:pPr>
            <a:r>
              <a:rPr lang="fr-FR" sz="1600" dirty="0">
                <a:solidFill>
                  <a:srgbClr val="4D4D4D"/>
                </a:solidFill>
              </a:rPr>
              <a:t>Montants déductibles</a:t>
            </a:r>
          </a:p>
        </p:txBody>
      </p:sp>
      <p:sp>
        <p:nvSpPr>
          <p:cNvPr id="12" name="ZoneTexte 1">
            <a:extLst>
              <a:ext uri="{FF2B5EF4-FFF2-40B4-BE49-F238E27FC236}">
                <a16:creationId xmlns:a16="http://schemas.microsoft.com/office/drawing/2014/main" id="{F0D2CD17-4957-4650-8D0D-F6BBCA1B6326}"/>
              </a:ext>
            </a:extLst>
          </p:cNvPr>
          <p:cNvSpPr txBox="1"/>
          <p:nvPr/>
        </p:nvSpPr>
        <p:spPr>
          <a:xfrm>
            <a:off x="4162425" y="3952081"/>
            <a:ext cx="1441450" cy="339725"/>
          </a:xfrm>
          <a:prstGeom prst="rect">
            <a:avLst/>
          </a:prstGeom>
          <a:noFill/>
        </p:spPr>
        <p:txBody>
          <a:bodyPr>
            <a:spAutoFit/>
          </a:bodyPr>
          <a:lstStyle/>
          <a:p>
            <a:pPr algn="ctr">
              <a:defRPr/>
            </a:pPr>
            <a:r>
              <a:rPr lang="fr-FR" sz="1600" dirty="0">
                <a:solidFill>
                  <a:schemeClr val="tx2">
                    <a:lumMod val="65000"/>
                    <a:lumOff val="35000"/>
                  </a:schemeClr>
                </a:solidFill>
                <a:latin typeface="Arial"/>
                <a:ea typeface="+mn-ea"/>
              </a:rPr>
              <a:t>Revenus BIC</a:t>
            </a:r>
          </a:p>
        </p:txBody>
      </p:sp>
      <p:sp>
        <p:nvSpPr>
          <p:cNvPr id="13" name="AutoShape 6">
            <a:extLst>
              <a:ext uri="{FF2B5EF4-FFF2-40B4-BE49-F238E27FC236}">
                <a16:creationId xmlns:a16="http://schemas.microsoft.com/office/drawing/2014/main" id="{4FE125DD-1C3F-4AF7-AC94-1F97069BF8E2}"/>
              </a:ext>
            </a:extLst>
          </p:cNvPr>
          <p:cNvSpPr>
            <a:spLocks noChangeArrowheads="1"/>
          </p:cNvSpPr>
          <p:nvPr/>
        </p:nvSpPr>
        <p:spPr bwMode="auto">
          <a:xfrm>
            <a:off x="4281488" y="2778919"/>
            <a:ext cx="1454150" cy="565150"/>
          </a:xfrm>
          <a:prstGeom prst="cube">
            <a:avLst>
              <a:gd name="adj" fmla="val 41792"/>
            </a:avLst>
          </a:prstGeom>
          <a:pattFill prst="wdUpDiag">
            <a:fgClr>
              <a:srgbClr val="00B050"/>
            </a:fgClr>
            <a:bgClr>
              <a:schemeClr val="bg1"/>
            </a:bgClr>
          </a:pattFill>
          <a:ln w="19050">
            <a:solidFill>
              <a:schemeClr val="tx1"/>
            </a:solidFill>
            <a:miter lim="800000"/>
            <a:headEnd/>
            <a:tailEnd/>
          </a:ln>
        </p:spPr>
        <p:txBody>
          <a:bodyPr wrap="none" bIns="154800" anchor="b"/>
          <a:lstStyle/>
          <a:p>
            <a:pPr algn="ctr">
              <a:lnSpc>
                <a:spcPct val="80000"/>
              </a:lnSpc>
              <a:spcBef>
                <a:spcPct val="100000"/>
              </a:spcBef>
              <a:buFont typeface="Symbol" charset="0"/>
              <a:buNone/>
            </a:pPr>
            <a:endParaRPr lang="fr-FR" sz="1600" b="1"/>
          </a:p>
        </p:txBody>
      </p:sp>
      <p:sp>
        <p:nvSpPr>
          <p:cNvPr id="14" name="Line 29">
            <a:extLst>
              <a:ext uri="{FF2B5EF4-FFF2-40B4-BE49-F238E27FC236}">
                <a16:creationId xmlns:a16="http://schemas.microsoft.com/office/drawing/2014/main" id="{A2DC8261-972E-4E0B-A5CC-7007B7A90C47}"/>
              </a:ext>
            </a:extLst>
          </p:cNvPr>
          <p:cNvSpPr>
            <a:spLocks noChangeShapeType="1"/>
          </p:cNvSpPr>
          <p:nvPr/>
        </p:nvSpPr>
        <p:spPr bwMode="auto">
          <a:xfrm flipH="1">
            <a:off x="6145213" y="2659856"/>
            <a:ext cx="6350" cy="473075"/>
          </a:xfrm>
          <a:prstGeom prst="line">
            <a:avLst/>
          </a:prstGeom>
          <a:noFill/>
          <a:ln w="31750">
            <a:solidFill>
              <a:srgbClr val="99CC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15" name="AutoShape 16">
            <a:extLst>
              <a:ext uri="{FF2B5EF4-FFF2-40B4-BE49-F238E27FC236}">
                <a16:creationId xmlns:a16="http://schemas.microsoft.com/office/drawing/2014/main" id="{E7923873-508D-45FB-AB81-81D52075110A}"/>
              </a:ext>
            </a:extLst>
          </p:cNvPr>
          <p:cNvSpPr>
            <a:spLocks noChangeArrowheads="1"/>
          </p:cNvSpPr>
          <p:nvPr/>
        </p:nvSpPr>
        <p:spPr bwMode="auto">
          <a:xfrm>
            <a:off x="1333500" y="3320256"/>
            <a:ext cx="1849438" cy="1143000"/>
          </a:xfrm>
          <a:prstGeom prst="cube">
            <a:avLst>
              <a:gd name="adj" fmla="val 15231"/>
            </a:avLst>
          </a:prstGeom>
          <a:solidFill>
            <a:schemeClr val="bg1"/>
          </a:solidFill>
          <a:ln w="19050">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bIns="226800" anchor="b"/>
          <a:lstStyle/>
          <a:p>
            <a:pPr algn="ctr">
              <a:lnSpc>
                <a:spcPct val="80000"/>
              </a:lnSpc>
              <a:buFont typeface="Symbol" charset="0"/>
              <a:buNone/>
              <a:defRPr/>
            </a:pPr>
            <a:r>
              <a:rPr lang="fr-FR" sz="1600" dirty="0">
                <a:latin typeface="Arial"/>
              </a:rPr>
              <a:t>Impôts / BIC</a:t>
            </a:r>
          </a:p>
        </p:txBody>
      </p:sp>
      <p:sp>
        <p:nvSpPr>
          <p:cNvPr id="16" name="AutoShape 26">
            <a:extLst>
              <a:ext uri="{FF2B5EF4-FFF2-40B4-BE49-F238E27FC236}">
                <a16:creationId xmlns:a16="http://schemas.microsoft.com/office/drawing/2014/main" id="{3FB06DC2-94CD-4BE9-B7BF-D4CF595FABC9}"/>
              </a:ext>
            </a:extLst>
          </p:cNvPr>
          <p:cNvSpPr>
            <a:spLocks noChangeArrowheads="1"/>
          </p:cNvSpPr>
          <p:nvPr/>
        </p:nvSpPr>
        <p:spPr bwMode="auto">
          <a:xfrm>
            <a:off x="1333500" y="3317081"/>
            <a:ext cx="1836738" cy="419100"/>
          </a:xfrm>
          <a:prstGeom prst="cube">
            <a:avLst>
              <a:gd name="adj" fmla="val 37944"/>
            </a:avLst>
          </a:prstGeom>
          <a:solidFill>
            <a:schemeClr val="bg1"/>
          </a:solidFill>
          <a:ln w="19050">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bIns="226800" anchor="b"/>
          <a:lstStyle/>
          <a:p>
            <a:pPr algn="ctr">
              <a:lnSpc>
                <a:spcPct val="80000"/>
              </a:lnSpc>
              <a:buFont typeface="Symbol" charset="0"/>
              <a:buNone/>
              <a:defRPr/>
            </a:pPr>
            <a:endParaRPr lang="fr-FR" sz="1600" b="1" dirty="0">
              <a:latin typeface="Arial"/>
            </a:endParaRPr>
          </a:p>
        </p:txBody>
      </p:sp>
      <p:cxnSp>
        <p:nvCxnSpPr>
          <p:cNvPr id="17" name="Connecteur droit 3">
            <a:extLst>
              <a:ext uri="{FF2B5EF4-FFF2-40B4-BE49-F238E27FC236}">
                <a16:creationId xmlns:a16="http://schemas.microsoft.com/office/drawing/2014/main" id="{AB1D9C25-9CB2-4210-84D3-2F2FF5859D56}"/>
              </a:ext>
            </a:extLst>
          </p:cNvPr>
          <p:cNvCxnSpPr/>
          <p:nvPr/>
        </p:nvCxnSpPr>
        <p:spPr>
          <a:xfrm>
            <a:off x="1339850" y="3501231"/>
            <a:ext cx="1666875" cy="2286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necteur droit 37">
            <a:extLst>
              <a:ext uri="{FF2B5EF4-FFF2-40B4-BE49-F238E27FC236}">
                <a16:creationId xmlns:a16="http://schemas.microsoft.com/office/drawing/2014/main" id="{3C24847A-70F9-41E4-9B9D-0B2E5BC55D75}"/>
              </a:ext>
            </a:extLst>
          </p:cNvPr>
          <p:cNvCxnSpPr/>
          <p:nvPr/>
        </p:nvCxnSpPr>
        <p:spPr>
          <a:xfrm flipV="1">
            <a:off x="1311275" y="3510756"/>
            <a:ext cx="1695450" cy="2095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9" name="Groupe 10">
            <a:extLst>
              <a:ext uri="{FF2B5EF4-FFF2-40B4-BE49-F238E27FC236}">
                <a16:creationId xmlns:a16="http://schemas.microsoft.com/office/drawing/2014/main" id="{03A76D6E-6BBF-4469-9380-DB4EB7589465}"/>
              </a:ext>
            </a:extLst>
          </p:cNvPr>
          <p:cNvGrpSpPr>
            <a:grpSpLocks/>
          </p:cNvGrpSpPr>
          <p:nvPr/>
        </p:nvGrpSpPr>
        <p:grpSpPr bwMode="auto">
          <a:xfrm>
            <a:off x="3705225" y="2731294"/>
            <a:ext cx="328613" cy="1196975"/>
            <a:chOff x="4031977" y="1321199"/>
            <a:chExt cx="328466" cy="2182014"/>
          </a:xfrm>
        </p:grpSpPr>
        <p:cxnSp>
          <p:nvCxnSpPr>
            <p:cNvPr id="20" name="Connecteur droit 7">
              <a:extLst>
                <a:ext uri="{FF2B5EF4-FFF2-40B4-BE49-F238E27FC236}">
                  <a16:creationId xmlns:a16="http://schemas.microsoft.com/office/drawing/2014/main" id="{7D0A991B-7D2B-4630-800C-E30A32F3BA4F}"/>
                </a:ext>
              </a:extLst>
            </p:cNvPr>
            <p:cNvCxnSpPr/>
            <p:nvPr/>
          </p:nvCxnSpPr>
          <p:spPr>
            <a:xfrm flipH="1">
              <a:off x="4031977" y="3491637"/>
              <a:ext cx="32846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40">
              <a:extLst>
                <a:ext uri="{FF2B5EF4-FFF2-40B4-BE49-F238E27FC236}">
                  <a16:creationId xmlns:a16="http://schemas.microsoft.com/office/drawing/2014/main" id="{823A8670-C7D1-4714-A1BA-1D12909B4A23}"/>
                </a:ext>
              </a:extLst>
            </p:cNvPr>
            <p:cNvCxnSpPr/>
            <p:nvPr/>
          </p:nvCxnSpPr>
          <p:spPr>
            <a:xfrm>
              <a:off x="4044671" y="1321199"/>
              <a:ext cx="0" cy="2182014"/>
            </a:xfrm>
            <a:prstGeom prst="line">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2" name="ZoneTexte 43">
            <a:extLst>
              <a:ext uri="{FF2B5EF4-FFF2-40B4-BE49-F238E27FC236}">
                <a16:creationId xmlns:a16="http://schemas.microsoft.com/office/drawing/2014/main" id="{7F002124-B08C-4CE7-9433-5E49D5A46798}"/>
              </a:ext>
            </a:extLst>
          </p:cNvPr>
          <p:cNvSpPr txBox="1"/>
          <p:nvPr/>
        </p:nvSpPr>
        <p:spPr>
          <a:xfrm>
            <a:off x="3182938" y="2413794"/>
            <a:ext cx="1439862" cy="338137"/>
          </a:xfrm>
          <a:prstGeom prst="rect">
            <a:avLst/>
          </a:prstGeom>
          <a:noFill/>
        </p:spPr>
        <p:txBody>
          <a:bodyPr>
            <a:spAutoFit/>
          </a:bodyPr>
          <a:lstStyle/>
          <a:p>
            <a:pPr algn="ctr">
              <a:defRPr/>
            </a:pPr>
            <a:r>
              <a:rPr lang="fr-FR" sz="1600" b="1" dirty="0">
                <a:solidFill>
                  <a:srgbClr val="BE2323"/>
                </a:solidFill>
                <a:latin typeface="Arial"/>
                <a:ea typeface="+mn-ea"/>
              </a:rPr>
              <a:t>17,2% PS</a:t>
            </a:r>
          </a:p>
        </p:txBody>
      </p:sp>
      <p:sp>
        <p:nvSpPr>
          <p:cNvPr id="23" name="Text Box 21">
            <a:extLst>
              <a:ext uri="{FF2B5EF4-FFF2-40B4-BE49-F238E27FC236}">
                <a16:creationId xmlns:a16="http://schemas.microsoft.com/office/drawing/2014/main" id="{F2BF41F6-8969-470E-B7D3-9779FED06238}"/>
              </a:ext>
            </a:extLst>
          </p:cNvPr>
          <p:cNvSpPr txBox="1">
            <a:spLocks noChangeArrowheads="1"/>
          </p:cNvSpPr>
          <p:nvPr/>
        </p:nvSpPr>
        <p:spPr bwMode="auto">
          <a:xfrm>
            <a:off x="5735638" y="4279106"/>
            <a:ext cx="885825"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defRPr/>
            </a:pPr>
            <a:r>
              <a:rPr lang="fr-FR" sz="1600" b="1" i="1" dirty="0">
                <a:solidFill>
                  <a:srgbClr val="BE2323"/>
                </a:solidFill>
              </a:rPr>
              <a:t>TMI</a:t>
            </a:r>
          </a:p>
        </p:txBody>
      </p:sp>
      <p:sp>
        <p:nvSpPr>
          <p:cNvPr id="24" name="Line 29">
            <a:extLst>
              <a:ext uri="{FF2B5EF4-FFF2-40B4-BE49-F238E27FC236}">
                <a16:creationId xmlns:a16="http://schemas.microsoft.com/office/drawing/2014/main" id="{20FC0E52-0112-4BD5-91F3-A28E0E0A4B01}"/>
              </a:ext>
            </a:extLst>
          </p:cNvPr>
          <p:cNvSpPr>
            <a:spLocks noChangeShapeType="1"/>
          </p:cNvSpPr>
          <p:nvPr/>
        </p:nvSpPr>
        <p:spPr bwMode="auto">
          <a:xfrm flipH="1">
            <a:off x="6145213" y="2659856"/>
            <a:ext cx="6350" cy="473075"/>
          </a:xfrm>
          <a:prstGeom prst="line">
            <a:avLst/>
          </a:prstGeom>
          <a:noFill/>
          <a:ln w="31750">
            <a:solidFill>
              <a:srgbClr val="00B05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25" name="Line 29">
            <a:extLst>
              <a:ext uri="{FF2B5EF4-FFF2-40B4-BE49-F238E27FC236}">
                <a16:creationId xmlns:a16="http://schemas.microsoft.com/office/drawing/2014/main" id="{506C415B-1096-4E6C-A449-BDAB416FFA2E}"/>
              </a:ext>
            </a:extLst>
          </p:cNvPr>
          <p:cNvSpPr>
            <a:spLocks noChangeShapeType="1"/>
          </p:cNvSpPr>
          <p:nvPr/>
        </p:nvSpPr>
        <p:spPr bwMode="auto">
          <a:xfrm>
            <a:off x="6145213" y="3221831"/>
            <a:ext cx="6350" cy="1136650"/>
          </a:xfrm>
          <a:prstGeom prst="line">
            <a:avLst/>
          </a:prstGeom>
          <a:noFill/>
          <a:ln w="31750">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cxnSp>
        <p:nvCxnSpPr>
          <p:cNvPr id="26" name="Connecteur droit 52">
            <a:extLst>
              <a:ext uri="{FF2B5EF4-FFF2-40B4-BE49-F238E27FC236}">
                <a16:creationId xmlns:a16="http://schemas.microsoft.com/office/drawing/2014/main" id="{563731AC-3957-4580-A271-849184C6422D}"/>
              </a:ext>
            </a:extLst>
          </p:cNvPr>
          <p:cNvCxnSpPr/>
          <p:nvPr/>
        </p:nvCxnSpPr>
        <p:spPr>
          <a:xfrm flipV="1">
            <a:off x="4313238" y="3344069"/>
            <a:ext cx="242887" cy="16668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Connecteur droit 60">
            <a:extLst>
              <a:ext uri="{FF2B5EF4-FFF2-40B4-BE49-F238E27FC236}">
                <a16:creationId xmlns:a16="http://schemas.microsoft.com/office/drawing/2014/main" id="{81B0B728-9C02-480A-84C2-CDA5D732411D}"/>
              </a:ext>
            </a:extLst>
          </p:cNvPr>
          <p:cNvCxnSpPr/>
          <p:nvPr/>
        </p:nvCxnSpPr>
        <p:spPr>
          <a:xfrm flipV="1">
            <a:off x="4402138" y="3729831"/>
            <a:ext cx="1084262" cy="8064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6A0C06D0-5329-488F-A508-F77E1B0005BA}"/>
              </a:ext>
            </a:extLst>
          </p:cNvPr>
          <p:cNvCxnSpPr/>
          <p:nvPr/>
        </p:nvCxnSpPr>
        <p:spPr>
          <a:xfrm flipV="1">
            <a:off x="4887913" y="4083844"/>
            <a:ext cx="585787" cy="44291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necteur droit 67">
            <a:extLst>
              <a:ext uri="{FF2B5EF4-FFF2-40B4-BE49-F238E27FC236}">
                <a16:creationId xmlns:a16="http://schemas.microsoft.com/office/drawing/2014/main" id="{87766885-33E5-42EF-A107-AF147A47A60D}"/>
              </a:ext>
            </a:extLst>
          </p:cNvPr>
          <p:cNvCxnSpPr/>
          <p:nvPr/>
        </p:nvCxnSpPr>
        <p:spPr>
          <a:xfrm flipV="1">
            <a:off x="5338763" y="4448969"/>
            <a:ext cx="173037" cy="9366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Connecteur droit 55">
            <a:extLst>
              <a:ext uri="{FF2B5EF4-FFF2-40B4-BE49-F238E27FC236}">
                <a16:creationId xmlns:a16="http://schemas.microsoft.com/office/drawing/2014/main" id="{EDF9FAA6-C98C-4435-BC73-CAF8127F212B}"/>
              </a:ext>
            </a:extLst>
          </p:cNvPr>
          <p:cNvCxnSpPr>
            <a:endCxn id="13" idx="3"/>
          </p:cNvCxnSpPr>
          <p:nvPr/>
        </p:nvCxnSpPr>
        <p:spPr>
          <a:xfrm flipV="1">
            <a:off x="4264025" y="3344069"/>
            <a:ext cx="627063" cy="4826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Connecteur droit 58">
            <a:extLst>
              <a:ext uri="{FF2B5EF4-FFF2-40B4-BE49-F238E27FC236}">
                <a16:creationId xmlns:a16="http://schemas.microsoft.com/office/drawing/2014/main" id="{D2AE885A-6AD3-47CA-A4C8-C12AF6259558}"/>
              </a:ext>
            </a:extLst>
          </p:cNvPr>
          <p:cNvCxnSpPr/>
          <p:nvPr/>
        </p:nvCxnSpPr>
        <p:spPr>
          <a:xfrm flipV="1">
            <a:off x="4281488" y="3344069"/>
            <a:ext cx="1230312" cy="8191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Connecteur droit 74">
            <a:extLst>
              <a:ext uri="{FF2B5EF4-FFF2-40B4-BE49-F238E27FC236}">
                <a16:creationId xmlns:a16="http://schemas.microsoft.com/office/drawing/2014/main" id="{F8FA68B6-81CD-40E8-A8E7-65AADA6561D9}"/>
              </a:ext>
            </a:extLst>
          </p:cNvPr>
          <p:cNvCxnSpPr/>
          <p:nvPr/>
        </p:nvCxnSpPr>
        <p:spPr>
          <a:xfrm>
            <a:off x="1362075" y="3755231"/>
            <a:ext cx="1635125" cy="6889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cteur droit 75">
            <a:extLst>
              <a:ext uri="{FF2B5EF4-FFF2-40B4-BE49-F238E27FC236}">
                <a16:creationId xmlns:a16="http://schemas.microsoft.com/office/drawing/2014/main" id="{047DD9A8-F99D-42B9-99A7-2267D34F6AA6}"/>
              </a:ext>
            </a:extLst>
          </p:cNvPr>
          <p:cNvCxnSpPr/>
          <p:nvPr/>
        </p:nvCxnSpPr>
        <p:spPr>
          <a:xfrm flipV="1">
            <a:off x="1308100" y="3748881"/>
            <a:ext cx="1670050" cy="7175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necteur droit 76">
            <a:extLst>
              <a:ext uri="{FF2B5EF4-FFF2-40B4-BE49-F238E27FC236}">
                <a16:creationId xmlns:a16="http://schemas.microsoft.com/office/drawing/2014/main" id="{26E96604-FD6C-441C-AD41-3068B170F70D}"/>
              </a:ext>
            </a:extLst>
          </p:cNvPr>
          <p:cNvCxnSpPr/>
          <p:nvPr/>
        </p:nvCxnSpPr>
        <p:spPr>
          <a:xfrm flipH="1" flipV="1">
            <a:off x="3524250" y="2431256"/>
            <a:ext cx="534988" cy="3381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77">
            <a:extLst>
              <a:ext uri="{FF2B5EF4-FFF2-40B4-BE49-F238E27FC236}">
                <a16:creationId xmlns:a16="http://schemas.microsoft.com/office/drawing/2014/main" id="{7A6B5AE5-5F43-47AF-823D-26B0005095F0}"/>
              </a:ext>
            </a:extLst>
          </p:cNvPr>
          <p:cNvCxnSpPr/>
          <p:nvPr/>
        </p:nvCxnSpPr>
        <p:spPr>
          <a:xfrm flipV="1">
            <a:off x="3487738" y="2448719"/>
            <a:ext cx="565150" cy="3381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ZoneTexte 47">
            <a:extLst>
              <a:ext uri="{FF2B5EF4-FFF2-40B4-BE49-F238E27FC236}">
                <a16:creationId xmlns:a16="http://schemas.microsoft.com/office/drawing/2014/main" id="{FCE47F61-009A-4FC3-BFEC-6DE4EA10EF7B}"/>
              </a:ext>
            </a:extLst>
          </p:cNvPr>
          <p:cNvSpPr txBox="1">
            <a:spLocks noChangeArrowheads="1"/>
          </p:cNvSpPr>
          <p:nvPr/>
        </p:nvSpPr>
        <p:spPr bwMode="auto">
          <a:xfrm>
            <a:off x="6715125" y="3791744"/>
            <a:ext cx="158115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400">
                <a:solidFill>
                  <a:srgbClr val="0070C0"/>
                </a:solidFill>
              </a:rPr>
              <a:t>Intérêts emprunt</a:t>
            </a:r>
          </a:p>
          <a:p>
            <a:pPr algn="ctr" eaLnBrk="1" hangingPunct="1"/>
            <a:r>
              <a:rPr lang="fr-FR" sz="1400">
                <a:solidFill>
                  <a:srgbClr val="0070C0"/>
                </a:solidFill>
              </a:rPr>
              <a:t>+</a:t>
            </a:r>
          </a:p>
          <a:p>
            <a:pPr algn="ctr" eaLnBrk="1" hangingPunct="1"/>
            <a:endParaRPr lang="fr-FR" sz="1400">
              <a:solidFill>
                <a:srgbClr val="0070C0"/>
              </a:solidFill>
            </a:endParaRPr>
          </a:p>
        </p:txBody>
      </p:sp>
      <p:sp>
        <p:nvSpPr>
          <p:cNvPr id="37" name="Line 20">
            <a:extLst>
              <a:ext uri="{FF2B5EF4-FFF2-40B4-BE49-F238E27FC236}">
                <a16:creationId xmlns:a16="http://schemas.microsoft.com/office/drawing/2014/main" id="{FBE9883F-24F5-436B-986C-5E154E532C89}"/>
              </a:ext>
            </a:extLst>
          </p:cNvPr>
          <p:cNvSpPr>
            <a:spLocks noChangeShapeType="1"/>
          </p:cNvSpPr>
          <p:nvPr/>
        </p:nvSpPr>
        <p:spPr bwMode="auto">
          <a:xfrm>
            <a:off x="3354388" y="2413794"/>
            <a:ext cx="0" cy="369728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sp>
        <p:nvSpPr>
          <p:cNvPr id="38" name="Line 20">
            <a:extLst>
              <a:ext uri="{FF2B5EF4-FFF2-40B4-BE49-F238E27FC236}">
                <a16:creationId xmlns:a16="http://schemas.microsoft.com/office/drawing/2014/main" id="{7DB0EE31-1AA4-4D0E-8A10-8D400F09F6AF}"/>
              </a:ext>
            </a:extLst>
          </p:cNvPr>
          <p:cNvSpPr>
            <a:spLocks noChangeShapeType="1"/>
          </p:cNvSpPr>
          <p:nvPr/>
        </p:nvSpPr>
        <p:spPr bwMode="auto">
          <a:xfrm>
            <a:off x="6477000" y="2413794"/>
            <a:ext cx="0" cy="3614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a:endParaRPr>
          </a:p>
        </p:txBody>
      </p:sp>
      <p:pic>
        <p:nvPicPr>
          <p:cNvPr id="39" name="Image 74">
            <a:extLst>
              <a:ext uri="{FF2B5EF4-FFF2-40B4-BE49-F238E27FC236}">
                <a16:creationId xmlns:a16="http://schemas.microsoft.com/office/drawing/2014/main" id="{ADB23B43-148F-4357-96FE-14BD30C775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7375" y="5153819"/>
            <a:ext cx="45085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Image 75">
            <a:extLst>
              <a:ext uri="{FF2B5EF4-FFF2-40B4-BE49-F238E27FC236}">
                <a16:creationId xmlns:a16="http://schemas.microsoft.com/office/drawing/2014/main" id="{2A65157E-E915-41CF-ABD8-BCF0C1E111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5306219"/>
            <a:ext cx="45085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 Box 3">
            <a:extLst>
              <a:ext uri="{FF2B5EF4-FFF2-40B4-BE49-F238E27FC236}">
                <a16:creationId xmlns:a16="http://schemas.microsoft.com/office/drawing/2014/main" id="{BEDF2997-12D8-4966-B76B-49BB4C3E355F}"/>
              </a:ext>
            </a:extLst>
          </p:cNvPr>
          <p:cNvSpPr txBox="1">
            <a:spLocks noChangeArrowheads="1"/>
          </p:cNvSpPr>
          <p:nvPr/>
        </p:nvSpPr>
        <p:spPr bwMode="auto">
          <a:xfrm>
            <a:off x="3981450" y="2145506"/>
            <a:ext cx="2016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defRPr/>
            </a:pPr>
            <a:r>
              <a:rPr lang="fr-FR" sz="1800" dirty="0">
                <a:solidFill>
                  <a:srgbClr val="4D4D4D"/>
                </a:solidFill>
              </a:rPr>
              <a:t>Revenus</a:t>
            </a:r>
          </a:p>
        </p:txBody>
      </p:sp>
      <p:sp>
        <p:nvSpPr>
          <p:cNvPr id="42" name="AutoShape 6">
            <a:extLst>
              <a:ext uri="{FF2B5EF4-FFF2-40B4-BE49-F238E27FC236}">
                <a16:creationId xmlns:a16="http://schemas.microsoft.com/office/drawing/2014/main" id="{47FFBC7A-8DE6-41E9-89D6-5BC3EF86AA7F}"/>
              </a:ext>
            </a:extLst>
          </p:cNvPr>
          <p:cNvSpPr>
            <a:spLocks noChangeArrowheads="1"/>
          </p:cNvSpPr>
          <p:nvPr/>
        </p:nvSpPr>
        <p:spPr bwMode="auto">
          <a:xfrm>
            <a:off x="6846888" y="3121819"/>
            <a:ext cx="1457325" cy="1408112"/>
          </a:xfrm>
          <a:prstGeom prst="cube">
            <a:avLst>
              <a:gd name="adj" fmla="val 15194"/>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bIns="154800" anchor="b"/>
          <a:lstStyle/>
          <a:p>
            <a:pPr algn="ctr">
              <a:lnSpc>
                <a:spcPct val="80000"/>
              </a:lnSpc>
              <a:spcBef>
                <a:spcPct val="100000"/>
              </a:spcBef>
              <a:buFont typeface="Symbol" charset="0"/>
              <a:buNone/>
              <a:defRPr/>
            </a:pPr>
            <a:endParaRPr lang="fr-FR" sz="1600" b="1" dirty="0">
              <a:latin typeface="Arial"/>
            </a:endParaRPr>
          </a:p>
        </p:txBody>
      </p:sp>
      <p:sp>
        <p:nvSpPr>
          <p:cNvPr id="43" name="ZoneTexte 47">
            <a:extLst>
              <a:ext uri="{FF2B5EF4-FFF2-40B4-BE49-F238E27FC236}">
                <a16:creationId xmlns:a16="http://schemas.microsoft.com/office/drawing/2014/main" id="{7A6333AA-43CB-4F50-9FBC-2DF1A6054B22}"/>
              </a:ext>
            </a:extLst>
          </p:cNvPr>
          <p:cNvSpPr txBox="1">
            <a:spLocks noChangeArrowheads="1"/>
          </p:cNvSpPr>
          <p:nvPr/>
        </p:nvSpPr>
        <p:spPr bwMode="auto">
          <a:xfrm>
            <a:off x="6667500" y="3652044"/>
            <a:ext cx="1581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200" b="1">
                <a:solidFill>
                  <a:srgbClr val="0070C0"/>
                </a:solidFill>
              </a:rPr>
              <a:t>Intérêts emprunt</a:t>
            </a:r>
          </a:p>
          <a:p>
            <a:pPr algn="ctr" eaLnBrk="1" hangingPunct="1"/>
            <a:r>
              <a:rPr lang="fr-FR" sz="1200" b="1">
                <a:solidFill>
                  <a:srgbClr val="0070C0"/>
                </a:solidFill>
              </a:rPr>
              <a:t>+</a:t>
            </a:r>
          </a:p>
          <a:p>
            <a:pPr algn="ctr" eaLnBrk="1" hangingPunct="1"/>
            <a:r>
              <a:rPr lang="fr-FR" sz="1200" b="1">
                <a:solidFill>
                  <a:srgbClr val="0070C0"/>
                </a:solidFill>
              </a:rPr>
              <a:t>ADI</a:t>
            </a:r>
          </a:p>
        </p:txBody>
      </p:sp>
      <p:grpSp>
        <p:nvGrpSpPr>
          <p:cNvPr id="44" name="Groupe 43">
            <a:extLst>
              <a:ext uri="{FF2B5EF4-FFF2-40B4-BE49-F238E27FC236}">
                <a16:creationId xmlns:a16="http://schemas.microsoft.com/office/drawing/2014/main" id="{F08A6274-831E-4B00-86B8-8F55B675D590}"/>
              </a:ext>
            </a:extLst>
          </p:cNvPr>
          <p:cNvGrpSpPr/>
          <p:nvPr/>
        </p:nvGrpSpPr>
        <p:grpSpPr>
          <a:xfrm>
            <a:off x="6844367" y="2672926"/>
            <a:ext cx="1820208" cy="563515"/>
            <a:chOff x="7193647" y="2819983"/>
            <a:chExt cx="1820208" cy="563515"/>
          </a:xfrm>
          <a:solidFill>
            <a:schemeClr val="bg1"/>
          </a:solidFill>
        </p:grpSpPr>
        <p:sp>
          <p:nvSpPr>
            <p:cNvPr id="45" name="AutoShape 6">
              <a:extLst>
                <a:ext uri="{FF2B5EF4-FFF2-40B4-BE49-F238E27FC236}">
                  <a16:creationId xmlns:a16="http://schemas.microsoft.com/office/drawing/2014/main" id="{0E3446B3-F42E-4E6A-BAF0-DAF606221823}"/>
                </a:ext>
              </a:extLst>
            </p:cNvPr>
            <p:cNvSpPr>
              <a:spLocks noChangeArrowheads="1"/>
            </p:cNvSpPr>
            <p:nvPr/>
          </p:nvSpPr>
          <p:spPr bwMode="auto">
            <a:xfrm>
              <a:off x="7193647" y="2819983"/>
              <a:ext cx="1460014" cy="563515"/>
            </a:xfrm>
            <a:prstGeom prst="cube">
              <a:avLst>
                <a:gd name="adj" fmla="val 41792"/>
              </a:avLst>
            </a:prstGeom>
            <a:grpFill/>
            <a:ln w="19050">
              <a:solidFill>
                <a:schemeClr val="tx1"/>
              </a:solidFill>
              <a:miter lim="800000"/>
              <a:headEnd/>
              <a:tailEnd/>
            </a:ln>
          </p:spPr>
          <p:txBody>
            <a:bodyPr wrap="none" bIns="154800" anchor="b"/>
            <a:lstStyle/>
            <a:p>
              <a:pPr algn="ctr">
                <a:lnSpc>
                  <a:spcPct val="80000"/>
                </a:lnSpc>
                <a:spcBef>
                  <a:spcPct val="100000"/>
                </a:spcBef>
                <a:buFont typeface="Symbol" charset="0"/>
                <a:buNone/>
                <a:defRPr/>
              </a:pPr>
              <a:endParaRPr lang="fr-FR" sz="1400" b="1" dirty="0">
                <a:solidFill>
                  <a:srgbClr val="00B050"/>
                </a:solidFill>
                <a:latin typeface="Arial"/>
              </a:endParaRPr>
            </a:p>
          </p:txBody>
        </p:sp>
        <p:sp>
          <p:nvSpPr>
            <p:cNvPr id="46" name="ZoneTexte 45">
              <a:extLst>
                <a:ext uri="{FF2B5EF4-FFF2-40B4-BE49-F238E27FC236}">
                  <a16:creationId xmlns:a16="http://schemas.microsoft.com/office/drawing/2014/main" id="{8A22D32C-CED9-419A-B2E6-9016FE77B5D8}"/>
                </a:ext>
              </a:extLst>
            </p:cNvPr>
            <p:cNvSpPr txBox="1"/>
            <p:nvPr/>
          </p:nvSpPr>
          <p:spPr>
            <a:xfrm>
              <a:off x="7462446" y="3050190"/>
              <a:ext cx="1551409" cy="276999"/>
            </a:xfrm>
            <a:prstGeom prst="rect">
              <a:avLst/>
            </a:prstGeom>
            <a:noFill/>
          </p:spPr>
          <p:txBody>
            <a:bodyPr>
              <a:spAutoFit/>
            </a:bodyPr>
            <a:lstStyle/>
            <a:p>
              <a:pPr>
                <a:defRPr/>
              </a:pPr>
              <a:r>
                <a:rPr lang="fr-FR" sz="1200" b="1" dirty="0">
                  <a:solidFill>
                    <a:srgbClr val="00B050"/>
                  </a:solidFill>
                </a:rPr>
                <a:t>CC – TF</a:t>
              </a:r>
            </a:p>
          </p:txBody>
        </p:sp>
      </p:grpSp>
      <p:sp>
        <p:nvSpPr>
          <p:cNvPr id="47" name="Ellipse 46">
            <a:extLst>
              <a:ext uri="{FF2B5EF4-FFF2-40B4-BE49-F238E27FC236}">
                <a16:creationId xmlns:a16="http://schemas.microsoft.com/office/drawing/2014/main" id="{90CD7D4C-369C-47CC-8CF9-CBB1FBB31C19}"/>
              </a:ext>
            </a:extLst>
          </p:cNvPr>
          <p:cNvSpPr/>
          <p:nvPr/>
        </p:nvSpPr>
        <p:spPr>
          <a:xfrm>
            <a:off x="6505575" y="3180556"/>
            <a:ext cx="2098675" cy="1666875"/>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48" name="ZoneTexte 4">
            <a:extLst>
              <a:ext uri="{FF2B5EF4-FFF2-40B4-BE49-F238E27FC236}">
                <a16:creationId xmlns:a16="http://schemas.microsoft.com/office/drawing/2014/main" id="{8E2ECAD0-3B48-41C7-8CC0-13DF7A9E549D}"/>
              </a:ext>
            </a:extLst>
          </p:cNvPr>
          <p:cNvSpPr txBox="1">
            <a:spLocks noChangeArrowheads="1"/>
          </p:cNvSpPr>
          <p:nvPr/>
        </p:nvSpPr>
        <p:spPr bwMode="auto">
          <a:xfrm>
            <a:off x="1716088" y="1397794"/>
            <a:ext cx="34432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t>Avantage Fiscal</a:t>
            </a:r>
          </a:p>
        </p:txBody>
      </p:sp>
      <p:sp>
        <p:nvSpPr>
          <p:cNvPr id="49" name="AutoShape 6">
            <a:extLst>
              <a:ext uri="{FF2B5EF4-FFF2-40B4-BE49-F238E27FC236}">
                <a16:creationId xmlns:a16="http://schemas.microsoft.com/office/drawing/2014/main" id="{5FEB09CA-5DA8-4517-9EF7-13A9C27346ED}"/>
              </a:ext>
            </a:extLst>
          </p:cNvPr>
          <p:cNvSpPr>
            <a:spLocks noChangeArrowheads="1"/>
          </p:cNvSpPr>
          <p:nvPr/>
        </p:nvSpPr>
        <p:spPr bwMode="auto">
          <a:xfrm>
            <a:off x="6835775" y="1454944"/>
            <a:ext cx="1457325" cy="1408112"/>
          </a:xfrm>
          <a:prstGeom prst="cube">
            <a:avLst>
              <a:gd name="adj" fmla="val 15194"/>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bIns="154800"/>
          <a:lstStyle/>
          <a:p>
            <a:pPr algn="ctr">
              <a:lnSpc>
                <a:spcPct val="80000"/>
              </a:lnSpc>
              <a:spcBef>
                <a:spcPct val="100000"/>
              </a:spcBef>
              <a:buFont typeface="Symbol" charset="0"/>
              <a:buNone/>
              <a:defRPr/>
            </a:pPr>
            <a:r>
              <a:rPr lang="fr-FR" sz="1200" b="1" dirty="0">
                <a:latin typeface="Arial"/>
              </a:rPr>
              <a:t>Amortissement</a:t>
            </a:r>
          </a:p>
        </p:txBody>
      </p:sp>
      <p:sp>
        <p:nvSpPr>
          <p:cNvPr id="50" name="Titre 1">
            <a:extLst>
              <a:ext uri="{FF2B5EF4-FFF2-40B4-BE49-F238E27FC236}">
                <a16:creationId xmlns:a16="http://schemas.microsoft.com/office/drawing/2014/main" id="{2ACD6DBC-8633-407A-9F86-4214F4DD9801}"/>
              </a:ext>
            </a:extLst>
          </p:cNvPr>
          <p:cNvSpPr>
            <a:spLocks noGrp="1"/>
          </p:cNvSpPr>
          <p:nvPr>
            <p:ph type="title"/>
          </p:nvPr>
        </p:nvSpPr>
        <p:spPr>
          <a:xfrm>
            <a:off x="531813" y="201613"/>
            <a:ext cx="5645150" cy="892175"/>
          </a:xfrm>
        </p:spPr>
        <p:txBody>
          <a:bodyPr/>
          <a:lstStyle/>
          <a:p>
            <a:r>
              <a:rPr lang="fr-FR" dirty="0">
                <a:solidFill>
                  <a:srgbClr val="CC0000"/>
                </a:solidFill>
                <a:latin typeface="Arial" charset="0"/>
                <a:ea typeface="ＭＳ Ｐゴシック" charset="0"/>
                <a:cs typeface="Arial" charset="0"/>
              </a:rPr>
              <a:t>LE FINANCEMENT</a:t>
            </a:r>
          </a:p>
        </p:txBody>
      </p:sp>
    </p:spTree>
    <p:extLst>
      <p:ext uri="{BB962C8B-B14F-4D97-AF65-F5344CB8AC3E}">
        <p14:creationId xmlns:p14="http://schemas.microsoft.com/office/powerpoint/2010/main" val="8856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8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1">
            <a:extLst>
              <a:ext uri="{FF2B5EF4-FFF2-40B4-BE49-F238E27FC236}">
                <a16:creationId xmlns:a16="http://schemas.microsoft.com/office/drawing/2014/main" id="{99159B59-6D1E-48C6-A7AC-8AFB02323C96}"/>
              </a:ext>
            </a:extLst>
          </p:cNvPr>
          <p:cNvSpPr txBox="1">
            <a:spLocks noChangeArrowheads="1"/>
          </p:cNvSpPr>
          <p:nvPr/>
        </p:nvSpPr>
        <p:spPr bwMode="auto">
          <a:xfrm>
            <a:off x="3174441" y="4245333"/>
            <a:ext cx="42613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chemeClr val="tx1"/>
                </a:solidFill>
              </a:rPr>
              <a:t>Le montant des loyers</a:t>
            </a:r>
          </a:p>
        </p:txBody>
      </p:sp>
      <p:sp>
        <p:nvSpPr>
          <p:cNvPr id="4" name="ZoneTexte 23">
            <a:extLst>
              <a:ext uri="{FF2B5EF4-FFF2-40B4-BE49-F238E27FC236}">
                <a16:creationId xmlns:a16="http://schemas.microsoft.com/office/drawing/2014/main" id="{C3BEB3D5-6870-41E6-BF3B-09EB9A962AF8}"/>
              </a:ext>
            </a:extLst>
          </p:cNvPr>
          <p:cNvSpPr txBox="1">
            <a:spLocks noChangeArrowheads="1"/>
          </p:cNvSpPr>
          <p:nvPr/>
        </p:nvSpPr>
        <p:spPr bwMode="auto">
          <a:xfrm>
            <a:off x="3194854" y="3354937"/>
            <a:ext cx="42608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chemeClr val="tx1"/>
                </a:solidFill>
              </a:rPr>
              <a:t>La gestion locative</a:t>
            </a:r>
          </a:p>
        </p:txBody>
      </p:sp>
      <p:sp>
        <p:nvSpPr>
          <p:cNvPr id="5" name="ZoneTexte 20">
            <a:extLst>
              <a:ext uri="{FF2B5EF4-FFF2-40B4-BE49-F238E27FC236}">
                <a16:creationId xmlns:a16="http://schemas.microsoft.com/office/drawing/2014/main" id="{58005FAB-F4FE-4C98-AC07-003E0D08995B}"/>
              </a:ext>
            </a:extLst>
          </p:cNvPr>
          <p:cNvSpPr txBox="1">
            <a:spLocks noChangeArrowheads="1"/>
          </p:cNvSpPr>
          <p:nvPr/>
        </p:nvSpPr>
        <p:spPr bwMode="auto">
          <a:xfrm>
            <a:off x="3195180" y="2545584"/>
            <a:ext cx="42605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chemeClr val="tx1"/>
                </a:solidFill>
              </a:rPr>
              <a:t>La conception</a:t>
            </a:r>
          </a:p>
        </p:txBody>
      </p:sp>
      <p:sp>
        <p:nvSpPr>
          <p:cNvPr id="7" name="ZoneTexte 1">
            <a:extLst>
              <a:ext uri="{FF2B5EF4-FFF2-40B4-BE49-F238E27FC236}">
                <a16:creationId xmlns:a16="http://schemas.microsoft.com/office/drawing/2014/main" id="{0933056B-735A-4D2F-AE0A-BD4ED86AF644}"/>
              </a:ext>
            </a:extLst>
          </p:cNvPr>
          <p:cNvSpPr txBox="1">
            <a:spLocks noChangeArrowheads="1"/>
          </p:cNvSpPr>
          <p:nvPr/>
        </p:nvSpPr>
        <p:spPr bwMode="auto">
          <a:xfrm>
            <a:off x="3174440" y="1741082"/>
            <a:ext cx="42613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chemeClr val="tx1"/>
                </a:solidFill>
              </a:rPr>
              <a:t>L’emplacement</a:t>
            </a:r>
          </a:p>
        </p:txBody>
      </p:sp>
      <p:sp>
        <p:nvSpPr>
          <p:cNvPr id="8" name="ZoneTexte 19">
            <a:extLst>
              <a:ext uri="{FF2B5EF4-FFF2-40B4-BE49-F238E27FC236}">
                <a16:creationId xmlns:a16="http://schemas.microsoft.com/office/drawing/2014/main" id="{A6293EA4-7A64-4697-AC03-777394BF82FD}"/>
              </a:ext>
            </a:extLst>
          </p:cNvPr>
          <p:cNvSpPr txBox="1">
            <a:spLocks noChangeArrowheads="1"/>
          </p:cNvSpPr>
          <p:nvPr/>
        </p:nvSpPr>
        <p:spPr bwMode="auto">
          <a:xfrm>
            <a:off x="3194854" y="5153458"/>
            <a:ext cx="42608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chemeClr val="tx1"/>
                </a:solidFill>
              </a:rPr>
              <a:t>Le cabinet d’expertise comptable</a:t>
            </a:r>
          </a:p>
        </p:txBody>
      </p:sp>
      <p:sp>
        <p:nvSpPr>
          <p:cNvPr id="9" name="Titre 1">
            <a:extLst>
              <a:ext uri="{FF2B5EF4-FFF2-40B4-BE49-F238E27FC236}">
                <a16:creationId xmlns:a16="http://schemas.microsoft.com/office/drawing/2014/main" id="{BE63768B-F7C4-43DE-9D62-13C967F52200}"/>
              </a:ext>
            </a:extLst>
          </p:cNvPr>
          <p:cNvSpPr>
            <a:spLocks noGrp="1"/>
          </p:cNvSpPr>
          <p:nvPr>
            <p:ph type="title"/>
          </p:nvPr>
        </p:nvSpPr>
        <p:spPr>
          <a:xfrm>
            <a:off x="857794" y="484001"/>
            <a:ext cx="7056438" cy="998535"/>
          </a:xfrm>
        </p:spPr>
        <p:txBody>
          <a:bodyPr/>
          <a:lstStyle/>
          <a:p>
            <a:r>
              <a:rPr lang="fr-FR" dirty="0">
                <a:solidFill>
                  <a:srgbClr val="CC0000"/>
                </a:solidFill>
                <a:latin typeface="Arial" charset="0"/>
                <a:ea typeface="ＭＳ Ｐゴシック" charset="0"/>
                <a:cs typeface="Arial" charset="0"/>
              </a:rPr>
              <a:t>LA LOCATION</a:t>
            </a:r>
          </a:p>
        </p:txBody>
      </p:sp>
      <p:pic>
        <p:nvPicPr>
          <p:cNvPr id="10" name="Image 9">
            <a:extLst>
              <a:ext uri="{FF2B5EF4-FFF2-40B4-BE49-F238E27FC236}">
                <a16:creationId xmlns:a16="http://schemas.microsoft.com/office/drawing/2014/main" id="{C15A6F3F-7342-428C-89B2-7DDB695DDAFF}"/>
              </a:ext>
            </a:extLst>
          </p:cNvPr>
          <p:cNvPicPr>
            <a:picLocks noChangeAspect="1"/>
          </p:cNvPicPr>
          <p:nvPr/>
        </p:nvPicPr>
        <p:blipFill>
          <a:blip r:embed="rId2"/>
          <a:stretch>
            <a:fillRect/>
          </a:stretch>
        </p:blipFill>
        <p:spPr>
          <a:xfrm>
            <a:off x="2697480" y="4015038"/>
            <a:ext cx="287320" cy="230295"/>
          </a:xfrm>
          <a:prstGeom prst="rect">
            <a:avLst/>
          </a:prstGeom>
        </p:spPr>
      </p:pic>
      <p:pic>
        <p:nvPicPr>
          <p:cNvPr id="11" name="Image 10">
            <a:extLst>
              <a:ext uri="{FF2B5EF4-FFF2-40B4-BE49-F238E27FC236}">
                <a16:creationId xmlns:a16="http://schemas.microsoft.com/office/drawing/2014/main" id="{86CF0E19-9807-4BC3-953F-9AEA3E5533B4}"/>
              </a:ext>
            </a:extLst>
          </p:cNvPr>
          <p:cNvPicPr>
            <a:picLocks noChangeAspect="1"/>
          </p:cNvPicPr>
          <p:nvPr/>
        </p:nvPicPr>
        <p:blipFill rotWithShape="1">
          <a:blip r:embed="rId3"/>
          <a:srcRect t="78223"/>
          <a:stretch/>
        </p:blipFill>
        <p:spPr>
          <a:xfrm>
            <a:off x="1983887" y="3293539"/>
            <a:ext cx="763419" cy="645780"/>
          </a:xfrm>
          <a:prstGeom prst="rect">
            <a:avLst/>
          </a:prstGeom>
        </p:spPr>
      </p:pic>
      <p:pic>
        <p:nvPicPr>
          <p:cNvPr id="12" name="Image 11">
            <a:extLst>
              <a:ext uri="{FF2B5EF4-FFF2-40B4-BE49-F238E27FC236}">
                <a16:creationId xmlns:a16="http://schemas.microsoft.com/office/drawing/2014/main" id="{3479933D-6A0B-44EF-BF34-3433713CEED7}"/>
              </a:ext>
            </a:extLst>
          </p:cNvPr>
          <p:cNvPicPr>
            <a:picLocks noChangeAspect="1"/>
          </p:cNvPicPr>
          <p:nvPr/>
        </p:nvPicPr>
        <p:blipFill rotWithShape="1">
          <a:blip r:embed="rId3"/>
          <a:srcRect b="76692"/>
          <a:stretch/>
        </p:blipFill>
        <p:spPr>
          <a:xfrm>
            <a:off x="2091363" y="1631097"/>
            <a:ext cx="713305" cy="645779"/>
          </a:xfrm>
          <a:prstGeom prst="rect">
            <a:avLst/>
          </a:prstGeom>
        </p:spPr>
      </p:pic>
      <p:pic>
        <p:nvPicPr>
          <p:cNvPr id="13" name="Image 12">
            <a:extLst>
              <a:ext uri="{FF2B5EF4-FFF2-40B4-BE49-F238E27FC236}">
                <a16:creationId xmlns:a16="http://schemas.microsoft.com/office/drawing/2014/main" id="{8B3EFE7B-EAB6-4BDB-B20F-2BE8FBF3B3F1}"/>
              </a:ext>
            </a:extLst>
          </p:cNvPr>
          <p:cNvPicPr>
            <a:picLocks noChangeAspect="1"/>
          </p:cNvPicPr>
          <p:nvPr/>
        </p:nvPicPr>
        <p:blipFill rotWithShape="1">
          <a:blip r:embed="rId3"/>
          <a:srcRect t="37963" b="33331"/>
          <a:stretch/>
        </p:blipFill>
        <p:spPr>
          <a:xfrm>
            <a:off x="2091363" y="2507060"/>
            <a:ext cx="579147" cy="645779"/>
          </a:xfrm>
          <a:prstGeom prst="rect">
            <a:avLst/>
          </a:prstGeom>
        </p:spPr>
      </p:pic>
      <p:pic>
        <p:nvPicPr>
          <p:cNvPr id="14" name="Image 13">
            <a:extLst>
              <a:ext uri="{FF2B5EF4-FFF2-40B4-BE49-F238E27FC236}">
                <a16:creationId xmlns:a16="http://schemas.microsoft.com/office/drawing/2014/main" id="{654ECE15-D50F-41FE-9AFC-EA0AE3039DF2}"/>
              </a:ext>
            </a:extLst>
          </p:cNvPr>
          <p:cNvPicPr>
            <a:picLocks noChangeAspect="1"/>
          </p:cNvPicPr>
          <p:nvPr/>
        </p:nvPicPr>
        <p:blipFill rotWithShape="1">
          <a:blip r:embed="rId4"/>
          <a:srcRect l="18083" t="22621" r="71652" b="47692"/>
          <a:stretch/>
        </p:blipFill>
        <p:spPr>
          <a:xfrm>
            <a:off x="2015359" y="5093795"/>
            <a:ext cx="689620" cy="655491"/>
          </a:xfrm>
          <a:prstGeom prst="rect">
            <a:avLst/>
          </a:prstGeom>
        </p:spPr>
      </p:pic>
      <p:sp>
        <p:nvSpPr>
          <p:cNvPr id="15" name="Ellipse 14">
            <a:extLst>
              <a:ext uri="{FF2B5EF4-FFF2-40B4-BE49-F238E27FC236}">
                <a16:creationId xmlns:a16="http://schemas.microsoft.com/office/drawing/2014/main" id="{08791350-98C0-4158-AB8C-C163834DA86C}"/>
              </a:ext>
            </a:extLst>
          </p:cNvPr>
          <p:cNvSpPr/>
          <p:nvPr/>
        </p:nvSpPr>
        <p:spPr>
          <a:xfrm>
            <a:off x="2125916" y="4269442"/>
            <a:ext cx="544594" cy="544594"/>
          </a:xfrm>
          <a:prstGeom prst="ellipse">
            <a:avLst/>
          </a:prstGeom>
          <a:solidFill>
            <a:schemeClr val="tx1">
              <a:lumMod val="75000"/>
              <a:lumOff val="25000"/>
            </a:schemeClr>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16" name="Image 15">
            <a:extLst>
              <a:ext uri="{FF2B5EF4-FFF2-40B4-BE49-F238E27FC236}">
                <a16:creationId xmlns:a16="http://schemas.microsoft.com/office/drawing/2014/main" id="{EF2433B7-E31A-4EFE-80C8-7712EA74E551}"/>
              </a:ext>
            </a:extLst>
          </p:cNvPr>
          <p:cNvPicPr>
            <a:picLocks noChangeAspect="1"/>
          </p:cNvPicPr>
          <p:nvPr/>
        </p:nvPicPr>
        <p:blipFill>
          <a:blip r:embed="rId5"/>
          <a:stretch>
            <a:fillRect/>
          </a:stretch>
        </p:blipFill>
        <p:spPr>
          <a:xfrm>
            <a:off x="2108427" y="4245333"/>
            <a:ext cx="562083" cy="562083"/>
          </a:xfrm>
          <a:prstGeom prst="rect">
            <a:avLst/>
          </a:prstGeom>
        </p:spPr>
      </p:pic>
    </p:spTree>
    <p:extLst>
      <p:ext uri="{BB962C8B-B14F-4D97-AF65-F5344CB8AC3E}">
        <p14:creationId xmlns:p14="http://schemas.microsoft.com/office/powerpoint/2010/main" val="40322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a:extLst>
              <a:ext uri="{FF2B5EF4-FFF2-40B4-BE49-F238E27FC236}">
                <a16:creationId xmlns:a16="http://schemas.microsoft.com/office/drawing/2014/main" id="{49EEDEF4-A017-4AB4-B563-A7E9CABA61BB}"/>
              </a:ext>
            </a:extLst>
          </p:cNvPr>
          <p:cNvSpPr txBox="1">
            <a:spLocks noChangeArrowheads="1"/>
          </p:cNvSpPr>
          <p:nvPr/>
        </p:nvSpPr>
        <p:spPr bwMode="auto">
          <a:xfrm>
            <a:off x="1128913" y="1055841"/>
            <a:ext cx="661648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u="sng" dirty="0">
                <a:solidFill>
                  <a:schemeClr val="tx1"/>
                </a:solidFill>
              </a:rPr>
              <a:t>Des résidences en adéquation avec leurs marchés</a:t>
            </a:r>
          </a:p>
        </p:txBody>
      </p:sp>
      <p:sp>
        <p:nvSpPr>
          <p:cNvPr id="4" name="ZoneTexte 3">
            <a:extLst>
              <a:ext uri="{FF2B5EF4-FFF2-40B4-BE49-F238E27FC236}">
                <a16:creationId xmlns:a16="http://schemas.microsoft.com/office/drawing/2014/main" id="{60380D01-553F-4EA8-906B-72906E8D7102}"/>
              </a:ext>
            </a:extLst>
          </p:cNvPr>
          <p:cNvSpPr txBox="1"/>
          <p:nvPr/>
        </p:nvSpPr>
        <p:spPr>
          <a:xfrm>
            <a:off x="1019411" y="2062496"/>
            <a:ext cx="6781800" cy="2062103"/>
          </a:xfrm>
          <a:prstGeom prst="rect">
            <a:avLst/>
          </a:prstGeom>
          <a:noFill/>
        </p:spPr>
        <p:txBody>
          <a:bodyPr wrap="square">
            <a:spAutoFit/>
          </a:bodyPr>
          <a:lstStyle/>
          <a:p>
            <a:pPr>
              <a:defRPr/>
            </a:pPr>
            <a:r>
              <a:rPr lang="fr-FR" sz="1600" dirty="0">
                <a:latin typeface="Arial" panose="020B0604020202020204" pitchFamily="34" charset="0"/>
                <a:cs typeface="Arial" panose="020B0604020202020204" pitchFamily="34" charset="0"/>
              </a:rPr>
              <a:t>Les résidences sont situées à proximité des pôles d’intérêts des futurs locataires.           </a:t>
            </a:r>
          </a:p>
          <a:p>
            <a:pPr>
              <a:defRPr/>
            </a:pPr>
            <a:r>
              <a:rPr lang="fr-FR" sz="1600" dirty="0">
                <a:latin typeface="Arial" panose="020B0604020202020204" pitchFamily="34" charset="0"/>
                <a:cs typeface="Arial" panose="020B0604020202020204" pitchFamily="34" charset="0"/>
              </a:rPr>
              <a:t>   Par exemple :</a:t>
            </a:r>
          </a:p>
          <a:p>
            <a:pPr marL="285750" indent="-285750">
              <a:buFontTx/>
              <a:buChar char="-"/>
              <a:defRPr/>
            </a:pPr>
            <a:r>
              <a:rPr lang="fr-FR" sz="1600" dirty="0">
                <a:latin typeface="Arial" panose="020B0604020202020204" pitchFamily="34" charset="0"/>
                <a:cs typeface="Arial" panose="020B0604020202020204" pitchFamily="34" charset="0"/>
              </a:rPr>
              <a:t>Proches des domaines universitaires pour les résidences étudiantes et/ ou de transports en commun</a:t>
            </a:r>
          </a:p>
          <a:p>
            <a:pPr marL="285750" indent="-285750">
              <a:buFontTx/>
              <a:buChar char="-"/>
              <a:defRPr/>
            </a:pPr>
            <a:r>
              <a:rPr lang="fr-FR" sz="1600" dirty="0">
                <a:latin typeface="Arial" panose="020B0604020202020204" pitchFamily="34" charset="0"/>
                <a:cs typeface="Arial" panose="020B0604020202020204" pitchFamily="34" charset="0"/>
              </a:rPr>
              <a:t>Proches des centres villes et centres d’affaire pour les résidences d’affaire</a:t>
            </a:r>
          </a:p>
          <a:p>
            <a:pPr marL="285750" indent="-285750">
              <a:buFontTx/>
              <a:buChar char="-"/>
              <a:defRPr/>
            </a:pPr>
            <a:r>
              <a:rPr lang="fr-FR" sz="1600" dirty="0">
                <a:latin typeface="Arial" panose="020B0604020202020204" pitchFamily="34" charset="0"/>
                <a:cs typeface="Arial" panose="020B0604020202020204" pitchFamily="34" charset="0"/>
              </a:rPr>
              <a:t>Proches des services de proximité / médicaux pour les seniors</a:t>
            </a:r>
          </a:p>
        </p:txBody>
      </p:sp>
      <p:sp>
        <p:nvSpPr>
          <p:cNvPr id="5" name="Rectangle 4">
            <a:extLst>
              <a:ext uri="{FF2B5EF4-FFF2-40B4-BE49-F238E27FC236}">
                <a16:creationId xmlns:a16="http://schemas.microsoft.com/office/drawing/2014/main" id="{C21B4985-2B7E-47B8-974A-29FE6E1B56DC}"/>
              </a:ext>
            </a:extLst>
          </p:cNvPr>
          <p:cNvSpPr/>
          <p:nvPr/>
        </p:nvSpPr>
        <p:spPr bwMode="auto">
          <a:xfrm>
            <a:off x="1583507" y="5075069"/>
            <a:ext cx="2286000" cy="646113"/>
          </a:xfrm>
          <a:prstGeom prst="rect">
            <a:avLst/>
          </a:prstGeom>
          <a:ln w="38100">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fr-FR" dirty="0">
                <a:solidFill>
                  <a:srgbClr val="4D4D4D"/>
                </a:solidFill>
                <a:latin typeface="Arial" pitchFamily="-1" charset="0"/>
              </a:rPr>
              <a:t>Choix validé par tous les intervenants</a:t>
            </a:r>
          </a:p>
        </p:txBody>
      </p:sp>
      <p:sp>
        <p:nvSpPr>
          <p:cNvPr id="7" name="ZoneTexte 22">
            <a:extLst>
              <a:ext uri="{FF2B5EF4-FFF2-40B4-BE49-F238E27FC236}">
                <a16:creationId xmlns:a16="http://schemas.microsoft.com/office/drawing/2014/main" id="{AA9ED364-7E2E-476B-B6E7-4B320A66D281}"/>
              </a:ext>
            </a:extLst>
          </p:cNvPr>
          <p:cNvSpPr txBox="1">
            <a:spLocks noChangeArrowheads="1"/>
          </p:cNvSpPr>
          <p:nvPr/>
        </p:nvSpPr>
        <p:spPr bwMode="auto">
          <a:xfrm>
            <a:off x="4170421" y="4577576"/>
            <a:ext cx="457153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marL="285750" indent="-285750" eaLnBrk="1" hangingPunct="1">
              <a:buFont typeface="Arial" panose="020B0604020202020204" pitchFamily="34" charset="0"/>
              <a:buChar char="•"/>
            </a:pPr>
            <a:r>
              <a:rPr lang="fr-FR" sz="1400" dirty="0"/>
              <a:t>Promoteur</a:t>
            </a:r>
          </a:p>
        </p:txBody>
      </p:sp>
      <p:sp>
        <p:nvSpPr>
          <p:cNvPr id="8" name="ZoneTexte 23">
            <a:extLst>
              <a:ext uri="{FF2B5EF4-FFF2-40B4-BE49-F238E27FC236}">
                <a16:creationId xmlns:a16="http://schemas.microsoft.com/office/drawing/2014/main" id="{D3D61EAD-A3DD-4B2D-8026-A520FD10201D}"/>
              </a:ext>
            </a:extLst>
          </p:cNvPr>
          <p:cNvSpPr txBox="1">
            <a:spLocks noChangeArrowheads="1"/>
          </p:cNvSpPr>
          <p:nvPr/>
        </p:nvSpPr>
        <p:spPr bwMode="auto">
          <a:xfrm>
            <a:off x="4170421" y="4921181"/>
            <a:ext cx="4572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marL="285750" indent="-285750" eaLnBrk="1" hangingPunct="1">
              <a:buFont typeface="Arial" panose="020B0604020202020204" pitchFamily="34" charset="0"/>
              <a:buChar char="•"/>
            </a:pPr>
            <a:r>
              <a:rPr lang="fr-FR" sz="1400" dirty="0"/>
              <a:t>Banques Promoteur et investisseur</a:t>
            </a:r>
          </a:p>
        </p:txBody>
      </p:sp>
      <p:sp>
        <p:nvSpPr>
          <p:cNvPr id="9" name="ZoneTexte 25">
            <a:extLst>
              <a:ext uri="{FF2B5EF4-FFF2-40B4-BE49-F238E27FC236}">
                <a16:creationId xmlns:a16="http://schemas.microsoft.com/office/drawing/2014/main" id="{E315078B-10B9-4124-9DB8-C84B7EC4E2C0}"/>
              </a:ext>
            </a:extLst>
          </p:cNvPr>
          <p:cNvSpPr txBox="1">
            <a:spLocks noChangeArrowheads="1"/>
          </p:cNvSpPr>
          <p:nvPr/>
        </p:nvSpPr>
        <p:spPr bwMode="auto">
          <a:xfrm>
            <a:off x="4170961" y="5255322"/>
            <a:ext cx="45714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marL="285750" indent="-285750" eaLnBrk="1" hangingPunct="1">
              <a:buFont typeface="Arial" panose="020B0604020202020204" pitchFamily="34" charset="0"/>
              <a:buChar char="•"/>
            </a:pPr>
            <a:r>
              <a:rPr lang="fr-FR" sz="1400" dirty="0" err="1"/>
              <a:t>Stellium</a:t>
            </a:r>
            <a:r>
              <a:rPr lang="fr-FR" sz="1400" dirty="0"/>
              <a:t> Immobilier</a:t>
            </a:r>
          </a:p>
        </p:txBody>
      </p:sp>
      <p:sp>
        <p:nvSpPr>
          <p:cNvPr id="10" name="ZoneTexte 26">
            <a:extLst>
              <a:ext uri="{FF2B5EF4-FFF2-40B4-BE49-F238E27FC236}">
                <a16:creationId xmlns:a16="http://schemas.microsoft.com/office/drawing/2014/main" id="{C557FAF8-2662-4CF7-B6B0-711971301103}"/>
              </a:ext>
            </a:extLst>
          </p:cNvPr>
          <p:cNvSpPr txBox="1">
            <a:spLocks noChangeArrowheads="1"/>
          </p:cNvSpPr>
          <p:nvPr/>
        </p:nvSpPr>
        <p:spPr bwMode="auto">
          <a:xfrm>
            <a:off x="4182122" y="5595381"/>
            <a:ext cx="4572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marL="285750" indent="-285750" eaLnBrk="1" hangingPunct="1">
              <a:buFont typeface="Arial" panose="020B0604020202020204" pitchFamily="34" charset="0"/>
              <a:buChar char="•"/>
            </a:pPr>
            <a:r>
              <a:rPr lang="fr-FR" sz="1400" dirty="0"/>
              <a:t>Exploitant</a:t>
            </a:r>
          </a:p>
        </p:txBody>
      </p:sp>
      <p:sp>
        <p:nvSpPr>
          <p:cNvPr id="11" name="ZoneTexte 26">
            <a:extLst>
              <a:ext uri="{FF2B5EF4-FFF2-40B4-BE49-F238E27FC236}">
                <a16:creationId xmlns:a16="http://schemas.microsoft.com/office/drawing/2014/main" id="{A95BC545-4622-4B96-AD63-A78C8191CB44}"/>
              </a:ext>
            </a:extLst>
          </p:cNvPr>
          <p:cNvSpPr txBox="1">
            <a:spLocks noChangeArrowheads="1"/>
          </p:cNvSpPr>
          <p:nvPr/>
        </p:nvSpPr>
        <p:spPr bwMode="auto">
          <a:xfrm>
            <a:off x="4191000" y="5910287"/>
            <a:ext cx="4572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marL="285750" indent="-285750" eaLnBrk="1" hangingPunct="1">
              <a:buFont typeface="Arial" panose="020B0604020202020204" pitchFamily="34" charset="0"/>
              <a:buChar char="•"/>
            </a:pPr>
            <a:r>
              <a:rPr lang="fr-FR" sz="1400" dirty="0"/>
              <a:t>Notaire</a:t>
            </a:r>
          </a:p>
        </p:txBody>
      </p:sp>
      <p:pic>
        <p:nvPicPr>
          <p:cNvPr id="12" name="Image 11">
            <a:extLst>
              <a:ext uri="{FF2B5EF4-FFF2-40B4-BE49-F238E27FC236}">
                <a16:creationId xmlns:a16="http://schemas.microsoft.com/office/drawing/2014/main" id="{3E0385B1-EAB2-41A4-82AA-731B6F692A26}"/>
              </a:ext>
            </a:extLst>
          </p:cNvPr>
          <p:cNvPicPr>
            <a:picLocks noChangeAspect="1"/>
          </p:cNvPicPr>
          <p:nvPr/>
        </p:nvPicPr>
        <p:blipFill rotWithShape="1">
          <a:blip r:embed="rId2"/>
          <a:srcRect b="76692"/>
          <a:stretch/>
        </p:blipFill>
        <p:spPr>
          <a:xfrm>
            <a:off x="306106" y="917617"/>
            <a:ext cx="713305" cy="645779"/>
          </a:xfrm>
          <a:prstGeom prst="rect">
            <a:avLst/>
          </a:prstGeom>
        </p:spPr>
      </p:pic>
      <p:sp>
        <p:nvSpPr>
          <p:cNvPr id="13" name="Titre 1">
            <a:extLst>
              <a:ext uri="{FF2B5EF4-FFF2-40B4-BE49-F238E27FC236}">
                <a16:creationId xmlns:a16="http://schemas.microsoft.com/office/drawing/2014/main" id="{F8891CD8-6799-4DF3-B5ED-E85912F909F1}"/>
              </a:ext>
            </a:extLst>
          </p:cNvPr>
          <p:cNvSpPr>
            <a:spLocks noGrp="1"/>
          </p:cNvSpPr>
          <p:nvPr>
            <p:ph type="title"/>
          </p:nvPr>
        </p:nvSpPr>
        <p:spPr>
          <a:xfrm>
            <a:off x="457200" y="-1"/>
            <a:ext cx="7056438" cy="998535"/>
          </a:xfrm>
        </p:spPr>
        <p:txBody>
          <a:bodyPr/>
          <a:lstStyle/>
          <a:p>
            <a:r>
              <a:rPr lang="fr-FR" dirty="0">
                <a:solidFill>
                  <a:srgbClr val="CC0000"/>
                </a:solidFill>
                <a:latin typeface="Arial" charset="0"/>
                <a:ea typeface="ＭＳ Ｐゴシック" charset="0"/>
                <a:cs typeface="Arial" charset="0"/>
              </a:rPr>
              <a:t>LA LOCATION</a:t>
            </a:r>
          </a:p>
        </p:txBody>
      </p:sp>
    </p:spTree>
    <p:extLst>
      <p:ext uri="{BB962C8B-B14F-4D97-AF65-F5344CB8AC3E}">
        <p14:creationId xmlns:p14="http://schemas.microsoft.com/office/powerpoint/2010/main" val="239385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595CF8-BF01-43CC-B866-9532B64EE954}"/>
              </a:ext>
            </a:extLst>
          </p:cNvPr>
          <p:cNvSpPr txBox="1">
            <a:spLocks noChangeArrowheads="1"/>
          </p:cNvSpPr>
          <p:nvPr/>
        </p:nvSpPr>
        <p:spPr bwMode="auto">
          <a:xfrm>
            <a:off x="2477689" y="5634703"/>
            <a:ext cx="426130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2500" b="1" dirty="0"/>
              <a:t>Prestations ciblées </a:t>
            </a:r>
            <a:br>
              <a:rPr lang="fr-FR" sz="2500" b="1" dirty="0"/>
            </a:br>
            <a:r>
              <a:rPr lang="fr-FR" sz="2500" b="1" dirty="0"/>
              <a:t>sur le type de locataire</a:t>
            </a:r>
          </a:p>
        </p:txBody>
      </p:sp>
      <p:sp>
        <p:nvSpPr>
          <p:cNvPr id="4" name="ZoneTexte 3">
            <a:extLst>
              <a:ext uri="{FF2B5EF4-FFF2-40B4-BE49-F238E27FC236}">
                <a16:creationId xmlns:a16="http://schemas.microsoft.com/office/drawing/2014/main" id="{A2B3415E-B30F-4DF9-A22C-67DD9F1B4A67}"/>
              </a:ext>
            </a:extLst>
          </p:cNvPr>
          <p:cNvSpPr txBox="1"/>
          <p:nvPr/>
        </p:nvSpPr>
        <p:spPr>
          <a:xfrm>
            <a:off x="609600" y="2084127"/>
            <a:ext cx="2399218" cy="2723823"/>
          </a:xfrm>
          <a:prstGeom prst="rect">
            <a:avLst/>
          </a:prstGeom>
          <a:noFill/>
          <a:ln w="38100">
            <a:solidFill>
              <a:srgbClr val="CC0000"/>
            </a:solidFill>
          </a:ln>
        </p:spPr>
        <p:txBody>
          <a:bodyPr wrap="square">
            <a:spAutoFit/>
          </a:bodyPr>
          <a:lstStyle/>
          <a:p>
            <a:pPr algn="ctr">
              <a:defRPr/>
            </a:pPr>
            <a:r>
              <a:rPr lang="fr-FR" b="1" dirty="0">
                <a:solidFill>
                  <a:srgbClr val="C00000"/>
                </a:solidFill>
              </a:rPr>
              <a:t>Résidence étudiante</a:t>
            </a:r>
          </a:p>
          <a:p>
            <a:pPr marL="285750" indent="-285750">
              <a:buFont typeface="Arial" panose="020B0604020202020204" pitchFamily="34" charset="0"/>
              <a:buChar char="•"/>
              <a:defRPr/>
            </a:pPr>
            <a:r>
              <a:rPr lang="fr-FR" dirty="0"/>
              <a:t>Accueil</a:t>
            </a:r>
          </a:p>
          <a:p>
            <a:pPr marL="285750" indent="-285750">
              <a:buFont typeface="Arial" panose="020B0604020202020204" pitchFamily="34" charset="0"/>
              <a:buChar char="•"/>
              <a:defRPr/>
            </a:pPr>
            <a:r>
              <a:rPr lang="fr-FR" dirty="0"/>
              <a:t>Accès Wifi </a:t>
            </a:r>
          </a:p>
          <a:p>
            <a:pPr marL="285750" indent="-285750">
              <a:buFont typeface="Arial" panose="020B0604020202020204" pitchFamily="34" charset="0"/>
              <a:buChar char="•"/>
              <a:defRPr/>
            </a:pPr>
            <a:r>
              <a:rPr lang="fr-FR" dirty="0"/>
              <a:t>Salle de sport</a:t>
            </a:r>
          </a:p>
          <a:p>
            <a:pPr marL="285750" indent="-285750">
              <a:buFont typeface="Arial" panose="020B0604020202020204" pitchFamily="34" charset="0"/>
              <a:buChar char="•"/>
              <a:defRPr/>
            </a:pPr>
            <a:r>
              <a:rPr lang="fr-FR" dirty="0"/>
              <a:t>Laverie connectée</a:t>
            </a:r>
          </a:p>
          <a:p>
            <a:pPr marL="285750" indent="-285750">
              <a:buFont typeface="Arial" panose="020B0604020202020204" pitchFamily="34" charset="0"/>
              <a:buChar char="•"/>
              <a:defRPr/>
            </a:pPr>
            <a:r>
              <a:rPr lang="fr-FR" dirty="0"/>
              <a:t>Cafétéria </a:t>
            </a:r>
            <a:r>
              <a:rPr lang="mr-IN" dirty="0"/>
              <a:t>…</a:t>
            </a:r>
            <a:endParaRPr lang="fr-FR" dirty="0"/>
          </a:p>
        </p:txBody>
      </p:sp>
      <p:sp>
        <p:nvSpPr>
          <p:cNvPr id="5" name="ZoneTexte 4">
            <a:extLst>
              <a:ext uri="{FF2B5EF4-FFF2-40B4-BE49-F238E27FC236}">
                <a16:creationId xmlns:a16="http://schemas.microsoft.com/office/drawing/2014/main" id="{091254ED-63E6-43E4-AC1E-8E2C68908B08}"/>
              </a:ext>
            </a:extLst>
          </p:cNvPr>
          <p:cNvSpPr txBox="1"/>
          <p:nvPr/>
        </p:nvSpPr>
        <p:spPr>
          <a:xfrm>
            <a:off x="3404184" y="2084127"/>
            <a:ext cx="2525050" cy="2446824"/>
          </a:xfrm>
          <a:prstGeom prst="rect">
            <a:avLst/>
          </a:prstGeom>
          <a:noFill/>
          <a:ln w="38100">
            <a:solidFill>
              <a:srgbClr val="CC0000"/>
            </a:solidFill>
          </a:ln>
        </p:spPr>
        <p:txBody>
          <a:bodyPr wrap="none">
            <a:spAutoFit/>
          </a:bodyPr>
          <a:lstStyle>
            <a:defPPr>
              <a:defRPr lang="en-US"/>
            </a:defPPr>
            <a:lvl1pPr>
              <a:defRPr b="1">
                <a:solidFill>
                  <a:srgbClr val="C00000"/>
                </a:solidFill>
              </a:defRPr>
            </a:lvl1pPr>
          </a:lstStyle>
          <a:p>
            <a:r>
              <a:rPr lang="fr-FR" dirty="0"/>
              <a:t>Résidence d’affaire</a:t>
            </a:r>
          </a:p>
          <a:p>
            <a:pPr marL="285750" indent="-285750">
              <a:buFont typeface="Arial" panose="020B0604020202020204" pitchFamily="34" charset="0"/>
              <a:buChar char="•"/>
              <a:defRPr/>
            </a:pPr>
            <a:r>
              <a:rPr lang="fr-FR" b="0" dirty="0">
                <a:solidFill>
                  <a:schemeClr val="tx1"/>
                </a:solidFill>
              </a:rPr>
              <a:t>Accueil</a:t>
            </a:r>
          </a:p>
          <a:p>
            <a:pPr marL="285750" indent="-285750">
              <a:buFont typeface="Arial" panose="020B0604020202020204" pitchFamily="34" charset="0"/>
              <a:buChar char="•"/>
              <a:defRPr/>
            </a:pPr>
            <a:r>
              <a:rPr lang="fr-FR" b="0" dirty="0">
                <a:solidFill>
                  <a:schemeClr val="tx1"/>
                </a:solidFill>
              </a:rPr>
              <a:t>Accès Wifi </a:t>
            </a:r>
          </a:p>
          <a:p>
            <a:pPr marL="285750" indent="-285750">
              <a:buFont typeface="Arial" panose="020B0604020202020204" pitchFamily="34" charset="0"/>
              <a:buChar char="•"/>
              <a:defRPr/>
            </a:pPr>
            <a:r>
              <a:rPr lang="fr-FR" b="0" dirty="0">
                <a:solidFill>
                  <a:schemeClr val="tx1"/>
                </a:solidFill>
              </a:rPr>
              <a:t>Salles de Séminaire</a:t>
            </a:r>
          </a:p>
          <a:p>
            <a:pPr marL="285750" indent="-285750">
              <a:buFont typeface="Arial" panose="020B0604020202020204" pitchFamily="34" charset="0"/>
              <a:buChar char="•"/>
              <a:defRPr/>
            </a:pPr>
            <a:r>
              <a:rPr lang="fr-FR" b="0" dirty="0">
                <a:solidFill>
                  <a:schemeClr val="tx1"/>
                </a:solidFill>
              </a:rPr>
              <a:t>Laverie connectée</a:t>
            </a:r>
          </a:p>
          <a:p>
            <a:pPr marL="285750" indent="-285750">
              <a:buFont typeface="Arial" panose="020B0604020202020204" pitchFamily="34" charset="0"/>
              <a:buChar char="•"/>
              <a:defRPr/>
            </a:pPr>
            <a:r>
              <a:rPr lang="fr-FR" b="0" dirty="0">
                <a:solidFill>
                  <a:schemeClr val="tx1"/>
                </a:solidFill>
              </a:rPr>
              <a:t>Cafétéria </a:t>
            </a:r>
            <a:r>
              <a:rPr lang="mr-IN" b="0" dirty="0">
                <a:solidFill>
                  <a:schemeClr val="tx1"/>
                </a:solidFill>
              </a:rPr>
              <a:t>…</a:t>
            </a:r>
            <a:endParaRPr lang="fr-FR" b="0" dirty="0">
              <a:solidFill>
                <a:schemeClr val="tx1"/>
              </a:solidFill>
            </a:endParaRPr>
          </a:p>
        </p:txBody>
      </p:sp>
      <p:sp>
        <p:nvSpPr>
          <p:cNvPr id="7" name="ZoneTexte 1">
            <a:extLst>
              <a:ext uri="{FF2B5EF4-FFF2-40B4-BE49-F238E27FC236}">
                <a16:creationId xmlns:a16="http://schemas.microsoft.com/office/drawing/2014/main" id="{29128529-3EF2-4B57-B2E8-60038B6AA5F2}"/>
              </a:ext>
            </a:extLst>
          </p:cNvPr>
          <p:cNvSpPr txBox="1">
            <a:spLocks noChangeArrowheads="1"/>
          </p:cNvSpPr>
          <p:nvPr/>
        </p:nvSpPr>
        <p:spPr bwMode="auto">
          <a:xfrm>
            <a:off x="1562975" y="1283976"/>
            <a:ext cx="42613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u="sng" dirty="0">
                <a:solidFill>
                  <a:schemeClr val="tx1"/>
                </a:solidFill>
              </a:rPr>
              <a:t>La conception</a:t>
            </a:r>
          </a:p>
        </p:txBody>
      </p:sp>
      <p:sp>
        <p:nvSpPr>
          <p:cNvPr id="8" name="ZoneTexte 7">
            <a:extLst>
              <a:ext uri="{FF2B5EF4-FFF2-40B4-BE49-F238E27FC236}">
                <a16:creationId xmlns:a16="http://schemas.microsoft.com/office/drawing/2014/main" id="{27A38C3C-C632-4405-BB2C-E54F6F9EAA90}"/>
              </a:ext>
            </a:extLst>
          </p:cNvPr>
          <p:cNvSpPr txBox="1"/>
          <p:nvPr/>
        </p:nvSpPr>
        <p:spPr>
          <a:xfrm>
            <a:off x="6324600" y="2084127"/>
            <a:ext cx="2294218" cy="2446824"/>
          </a:xfrm>
          <a:prstGeom prst="rect">
            <a:avLst/>
          </a:prstGeom>
          <a:noFill/>
          <a:ln w="38100">
            <a:solidFill>
              <a:srgbClr val="CC0000"/>
            </a:solidFill>
          </a:ln>
        </p:spPr>
        <p:txBody>
          <a:bodyPr wrap="none">
            <a:spAutoFit/>
          </a:bodyPr>
          <a:lstStyle>
            <a:defPPr>
              <a:defRPr lang="en-US"/>
            </a:defPPr>
            <a:lvl1pPr>
              <a:defRPr b="1">
                <a:solidFill>
                  <a:srgbClr val="C00000"/>
                </a:solidFill>
              </a:defRPr>
            </a:lvl1pPr>
          </a:lstStyle>
          <a:p>
            <a:r>
              <a:rPr lang="fr-FR" dirty="0"/>
              <a:t>Résidence senior</a:t>
            </a:r>
          </a:p>
          <a:p>
            <a:pPr marL="285750" indent="-285750">
              <a:buFont typeface="Arial" panose="020B0604020202020204" pitchFamily="34" charset="0"/>
              <a:buChar char="•"/>
              <a:defRPr/>
            </a:pPr>
            <a:r>
              <a:rPr lang="fr-FR" b="0" dirty="0">
                <a:solidFill>
                  <a:schemeClr val="tx1"/>
                </a:solidFill>
              </a:rPr>
              <a:t>Accueil</a:t>
            </a:r>
          </a:p>
          <a:p>
            <a:pPr marL="285750" indent="-285750">
              <a:buFont typeface="Arial" panose="020B0604020202020204" pitchFamily="34" charset="0"/>
              <a:buChar char="•"/>
              <a:defRPr/>
            </a:pPr>
            <a:r>
              <a:rPr lang="fr-FR" b="0" dirty="0">
                <a:solidFill>
                  <a:schemeClr val="tx1"/>
                </a:solidFill>
              </a:rPr>
              <a:t>Salles communes</a:t>
            </a:r>
          </a:p>
          <a:p>
            <a:pPr marL="285750" indent="-285750">
              <a:buFont typeface="Arial" panose="020B0604020202020204" pitchFamily="34" charset="0"/>
              <a:buChar char="•"/>
              <a:defRPr/>
            </a:pPr>
            <a:r>
              <a:rPr lang="fr-FR" b="0" dirty="0">
                <a:solidFill>
                  <a:schemeClr val="tx1"/>
                </a:solidFill>
              </a:rPr>
              <a:t>Laverie</a:t>
            </a:r>
          </a:p>
          <a:p>
            <a:pPr marL="285750" indent="-285750">
              <a:buFont typeface="Arial" panose="020B0604020202020204" pitchFamily="34" charset="0"/>
              <a:buChar char="•"/>
              <a:defRPr/>
            </a:pPr>
            <a:r>
              <a:rPr lang="fr-FR" b="0" dirty="0">
                <a:solidFill>
                  <a:schemeClr val="tx1"/>
                </a:solidFill>
              </a:rPr>
              <a:t>Cafétéria </a:t>
            </a:r>
            <a:r>
              <a:rPr lang="mr-IN" b="0" dirty="0">
                <a:solidFill>
                  <a:schemeClr val="tx1"/>
                </a:solidFill>
              </a:rPr>
              <a:t>…</a:t>
            </a:r>
            <a:endParaRPr lang="fr-FR" b="0" dirty="0">
              <a:solidFill>
                <a:schemeClr val="tx1"/>
              </a:solidFill>
            </a:endParaRPr>
          </a:p>
          <a:p>
            <a:endParaRPr lang="fr-FR" dirty="0"/>
          </a:p>
        </p:txBody>
      </p:sp>
      <p:pic>
        <p:nvPicPr>
          <p:cNvPr id="9" name="Image 8">
            <a:extLst>
              <a:ext uri="{FF2B5EF4-FFF2-40B4-BE49-F238E27FC236}">
                <a16:creationId xmlns:a16="http://schemas.microsoft.com/office/drawing/2014/main" id="{B8046063-AF16-4FFD-A33E-46AF2B6A7999}"/>
              </a:ext>
            </a:extLst>
          </p:cNvPr>
          <p:cNvPicPr>
            <a:picLocks noChangeAspect="1"/>
          </p:cNvPicPr>
          <p:nvPr/>
        </p:nvPicPr>
        <p:blipFill rotWithShape="1">
          <a:blip r:embed="rId2"/>
          <a:srcRect t="37963" b="33331"/>
          <a:stretch/>
        </p:blipFill>
        <p:spPr>
          <a:xfrm>
            <a:off x="889580" y="1152906"/>
            <a:ext cx="579147" cy="645779"/>
          </a:xfrm>
          <a:prstGeom prst="rect">
            <a:avLst/>
          </a:prstGeom>
        </p:spPr>
      </p:pic>
      <p:sp>
        <p:nvSpPr>
          <p:cNvPr id="10" name="Titre 1">
            <a:extLst>
              <a:ext uri="{FF2B5EF4-FFF2-40B4-BE49-F238E27FC236}">
                <a16:creationId xmlns:a16="http://schemas.microsoft.com/office/drawing/2014/main" id="{D0B5A7B8-4267-4E63-A631-586A06A8BAD9}"/>
              </a:ext>
            </a:extLst>
          </p:cNvPr>
          <p:cNvSpPr>
            <a:spLocks noGrp="1"/>
          </p:cNvSpPr>
          <p:nvPr>
            <p:ph type="title"/>
          </p:nvPr>
        </p:nvSpPr>
        <p:spPr>
          <a:xfrm>
            <a:off x="457200" y="-1"/>
            <a:ext cx="7056438" cy="998535"/>
          </a:xfrm>
        </p:spPr>
        <p:txBody>
          <a:bodyPr/>
          <a:lstStyle/>
          <a:p>
            <a:r>
              <a:rPr lang="fr-FR" dirty="0">
                <a:solidFill>
                  <a:srgbClr val="CC0000"/>
                </a:solidFill>
                <a:latin typeface="Arial" charset="0"/>
                <a:ea typeface="ＭＳ Ｐゴシック" charset="0"/>
                <a:cs typeface="Arial" charset="0"/>
              </a:rPr>
              <a:t>LA LOCATION</a:t>
            </a:r>
          </a:p>
        </p:txBody>
      </p:sp>
    </p:spTree>
    <p:extLst>
      <p:ext uri="{BB962C8B-B14F-4D97-AF65-F5344CB8AC3E}">
        <p14:creationId xmlns:p14="http://schemas.microsoft.com/office/powerpoint/2010/main" val="258418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DA05411D-A141-4EE5-9D61-89E4C66F3FB5}"/>
              </a:ext>
            </a:extLst>
          </p:cNvPr>
          <p:cNvSpPr txBox="1">
            <a:spLocks noChangeArrowheads="1"/>
          </p:cNvSpPr>
          <p:nvPr/>
        </p:nvSpPr>
        <p:spPr bwMode="auto">
          <a:xfrm>
            <a:off x="5317549" y="3158418"/>
            <a:ext cx="319999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600" dirty="0"/>
              <a:t>Le bail commercial fixe : </a:t>
            </a:r>
          </a:p>
          <a:p>
            <a:pPr eaLnBrk="1" hangingPunct="1"/>
            <a:endParaRPr lang="fr-FR" sz="1600" dirty="0"/>
          </a:p>
          <a:p>
            <a:pPr marL="285750" indent="-285750" eaLnBrk="1" hangingPunct="1">
              <a:buFont typeface="Arial" panose="020B0604020202020204" pitchFamily="34" charset="0"/>
              <a:buChar char="•"/>
            </a:pPr>
            <a:r>
              <a:rPr lang="fr-FR" sz="1600" dirty="0"/>
              <a:t>Le montant du loyer</a:t>
            </a:r>
          </a:p>
          <a:p>
            <a:pPr marL="285750" indent="-285750" eaLnBrk="1" hangingPunct="1">
              <a:buFont typeface="Arial" panose="020B0604020202020204" pitchFamily="34" charset="0"/>
              <a:buChar char="•"/>
            </a:pPr>
            <a:r>
              <a:rPr lang="fr-FR" sz="1600" dirty="0"/>
              <a:t>Ses modalités de versement </a:t>
            </a:r>
          </a:p>
          <a:p>
            <a:pPr marL="285750" indent="-285750" eaLnBrk="1" hangingPunct="1">
              <a:buFont typeface="Arial" panose="020B0604020202020204" pitchFamily="34" charset="0"/>
              <a:buChar char="•"/>
            </a:pPr>
            <a:r>
              <a:rPr lang="fr-FR" sz="1600" dirty="0"/>
              <a:t>Les conditions de revalorisation </a:t>
            </a:r>
          </a:p>
        </p:txBody>
      </p:sp>
      <p:sp>
        <p:nvSpPr>
          <p:cNvPr id="4" name="Ellipse 3">
            <a:extLst>
              <a:ext uri="{FF2B5EF4-FFF2-40B4-BE49-F238E27FC236}">
                <a16:creationId xmlns:a16="http://schemas.microsoft.com/office/drawing/2014/main" id="{17C0F3E1-C612-47E6-9CD0-87E1313BF223}"/>
              </a:ext>
            </a:extLst>
          </p:cNvPr>
          <p:cNvSpPr/>
          <p:nvPr/>
        </p:nvSpPr>
        <p:spPr>
          <a:xfrm>
            <a:off x="5438025" y="1499181"/>
            <a:ext cx="544594" cy="544594"/>
          </a:xfrm>
          <a:prstGeom prst="ellipse">
            <a:avLst/>
          </a:prstGeom>
          <a:solidFill>
            <a:schemeClr val="tx1">
              <a:lumMod val="75000"/>
              <a:lumOff val="25000"/>
            </a:schemeClr>
          </a:solidFill>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5" name="Image 4">
            <a:extLst>
              <a:ext uri="{FF2B5EF4-FFF2-40B4-BE49-F238E27FC236}">
                <a16:creationId xmlns:a16="http://schemas.microsoft.com/office/drawing/2014/main" id="{55B34F7F-4600-45AD-B00B-995A27D44E80}"/>
              </a:ext>
            </a:extLst>
          </p:cNvPr>
          <p:cNvPicPr>
            <a:picLocks noChangeAspect="1"/>
          </p:cNvPicPr>
          <p:nvPr/>
        </p:nvPicPr>
        <p:blipFill>
          <a:blip r:embed="rId2"/>
          <a:stretch>
            <a:fillRect/>
          </a:stretch>
        </p:blipFill>
        <p:spPr>
          <a:xfrm>
            <a:off x="5420536" y="1499181"/>
            <a:ext cx="562083" cy="562083"/>
          </a:xfrm>
          <a:prstGeom prst="rect">
            <a:avLst/>
          </a:prstGeom>
        </p:spPr>
      </p:pic>
      <p:sp>
        <p:nvSpPr>
          <p:cNvPr id="7" name="ZoneTexte 2">
            <a:extLst>
              <a:ext uri="{FF2B5EF4-FFF2-40B4-BE49-F238E27FC236}">
                <a16:creationId xmlns:a16="http://schemas.microsoft.com/office/drawing/2014/main" id="{2C66CB4A-EB55-4AB6-822B-D66FF70B7B3B}"/>
              </a:ext>
            </a:extLst>
          </p:cNvPr>
          <p:cNvSpPr txBox="1">
            <a:spLocks noChangeArrowheads="1"/>
          </p:cNvSpPr>
          <p:nvPr/>
        </p:nvSpPr>
        <p:spPr bwMode="auto">
          <a:xfrm>
            <a:off x="919935" y="2235088"/>
            <a:ext cx="260840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rgbClr val="CC0000"/>
                </a:solidFill>
              </a:rPr>
              <a:t>Confiée à un exploitant </a:t>
            </a:r>
          </a:p>
          <a:p>
            <a:pPr eaLnBrk="1" hangingPunct="1"/>
            <a:r>
              <a:rPr lang="fr-FR" sz="1800" dirty="0">
                <a:solidFill>
                  <a:srgbClr val="CC0000"/>
                </a:solidFill>
              </a:rPr>
              <a:t>professionnel :</a:t>
            </a:r>
          </a:p>
          <a:p>
            <a:pPr eaLnBrk="1" hangingPunct="1"/>
            <a:r>
              <a:rPr lang="fr-FR" sz="1800" dirty="0">
                <a:solidFill>
                  <a:srgbClr val="B76799"/>
                </a:solidFill>
              </a:rPr>
              <a:t>	</a:t>
            </a:r>
          </a:p>
        </p:txBody>
      </p:sp>
      <p:sp>
        <p:nvSpPr>
          <p:cNvPr id="8" name="ZoneTexte 3">
            <a:extLst>
              <a:ext uri="{FF2B5EF4-FFF2-40B4-BE49-F238E27FC236}">
                <a16:creationId xmlns:a16="http://schemas.microsoft.com/office/drawing/2014/main" id="{1534E6BE-B512-4EB3-99CA-7794EDBD3202}"/>
              </a:ext>
            </a:extLst>
          </p:cNvPr>
          <p:cNvSpPr txBox="1">
            <a:spLocks noChangeArrowheads="1"/>
          </p:cNvSpPr>
          <p:nvPr/>
        </p:nvSpPr>
        <p:spPr bwMode="auto">
          <a:xfrm>
            <a:off x="919935" y="3158418"/>
            <a:ext cx="3199998" cy="233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buFontTx/>
              <a:buChar char="-"/>
            </a:pPr>
            <a:r>
              <a:rPr lang="fr-FR" sz="1600" dirty="0"/>
              <a:t>Sélection des locataires</a:t>
            </a:r>
          </a:p>
          <a:p>
            <a:pPr eaLnBrk="1" hangingPunct="1">
              <a:buFontTx/>
              <a:buChar char="-"/>
            </a:pPr>
            <a:r>
              <a:rPr lang="fr-FR" sz="1600" dirty="0"/>
              <a:t>Établissement des baux</a:t>
            </a:r>
          </a:p>
          <a:p>
            <a:pPr eaLnBrk="1" hangingPunct="1">
              <a:buFontTx/>
              <a:buChar char="-"/>
            </a:pPr>
            <a:r>
              <a:rPr lang="fr-FR" sz="1600" dirty="0"/>
              <a:t>Proposer et fournir des services para hôteliers</a:t>
            </a:r>
          </a:p>
          <a:p>
            <a:pPr eaLnBrk="1" hangingPunct="1">
              <a:buFontTx/>
              <a:buChar char="-"/>
            </a:pPr>
            <a:r>
              <a:rPr lang="fr-FR" sz="1600" dirty="0"/>
              <a:t>Encaissement et reversement des loyers</a:t>
            </a:r>
          </a:p>
          <a:p>
            <a:pPr eaLnBrk="1" hangingPunct="1">
              <a:buFontTx/>
              <a:buChar char="-"/>
            </a:pPr>
            <a:r>
              <a:rPr lang="fr-FR" sz="1600" dirty="0"/>
              <a:t>Garant du bon entretien locatif de la résidence</a:t>
            </a:r>
          </a:p>
          <a:p>
            <a:pPr eaLnBrk="1" hangingPunct="1">
              <a:buFontTx/>
              <a:buChar char="-"/>
            </a:pPr>
            <a:endParaRPr lang="fr-FR" sz="1800" dirty="0"/>
          </a:p>
        </p:txBody>
      </p:sp>
      <p:sp>
        <p:nvSpPr>
          <p:cNvPr id="9" name="ZoneTexte 1">
            <a:extLst>
              <a:ext uri="{FF2B5EF4-FFF2-40B4-BE49-F238E27FC236}">
                <a16:creationId xmlns:a16="http://schemas.microsoft.com/office/drawing/2014/main" id="{E1454F13-4ADE-474C-9443-45A97E955832}"/>
              </a:ext>
            </a:extLst>
          </p:cNvPr>
          <p:cNvSpPr txBox="1">
            <a:spLocks noChangeArrowheads="1"/>
          </p:cNvSpPr>
          <p:nvPr/>
        </p:nvSpPr>
        <p:spPr bwMode="auto">
          <a:xfrm>
            <a:off x="1111252" y="1552532"/>
            <a:ext cx="24010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u="sng" dirty="0">
                <a:solidFill>
                  <a:schemeClr val="tx1"/>
                </a:solidFill>
              </a:rPr>
              <a:t>La gestion locative</a:t>
            </a:r>
          </a:p>
        </p:txBody>
      </p:sp>
      <p:cxnSp>
        <p:nvCxnSpPr>
          <p:cNvPr id="10" name="Connecteur droit 9">
            <a:extLst>
              <a:ext uri="{FF2B5EF4-FFF2-40B4-BE49-F238E27FC236}">
                <a16:creationId xmlns:a16="http://schemas.microsoft.com/office/drawing/2014/main" id="{064B2BF3-A0B2-4D6E-AA1A-2DF597A418B8}"/>
              </a:ext>
            </a:extLst>
          </p:cNvPr>
          <p:cNvCxnSpPr>
            <a:cxnSpLocks/>
          </p:cNvCxnSpPr>
          <p:nvPr/>
        </p:nvCxnSpPr>
        <p:spPr>
          <a:xfrm>
            <a:off x="4572000" y="1219200"/>
            <a:ext cx="0" cy="4800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56F9F8D0-F552-422A-8F08-040DF6AACFA8}"/>
              </a:ext>
            </a:extLst>
          </p:cNvPr>
          <p:cNvPicPr>
            <a:picLocks noChangeAspect="1"/>
          </p:cNvPicPr>
          <p:nvPr/>
        </p:nvPicPr>
        <p:blipFill rotWithShape="1">
          <a:blip r:embed="rId3"/>
          <a:srcRect t="78223"/>
          <a:stretch/>
        </p:blipFill>
        <p:spPr>
          <a:xfrm>
            <a:off x="549169" y="1452997"/>
            <a:ext cx="562083" cy="475469"/>
          </a:xfrm>
          <a:prstGeom prst="rect">
            <a:avLst/>
          </a:prstGeom>
        </p:spPr>
      </p:pic>
      <p:sp>
        <p:nvSpPr>
          <p:cNvPr id="12" name="Titre 1">
            <a:extLst>
              <a:ext uri="{FF2B5EF4-FFF2-40B4-BE49-F238E27FC236}">
                <a16:creationId xmlns:a16="http://schemas.microsoft.com/office/drawing/2014/main" id="{443F8996-308F-4B34-A8EE-945E630A341D}"/>
              </a:ext>
            </a:extLst>
          </p:cNvPr>
          <p:cNvSpPr txBox="1">
            <a:spLocks/>
          </p:cNvSpPr>
          <p:nvPr/>
        </p:nvSpPr>
        <p:spPr>
          <a:xfrm>
            <a:off x="457200" y="-1"/>
            <a:ext cx="7056438" cy="998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i="0" kern="1200">
                <a:solidFill>
                  <a:srgbClr val="BE2323"/>
                </a:solidFill>
                <a:latin typeface="Arial"/>
                <a:ea typeface="+mj-ea"/>
                <a:cs typeface="Arial"/>
              </a:defRPr>
            </a:lvl1pPr>
          </a:lstStyle>
          <a:p>
            <a:r>
              <a:rPr lang="fr-FR" dirty="0">
                <a:solidFill>
                  <a:srgbClr val="CC0000"/>
                </a:solidFill>
                <a:latin typeface="Arial" charset="0"/>
                <a:ea typeface="ＭＳ Ｐゴシック" charset="0"/>
                <a:cs typeface="Arial" charset="0"/>
              </a:rPr>
              <a:t>LA LOCATION</a:t>
            </a:r>
          </a:p>
        </p:txBody>
      </p:sp>
    </p:spTree>
    <p:extLst>
      <p:ext uri="{BB962C8B-B14F-4D97-AF65-F5344CB8AC3E}">
        <p14:creationId xmlns:p14="http://schemas.microsoft.com/office/powerpoint/2010/main" val="14692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3">
            <a:extLst>
              <a:ext uri="{FF2B5EF4-FFF2-40B4-BE49-F238E27FC236}">
                <a16:creationId xmlns:a16="http://schemas.microsoft.com/office/drawing/2014/main" id="{83B95677-4227-4826-9565-569AF390D6D4}"/>
              </a:ext>
            </a:extLst>
          </p:cNvPr>
          <p:cNvSpPr txBox="1">
            <a:spLocks noChangeArrowheads="1"/>
          </p:cNvSpPr>
          <p:nvPr/>
        </p:nvSpPr>
        <p:spPr bwMode="auto">
          <a:xfrm>
            <a:off x="1370905" y="2951868"/>
            <a:ext cx="33393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rgbClr val="CC0000"/>
                </a:solidFill>
              </a:rPr>
              <a:t>Sélectionné dès la réservation </a:t>
            </a:r>
          </a:p>
        </p:txBody>
      </p:sp>
      <p:sp>
        <p:nvSpPr>
          <p:cNvPr id="14" name="ZoneTexte 4">
            <a:extLst>
              <a:ext uri="{FF2B5EF4-FFF2-40B4-BE49-F238E27FC236}">
                <a16:creationId xmlns:a16="http://schemas.microsoft.com/office/drawing/2014/main" id="{B725ADA2-37F2-4DDE-8420-22F5451B413B}"/>
              </a:ext>
            </a:extLst>
          </p:cNvPr>
          <p:cNvSpPr txBox="1">
            <a:spLocks noChangeArrowheads="1"/>
          </p:cNvSpPr>
          <p:nvPr/>
        </p:nvSpPr>
        <p:spPr bwMode="auto">
          <a:xfrm>
            <a:off x="1321338" y="3636800"/>
            <a:ext cx="832609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buFontTx/>
              <a:buChar char="-"/>
            </a:pPr>
            <a:r>
              <a:rPr lang="fr-FR" sz="1600" dirty="0"/>
              <a:t>Formalités d’inscription comme Loueur Meublé Non Professionnel</a:t>
            </a:r>
          </a:p>
          <a:p>
            <a:pPr eaLnBrk="1" hangingPunct="1">
              <a:buFontTx/>
              <a:buChar char="-"/>
            </a:pPr>
            <a:r>
              <a:rPr lang="fr-FR" sz="1600" dirty="0"/>
              <a:t>Formalités déclaratives pour la récupération de la TVA</a:t>
            </a:r>
          </a:p>
          <a:p>
            <a:pPr eaLnBrk="1" hangingPunct="1">
              <a:buFontTx/>
              <a:buChar char="-"/>
            </a:pPr>
            <a:r>
              <a:rPr lang="fr-FR" sz="1600" dirty="0"/>
              <a:t>Documents comptables liés à l’activité de Loueur Meublé</a:t>
            </a:r>
          </a:p>
          <a:p>
            <a:pPr eaLnBrk="1" hangingPunct="1">
              <a:buFontTx/>
              <a:buChar char="-"/>
            </a:pPr>
            <a:r>
              <a:rPr lang="fr-FR" sz="1600" dirty="0"/>
              <a:t>Déclaration 2031 des revenus BIC</a:t>
            </a:r>
          </a:p>
        </p:txBody>
      </p:sp>
      <p:sp>
        <p:nvSpPr>
          <p:cNvPr id="15" name="ZoneTexte 1">
            <a:extLst>
              <a:ext uri="{FF2B5EF4-FFF2-40B4-BE49-F238E27FC236}">
                <a16:creationId xmlns:a16="http://schemas.microsoft.com/office/drawing/2014/main" id="{98620036-5955-438A-BB09-79F6CB542FBE}"/>
              </a:ext>
            </a:extLst>
          </p:cNvPr>
          <p:cNvSpPr txBox="1">
            <a:spLocks noChangeArrowheads="1"/>
          </p:cNvSpPr>
          <p:nvPr/>
        </p:nvSpPr>
        <p:spPr bwMode="auto">
          <a:xfrm>
            <a:off x="2569268" y="1521609"/>
            <a:ext cx="42613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u="sng" dirty="0">
                <a:solidFill>
                  <a:schemeClr val="tx1"/>
                </a:solidFill>
              </a:rPr>
              <a:t>Le cabinet d’expertise comptable</a:t>
            </a:r>
          </a:p>
        </p:txBody>
      </p:sp>
      <p:pic>
        <p:nvPicPr>
          <p:cNvPr id="16" name="Image 15">
            <a:extLst>
              <a:ext uri="{FF2B5EF4-FFF2-40B4-BE49-F238E27FC236}">
                <a16:creationId xmlns:a16="http://schemas.microsoft.com/office/drawing/2014/main" id="{B44A4D80-59E0-433E-8FBD-9B2EE857A3DF}"/>
              </a:ext>
            </a:extLst>
          </p:cNvPr>
          <p:cNvPicPr>
            <a:picLocks noChangeAspect="1"/>
          </p:cNvPicPr>
          <p:nvPr/>
        </p:nvPicPr>
        <p:blipFill>
          <a:blip r:embed="rId2"/>
          <a:stretch>
            <a:fillRect/>
          </a:stretch>
        </p:blipFill>
        <p:spPr>
          <a:xfrm>
            <a:off x="1260188" y="2003426"/>
            <a:ext cx="562083" cy="562083"/>
          </a:xfrm>
          <a:prstGeom prst="rect">
            <a:avLst/>
          </a:prstGeom>
        </p:spPr>
      </p:pic>
      <p:pic>
        <p:nvPicPr>
          <p:cNvPr id="17" name="Image 16">
            <a:extLst>
              <a:ext uri="{FF2B5EF4-FFF2-40B4-BE49-F238E27FC236}">
                <a16:creationId xmlns:a16="http://schemas.microsoft.com/office/drawing/2014/main" id="{B91DDB98-FFB9-477C-9DCB-0D188CB710E6}"/>
              </a:ext>
            </a:extLst>
          </p:cNvPr>
          <p:cNvPicPr>
            <a:picLocks noChangeAspect="1"/>
          </p:cNvPicPr>
          <p:nvPr/>
        </p:nvPicPr>
        <p:blipFill rotWithShape="1">
          <a:blip r:embed="rId3"/>
          <a:srcRect l="18083" t="22621" r="71652" b="47692"/>
          <a:stretch/>
        </p:blipFill>
        <p:spPr>
          <a:xfrm>
            <a:off x="1822271" y="1432986"/>
            <a:ext cx="689620" cy="655491"/>
          </a:xfrm>
          <a:prstGeom prst="rect">
            <a:avLst/>
          </a:prstGeom>
        </p:spPr>
      </p:pic>
      <p:sp>
        <p:nvSpPr>
          <p:cNvPr id="18" name="Titre 1">
            <a:extLst>
              <a:ext uri="{FF2B5EF4-FFF2-40B4-BE49-F238E27FC236}">
                <a16:creationId xmlns:a16="http://schemas.microsoft.com/office/drawing/2014/main" id="{BCB609A7-DE85-440E-9231-87D7EA6EE5C1}"/>
              </a:ext>
            </a:extLst>
          </p:cNvPr>
          <p:cNvSpPr>
            <a:spLocks noGrp="1"/>
          </p:cNvSpPr>
          <p:nvPr>
            <p:ph type="title"/>
          </p:nvPr>
        </p:nvSpPr>
        <p:spPr>
          <a:xfrm>
            <a:off x="457200" y="-1"/>
            <a:ext cx="7056438" cy="998535"/>
          </a:xfrm>
        </p:spPr>
        <p:txBody>
          <a:bodyPr/>
          <a:lstStyle/>
          <a:p>
            <a:r>
              <a:rPr lang="fr-FR" dirty="0">
                <a:solidFill>
                  <a:srgbClr val="CC0000"/>
                </a:solidFill>
                <a:latin typeface="Arial" charset="0"/>
                <a:ea typeface="ＭＳ Ｐゴシック" charset="0"/>
                <a:cs typeface="Arial" charset="0"/>
              </a:rPr>
              <a:t>LA LOCATION</a:t>
            </a:r>
          </a:p>
        </p:txBody>
      </p:sp>
    </p:spTree>
    <p:extLst>
      <p:ext uri="{BB962C8B-B14F-4D97-AF65-F5344CB8AC3E}">
        <p14:creationId xmlns:p14="http://schemas.microsoft.com/office/powerpoint/2010/main" val="7130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800"/>
                                        <p:tgtEl>
                                          <p:spTgt spid="13"/>
                                        </p:tgtEl>
                                      </p:cBhvr>
                                    </p:animEffect>
                                  </p:childTnLst>
                                </p:cTn>
                              </p:par>
                            </p:childTnLst>
                          </p:cTn>
                        </p:par>
                        <p:par>
                          <p:cTn id="8" fill="hold">
                            <p:stCondLst>
                              <p:cond delay="800"/>
                            </p:stCondLst>
                            <p:childTnLst>
                              <p:par>
                                <p:cTn id="9" presetID="22" presetClass="entr" presetSubtype="8"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8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left)">
                                      <p:cBhvr>
                                        <p:cTn id="16" dur="8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wipe(left)">
                                      <p:cBhvr>
                                        <p:cTn id="21" dur="800"/>
                                        <p:tgtEl>
                                          <p:spTgt spid="1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wipe(left)">
                                      <p:cBhvr>
                                        <p:cTn id="26" dur="8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A7C52B57-06FA-4601-A2A2-CA48836EEA2C}"/>
              </a:ext>
            </a:extLst>
          </p:cNvPr>
          <p:cNvSpPr txBox="1">
            <a:spLocks noChangeArrowheads="1"/>
          </p:cNvSpPr>
          <p:nvPr/>
        </p:nvSpPr>
        <p:spPr bwMode="auto">
          <a:xfrm>
            <a:off x="221287" y="1536582"/>
            <a:ext cx="8701426"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just" eaLnBrk="1" hangingPunct="1">
              <a:spcBef>
                <a:spcPct val="0"/>
              </a:spcBef>
              <a:spcAft>
                <a:spcPts val="1200"/>
              </a:spcAft>
              <a:defRPr/>
            </a:pPr>
            <a:r>
              <a:rPr lang="fr-FR" sz="1800" b="1" dirty="0">
                <a:solidFill>
                  <a:srgbClr val="CC0000"/>
                </a:solidFill>
              </a:rPr>
              <a:t>Effectuer un investissement en LMNP c’est avant tout se préparer un revenu complémentaire pour le moyen/long terme.</a:t>
            </a:r>
          </a:p>
          <a:p>
            <a:pPr algn="just" eaLnBrk="1" hangingPunct="1">
              <a:spcBef>
                <a:spcPct val="0"/>
              </a:spcBef>
              <a:spcAft>
                <a:spcPts val="1200"/>
              </a:spcAft>
              <a:defRPr/>
            </a:pPr>
            <a:r>
              <a:rPr lang="fr-FR" sz="1800" dirty="0"/>
              <a:t>Il est néanmoins possible d’envisager une revente en prenant en compte les éléments suivants :</a:t>
            </a:r>
          </a:p>
          <a:p>
            <a:pPr marL="285750" indent="-285750" algn="just" eaLnBrk="1" hangingPunct="1">
              <a:spcBef>
                <a:spcPct val="0"/>
              </a:spcBef>
              <a:spcAft>
                <a:spcPts val="1200"/>
              </a:spcAft>
              <a:buFontTx/>
              <a:buChar char="-"/>
              <a:defRPr/>
            </a:pPr>
            <a:r>
              <a:rPr lang="fr-FR" sz="1800" dirty="0"/>
              <a:t>Le remboursement de la TVA n’est définitivement acquis qu’au bout de 20 années de d’exploitation du bien (toute cessation d’activité meublée assujettie à la TVA avant la fin d’un délai de 20 ans entraine pour le contribuable une obligation de restitution de la TVA égale à 1/20</a:t>
            </a:r>
            <a:r>
              <a:rPr lang="fr-FR" sz="1800" baseline="30000" dirty="0"/>
              <a:t>e</a:t>
            </a:r>
            <a:r>
              <a:rPr lang="fr-FR" sz="1800" dirty="0"/>
              <a:t> par année restante, sauf si le futur acquéreur poursuite l’activité de Loueur Meublé)</a:t>
            </a:r>
          </a:p>
          <a:p>
            <a:pPr marL="285750" indent="-285750" algn="just" eaLnBrk="1" hangingPunct="1">
              <a:spcBef>
                <a:spcPct val="0"/>
              </a:spcBef>
              <a:spcAft>
                <a:spcPts val="1200"/>
              </a:spcAft>
              <a:buFontTx/>
              <a:buChar char="-"/>
              <a:defRPr/>
            </a:pPr>
            <a:r>
              <a:rPr lang="fr-FR" sz="1800" dirty="0"/>
              <a:t>Le futur acquéreur achètera plus un rendement locatif qu’un bien immobilier </a:t>
            </a:r>
          </a:p>
          <a:p>
            <a:pPr marL="285750" indent="-285750" algn="just" eaLnBrk="1" hangingPunct="1">
              <a:spcBef>
                <a:spcPct val="0"/>
              </a:spcBef>
              <a:spcAft>
                <a:spcPts val="1200"/>
              </a:spcAft>
              <a:buFontTx/>
              <a:buChar char="-"/>
              <a:defRPr/>
            </a:pPr>
            <a:r>
              <a:rPr lang="fr-FR" sz="1800" dirty="0"/>
              <a:t>En cas de plus value, c’est fiscalité de la plus-value immobilière des particuliers qui s’applique</a:t>
            </a:r>
          </a:p>
        </p:txBody>
      </p:sp>
      <p:sp>
        <p:nvSpPr>
          <p:cNvPr id="14" name="Titre 1">
            <a:extLst>
              <a:ext uri="{FF2B5EF4-FFF2-40B4-BE49-F238E27FC236}">
                <a16:creationId xmlns:a16="http://schemas.microsoft.com/office/drawing/2014/main" id="{25374027-4171-40E2-9A27-12C0C93AA455}"/>
              </a:ext>
            </a:extLst>
          </p:cNvPr>
          <p:cNvSpPr txBox="1">
            <a:spLocks/>
          </p:cNvSpPr>
          <p:nvPr/>
        </p:nvSpPr>
        <p:spPr bwMode="auto">
          <a:xfrm>
            <a:off x="457200" y="-1"/>
            <a:ext cx="7056438" cy="998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B76799"/>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2400" b="1">
                <a:solidFill>
                  <a:srgbClr val="B76799"/>
                </a:solidFill>
                <a:latin typeface="Arial" pitchFamily="-1" charset="0"/>
              </a:defRPr>
            </a:lvl6pPr>
            <a:lvl7pPr marL="914400" algn="l" rtl="0" fontAlgn="base">
              <a:spcBef>
                <a:spcPct val="0"/>
              </a:spcBef>
              <a:spcAft>
                <a:spcPct val="0"/>
              </a:spcAft>
              <a:defRPr sz="2400" b="1">
                <a:solidFill>
                  <a:srgbClr val="B76799"/>
                </a:solidFill>
                <a:latin typeface="Arial" pitchFamily="-1" charset="0"/>
              </a:defRPr>
            </a:lvl7pPr>
            <a:lvl8pPr marL="1371600" algn="l" rtl="0" fontAlgn="base">
              <a:spcBef>
                <a:spcPct val="0"/>
              </a:spcBef>
              <a:spcAft>
                <a:spcPct val="0"/>
              </a:spcAft>
              <a:defRPr sz="2400" b="1">
                <a:solidFill>
                  <a:srgbClr val="B76799"/>
                </a:solidFill>
                <a:latin typeface="Arial" pitchFamily="-1" charset="0"/>
              </a:defRPr>
            </a:lvl8pPr>
            <a:lvl9pPr marL="1828800" algn="l" rtl="0" fontAlgn="base">
              <a:spcBef>
                <a:spcPct val="0"/>
              </a:spcBef>
              <a:spcAft>
                <a:spcPct val="0"/>
              </a:spcAft>
              <a:defRPr sz="2400" b="1">
                <a:solidFill>
                  <a:srgbClr val="B76799"/>
                </a:solidFill>
                <a:latin typeface="Arial" pitchFamily="-1" charset="0"/>
              </a:defRPr>
            </a:lvl9pPr>
          </a:lstStyle>
          <a:p>
            <a:r>
              <a:rPr lang="fr-FR" b="0" kern="0" dirty="0">
                <a:solidFill>
                  <a:srgbClr val="CC0000"/>
                </a:solidFill>
                <a:latin typeface="Arial" charset="0"/>
                <a:ea typeface="ＭＳ Ｐゴシック" charset="0"/>
                <a:cs typeface="Arial" charset="0"/>
              </a:rPr>
              <a:t>REVENTE / RETRAITE / TRANSMISSION</a:t>
            </a:r>
          </a:p>
        </p:txBody>
      </p:sp>
    </p:spTree>
    <p:extLst>
      <p:ext uri="{BB962C8B-B14F-4D97-AF65-F5344CB8AC3E}">
        <p14:creationId xmlns:p14="http://schemas.microsoft.com/office/powerpoint/2010/main" val="372539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1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10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10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B135E68A-5620-4B2B-AAFD-FDA737E2A125}"/>
              </a:ext>
            </a:extLst>
          </p:cNvPr>
          <p:cNvSpPr txBox="1">
            <a:spLocks noChangeArrowheads="1"/>
          </p:cNvSpPr>
          <p:nvPr/>
        </p:nvSpPr>
        <p:spPr bwMode="auto">
          <a:xfrm>
            <a:off x="463550" y="1857314"/>
            <a:ext cx="82169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eaLnBrk="0" hangingPunct="0">
              <a:defRPr sz="2400">
                <a:solidFill>
                  <a:srgbClr val="4D4D4D"/>
                </a:solidFill>
                <a:latin typeface="Arial" charset="0"/>
                <a:ea typeface="ＭＳ Ｐゴシック" charset="0"/>
              </a:defRPr>
            </a:lvl5pPr>
            <a:lvl6pPr eaLnBrk="0" fontAlgn="base" hangingPunct="0">
              <a:spcBef>
                <a:spcPct val="50000"/>
              </a:spcBef>
              <a:spcAft>
                <a:spcPct val="0"/>
              </a:spcAft>
              <a:defRPr sz="2400">
                <a:solidFill>
                  <a:srgbClr val="4D4D4D"/>
                </a:solidFill>
                <a:latin typeface="Arial" charset="0"/>
                <a:ea typeface="ＭＳ Ｐゴシック" charset="0"/>
              </a:defRPr>
            </a:lvl6pPr>
            <a:lvl7pPr eaLnBrk="0" fontAlgn="base" hangingPunct="0">
              <a:spcBef>
                <a:spcPct val="50000"/>
              </a:spcBef>
              <a:spcAft>
                <a:spcPct val="0"/>
              </a:spcAft>
              <a:defRPr sz="2400">
                <a:solidFill>
                  <a:srgbClr val="4D4D4D"/>
                </a:solidFill>
                <a:latin typeface="Arial" charset="0"/>
                <a:ea typeface="ＭＳ Ｐゴシック" charset="0"/>
              </a:defRPr>
            </a:lvl7pPr>
            <a:lvl8pPr eaLnBrk="0" fontAlgn="base" hangingPunct="0">
              <a:spcBef>
                <a:spcPct val="50000"/>
              </a:spcBef>
              <a:spcAft>
                <a:spcPct val="0"/>
              </a:spcAft>
              <a:defRPr sz="2400">
                <a:solidFill>
                  <a:srgbClr val="4D4D4D"/>
                </a:solidFill>
                <a:latin typeface="Arial" charset="0"/>
                <a:ea typeface="ＭＳ Ｐゴシック" charset="0"/>
              </a:defRPr>
            </a:lvl8pPr>
            <a:lvl9pPr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spcBef>
                <a:spcPct val="0"/>
              </a:spcBef>
            </a:pPr>
            <a:r>
              <a:rPr lang="fr-FR" altLang="ja-JP" b="1" dirty="0">
                <a:solidFill>
                  <a:srgbClr val="CC0000"/>
                </a:solidFill>
              </a:rPr>
              <a:t>La location meublée</a:t>
            </a:r>
          </a:p>
          <a:p>
            <a:pPr algn="ctr" eaLnBrk="1" hangingPunct="1">
              <a:spcBef>
                <a:spcPct val="0"/>
              </a:spcBef>
            </a:pPr>
            <a:endParaRPr lang="fr-FR" altLang="ja-JP" b="1" dirty="0">
              <a:solidFill>
                <a:srgbClr val="B76799"/>
              </a:solidFill>
            </a:endParaRPr>
          </a:p>
          <a:p>
            <a:pPr marL="0" lvl="1" algn="ctr">
              <a:spcBef>
                <a:spcPts val="0"/>
              </a:spcBef>
            </a:pPr>
            <a:r>
              <a:rPr lang="fr-FR" dirty="0">
                <a:solidFill>
                  <a:schemeClr val="tx1">
                    <a:lumMod val="85000"/>
                    <a:lumOff val="15000"/>
                  </a:schemeClr>
                </a:solidFill>
              </a:rPr>
              <a:t>Mise à disposition d’un logement meublé </a:t>
            </a:r>
            <a:br>
              <a:rPr lang="fr-FR" dirty="0">
                <a:solidFill>
                  <a:schemeClr val="tx1">
                    <a:lumMod val="85000"/>
                    <a:lumOff val="15000"/>
                  </a:schemeClr>
                </a:solidFill>
              </a:rPr>
            </a:br>
            <a:r>
              <a:rPr lang="fr-FR" dirty="0">
                <a:solidFill>
                  <a:schemeClr val="tx1">
                    <a:lumMod val="85000"/>
                    <a:lumOff val="15000"/>
                  </a:schemeClr>
                </a:solidFill>
              </a:rPr>
              <a:t>garni de meubles et d’éléments indispensables à une occupation normale par le locataire.</a:t>
            </a:r>
          </a:p>
          <a:p>
            <a:pPr marL="0" lvl="1">
              <a:spcBef>
                <a:spcPts val="0"/>
              </a:spcBef>
            </a:pPr>
            <a:endParaRPr lang="fr-FR" dirty="0">
              <a:solidFill>
                <a:schemeClr val="tx1">
                  <a:lumMod val="85000"/>
                  <a:lumOff val="15000"/>
                </a:schemeClr>
              </a:solidFill>
            </a:endParaRPr>
          </a:p>
        </p:txBody>
      </p:sp>
      <p:sp>
        <p:nvSpPr>
          <p:cNvPr id="6" name="Rectangle 2">
            <a:extLst>
              <a:ext uri="{FF2B5EF4-FFF2-40B4-BE49-F238E27FC236}">
                <a16:creationId xmlns:a16="http://schemas.microsoft.com/office/drawing/2014/main" id="{60F841FD-84BF-43E8-B499-F7097E3620F1}"/>
              </a:ext>
            </a:extLst>
          </p:cNvPr>
          <p:cNvSpPr txBox="1">
            <a:spLocks noChangeArrowheads="1"/>
          </p:cNvSpPr>
          <p:nvPr/>
        </p:nvSpPr>
        <p:spPr>
          <a:xfrm>
            <a:off x="609600" y="138465"/>
            <a:ext cx="8839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00" b="0" i="0" kern="1200">
                <a:solidFill>
                  <a:srgbClr val="BE2323"/>
                </a:solidFill>
                <a:latin typeface="Arial"/>
                <a:ea typeface="+mj-ea"/>
                <a:cs typeface="Arial"/>
              </a:defRPr>
            </a:lvl1pPr>
          </a:lstStyle>
          <a:p>
            <a:r>
              <a:rPr lang="fr-FR" sz="3200">
                <a:solidFill>
                  <a:srgbClr val="CC0000"/>
                </a:solidFill>
                <a:latin typeface="Arial" charset="0"/>
                <a:ea typeface="ＭＳ Ｐゴシック" charset="0"/>
                <a:cs typeface="ＭＳ Ｐゴシック" charset="0"/>
              </a:rPr>
              <a:t>QUE DIT LA LOI ?</a:t>
            </a:r>
            <a:endParaRPr lang="fr-FR" sz="3200" dirty="0">
              <a:solidFill>
                <a:srgbClr val="CC0000"/>
              </a:solidFill>
              <a:latin typeface="Arial" charset="0"/>
              <a:ea typeface="ＭＳ Ｐゴシック" charset="0"/>
              <a:cs typeface="ＭＳ Ｐゴシック" charset="0"/>
            </a:endParaRPr>
          </a:p>
        </p:txBody>
      </p:sp>
      <p:pic>
        <p:nvPicPr>
          <p:cNvPr id="7" name="Image 6">
            <a:extLst>
              <a:ext uri="{FF2B5EF4-FFF2-40B4-BE49-F238E27FC236}">
                <a16:creationId xmlns:a16="http://schemas.microsoft.com/office/drawing/2014/main" id="{908E5A1D-84C3-4DC0-B73A-4A50BE7139B1}"/>
              </a:ext>
            </a:extLst>
          </p:cNvPr>
          <p:cNvPicPr>
            <a:picLocks noChangeAspect="1"/>
          </p:cNvPicPr>
          <p:nvPr/>
        </p:nvPicPr>
        <p:blipFill>
          <a:blip r:embed="rId2"/>
          <a:stretch>
            <a:fillRect/>
          </a:stretch>
        </p:blipFill>
        <p:spPr>
          <a:xfrm>
            <a:off x="3665159" y="4428454"/>
            <a:ext cx="1838658" cy="1641002"/>
          </a:xfrm>
          <a:prstGeom prst="rect">
            <a:avLst/>
          </a:prstGeom>
        </p:spPr>
      </p:pic>
    </p:spTree>
    <p:extLst>
      <p:ext uri="{BB962C8B-B14F-4D97-AF65-F5344CB8AC3E}">
        <p14:creationId xmlns:p14="http://schemas.microsoft.com/office/powerpoint/2010/main" val="21704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3057F67B-1FEA-4422-AA45-78FCE9419711}"/>
              </a:ext>
            </a:extLst>
          </p:cNvPr>
          <p:cNvSpPr txBox="1">
            <a:spLocks noChangeArrowheads="1"/>
          </p:cNvSpPr>
          <p:nvPr/>
        </p:nvSpPr>
        <p:spPr bwMode="auto">
          <a:xfrm>
            <a:off x="1576252" y="1658316"/>
            <a:ext cx="6322423" cy="384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spcBef>
                <a:spcPct val="0"/>
              </a:spcBef>
              <a:spcAft>
                <a:spcPts val="1200"/>
              </a:spcAft>
              <a:defRPr/>
            </a:pPr>
            <a:r>
              <a:rPr lang="fr-FR" sz="2200" b="1" dirty="0">
                <a:solidFill>
                  <a:srgbClr val="CC0000"/>
                </a:solidFill>
              </a:rPr>
              <a:t>Transmission</a:t>
            </a:r>
          </a:p>
          <a:p>
            <a:pPr eaLnBrk="1" hangingPunct="1">
              <a:spcBef>
                <a:spcPct val="0"/>
              </a:spcBef>
              <a:spcAft>
                <a:spcPts val="1200"/>
              </a:spcAft>
              <a:defRPr/>
            </a:pPr>
            <a:endParaRPr lang="fr-FR" sz="1800" b="1" dirty="0">
              <a:solidFill>
                <a:srgbClr val="CC0000"/>
              </a:solidFill>
            </a:endParaRPr>
          </a:p>
          <a:p>
            <a:pPr eaLnBrk="1" hangingPunct="1">
              <a:spcBef>
                <a:spcPct val="0"/>
              </a:spcBef>
              <a:spcAft>
                <a:spcPts val="1200"/>
              </a:spcAft>
              <a:defRPr/>
            </a:pPr>
            <a:r>
              <a:rPr lang="fr-FR" sz="1800" dirty="0">
                <a:solidFill>
                  <a:schemeClr val="tx1"/>
                </a:solidFill>
              </a:rPr>
              <a:t>Lors des opérations de succession  vous transmettez à vos ayants droits :</a:t>
            </a:r>
          </a:p>
          <a:p>
            <a:pPr eaLnBrk="1" hangingPunct="1">
              <a:spcBef>
                <a:spcPct val="0"/>
              </a:spcBef>
              <a:spcAft>
                <a:spcPts val="1200"/>
              </a:spcAft>
              <a:defRPr/>
            </a:pPr>
            <a:endParaRPr lang="fr-FR" sz="1800" dirty="0">
              <a:solidFill>
                <a:schemeClr val="tx1"/>
              </a:solidFill>
            </a:endParaRPr>
          </a:p>
          <a:p>
            <a:pPr marL="285750" indent="-285750" eaLnBrk="1" hangingPunct="1">
              <a:spcBef>
                <a:spcPct val="0"/>
              </a:spcBef>
              <a:spcAft>
                <a:spcPts val="1200"/>
              </a:spcAft>
              <a:buFontTx/>
              <a:buChar char="-"/>
              <a:defRPr/>
            </a:pPr>
            <a:r>
              <a:rPr lang="fr-FR" sz="1800" dirty="0">
                <a:solidFill>
                  <a:schemeClr val="tx1"/>
                </a:solidFill>
              </a:rPr>
              <a:t>Un patrimoine immobilier</a:t>
            </a:r>
          </a:p>
          <a:p>
            <a:pPr marL="285750" indent="-285750" eaLnBrk="1" hangingPunct="1">
              <a:spcBef>
                <a:spcPct val="0"/>
              </a:spcBef>
              <a:spcAft>
                <a:spcPts val="1200"/>
              </a:spcAft>
              <a:buFontTx/>
              <a:buChar char="-"/>
              <a:defRPr/>
            </a:pPr>
            <a:endParaRPr lang="fr-FR" sz="1800" dirty="0">
              <a:solidFill>
                <a:schemeClr val="tx1"/>
              </a:solidFill>
            </a:endParaRPr>
          </a:p>
          <a:p>
            <a:pPr marL="285750" indent="-285750" eaLnBrk="1" hangingPunct="1">
              <a:spcBef>
                <a:spcPct val="0"/>
              </a:spcBef>
              <a:spcAft>
                <a:spcPts val="1200"/>
              </a:spcAft>
              <a:buFontTx/>
              <a:buChar char="-"/>
              <a:defRPr/>
            </a:pPr>
            <a:r>
              <a:rPr lang="fr-FR" sz="1800" dirty="0">
                <a:solidFill>
                  <a:schemeClr val="tx1"/>
                </a:solidFill>
              </a:rPr>
              <a:t>Une revenu régulier, sans fiscalité, grâce à une nouvelle déductibilité des amortissements calculée sur la valeur du bien transmis</a:t>
            </a:r>
          </a:p>
        </p:txBody>
      </p:sp>
      <p:sp>
        <p:nvSpPr>
          <p:cNvPr id="14" name="Titre 1">
            <a:extLst>
              <a:ext uri="{FF2B5EF4-FFF2-40B4-BE49-F238E27FC236}">
                <a16:creationId xmlns:a16="http://schemas.microsoft.com/office/drawing/2014/main" id="{317C273A-C3DF-4768-A814-DAD518592EF6}"/>
              </a:ext>
            </a:extLst>
          </p:cNvPr>
          <p:cNvSpPr txBox="1">
            <a:spLocks/>
          </p:cNvSpPr>
          <p:nvPr/>
        </p:nvSpPr>
        <p:spPr bwMode="auto">
          <a:xfrm>
            <a:off x="457200" y="-1"/>
            <a:ext cx="7056438" cy="998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B76799"/>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2400" b="1">
                <a:solidFill>
                  <a:srgbClr val="B76799"/>
                </a:solidFill>
                <a:latin typeface="Arial" pitchFamily="-1" charset="0"/>
              </a:defRPr>
            </a:lvl6pPr>
            <a:lvl7pPr marL="914400" algn="l" rtl="0" fontAlgn="base">
              <a:spcBef>
                <a:spcPct val="0"/>
              </a:spcBef>
              <a:spcAft>
                <a:spcPct val="0"/>
              </a:spcAft>
              <a:defRPr sz="2400" b="1">
                <a:solidFill>
                  <a:srgbClr val="B76799"/>
                </a:solidFill>
                <a:latin typeface="Arial" pitchFamily="-1" charset="0"/>
              </a:defRPr>
            </a:lvl7pPr>
            <a:lvl8pPr marL="1371600" algn="l" rtl="0" fontAlgn="base">
              <a:spcBef>
                <a:spcPct val="0"/>
              </a:spcBef>
              <a:spcAft>
                <a:spcPct val="0"/>
              </a:spcAft>
              <a:defRPr sz="2400" b="1">
                <a:solidFill>
                  <a:srgbClr val="B76799"/>
                </a:solidFill>
                <a:latin typeface="Arial" pitchFamily="-1" charset="0"/>
              </a:defRPr>
            </a:lvl8pPr>
            <a:lvl9pPr marL="1828800" algn="l" rtl="0" fontAlgn="base">
              <a:spcBef>
                <a:spcPct val="0"/>
              </a:spcBef>
              <a:spcAft>
                <a:spcPct val="0"/>
              </a:spcAft>
              <a:defRPr sz="2400" b="1">
                <a:solidFill>
                  <a:srgbClr val="B76799"/>
                </a:solidFill>
                <a:latin typeface="Arial" pitchFamily="-1" charset="0"/>
              </a:defRPr>
            </a:lvl9pPr>
          </a:lstStyle>
          <a:p>
            <a:r>
              <a:rPr lang="fr-FR" b="0" kern="0" dirty="0">
                <a:solidFill>
                  <a:srgbClr val="CC0000"/>
                </a:solidFill>
                <a:latin typeface="Arial" charset="0"/>
                <a:ea typeface="ＭＳ Ｐゴシック" charset="0"/>
                <a:cs typeface="Arial" charset="0"/>
              </a:rPr>
              <a:t>REVENTE / RETRAITE / TRANSMISSION</a:t>
            </a:r>
          </a:p>
        </p:txBody>
      </p:sp>
    </p:spTree>
    <p:extLst>
      <p:ext uri="{BB962C8B-B14F-4D97-AF65-F5344CB8AC3E}">
        <p14:creationId xmlns:p14="http://schemas.microsoft.com/office/powerpoint/2010/main" val="29731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1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left)">
                                      <p:cBhvr>
                                        <p:cTn id="17" dur="10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left)">
                                      <p:cBhvr>
                                        <p:cTn id="22"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12">
            <a:extLst>
              <a:ext uri="{FF2B5EF4-FFF2-40B4-BE49-F238E27FC236}">
                <a16:creationId xmlns:a16="http://schemas.microsoft.com/office/drawing/2014/main" id="{D6CA4FCF-A9B4-4A30-9D1B-0E05E07B919C}"/>
              </a:ext>
            </a:extLst>
          </p:cNvPr>
          <p:cNvGraphicFramePr/>
          <p:nvPr/>
        </p:nvGraphicFramePr>
        <p:xfrm>
          <a:off x="1001198" y="1446619"/>
          <a:ext cx="7188930" cy="4792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8">
            <a:extLst>
              <a:ext uri="{FF2B5EF4-FFF2-40B4-BE49-F238E27FC236}">
                <a16:creationId xmlns:a16="http://schemas.microsoft.com/office/drawing/2014/main" id="{93CEC94E-2308-4BF7-8491-8F751FBC8454}"/>
              </a:ext>
            </a:extLst>
          </p:cNvPr>
          <p:cNvSpPr txBox="1">
            <a:spLocks noChangeArrowheads="1"/>
          </p:cNvSpPr>
          <p:nvPr/>
        </p:nvSpPr>
        <p:spPr bwMode="auto">
          <a:xfrm>
            <a:off x="5064811" y="1342649"/>
            <a:ext cx="175895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400" b="1" dirty="0">
                <a:solidFill>
                  <a:srgbClr val="4D4D4D"/>
                </a:solidFill>
              </a:rPr>
              <a:t>Élabore les lois</a:t>
            </a:r>
          </a:p>
        </p:txBody>
      </p:sp>
      <p:sp>
        <p:nvSpPr>
          <p:cNvPr id="15" name="Text Box 8">
            <a:extLst>
              <a:ext uri="{FF2B5EF4-FFF2-40B4-BE49-F238E27FC236}">
                <a16:creationId xmlns:a16="http://schemas.microsoft.com/office/drawing/2014/main" id="{54FB3FD7-E880-4016-B71B-1F73B92E49DB}"/>
              </a:ext>
            </a:extLst>
          </p:cNvPr>
          <p:cNvSpPr txBox="1">
            <a:spLocks noChangeArrowheads="1"/>
          </p:cNvSpPr>
          <p:nvPr/>
        </p:nvSpPr>
        <p:spPr bwMode="auto">
          <a:xfrm>
            <a:off x="6717868" y="2682026"/>
            <a:ext cx="175895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400" b="1" dirty="0">
                <a:solidFill>
                  <a:srgbClr val="4D4D4D"/>
                </a:solidFill>
              </a:rPr>
              <a:t>Sélectionne</a:t>
            </a:r>
          </a:p>
        </p:txBody>
      </p:sp>
      <p:sp>
        <p:nvSpPr>
          <p:cNvPr id="16" name="Text Box 3">
            <a:extLst>
              <a:ext uri="{FF2B5EF4-FFF2-40B4-BE49-F238E27FC236}">
                <a16:creationId xmlns:a16="http://schemas.microsoft.com/office/drawing/2014/main" id="{E1BF1A90-07B6-4201-A686-62B5A29785F9}"/>
              </a:ext>
            </a:extLst>
          </p:cNvPr>
          <p:cNvSpPr txBox="1">
            <a:spLocks noChangeArrowheads="1"/>
          </p:cNvSpPr>
          <p:nvPr/>
        </p:nvSpPr>
        <p:spPr bwMode="auto">
          <a:xfrm>
            <a:off x="7106332" y="4310486"/>
            <a:ext cx="150177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400" b="1" dirty="0">
                <a:solidFill>
                  <a:srgbClr val="4D4D4D"/>
                </a:solidFill>
              </a:rPr>
              <a:t>Construit</a:t>
            </a:r>
          </a:p>
        </p:txBody>
      </p:sp>
      <p:sp>
        <p:nvSpPr>
          <p:cNvPr id="17" name="Text Box 4">
            <a:extLst>
              <a:ext uri="{FF2B5EF4-FFF2-40B4-BE49-F238E27FC236}">
                <a16:creationId xmlns:a16="http://schemas.microsoft.com/office/drawing/2014/main" id="{6885BCCF-EBB8-4626-AACA-026C3DC41E29}"/>
              </a:ext>
            </a:extLst>
          </p:cNvPr>
          <p:cNvSpPr txBox="1">
            <a:spLocks noChangeArrowheads="1"/>
          </p:cNvSpPr>
          <p:nvPr/>
        </p:nvSpPr>
        <p:spPr bwMode="auto">
          <a:xfrm>
            <a:off x="6068905" y="5931462"/>
            <a:ext cx="15097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400" b="1" dirty="0">
                <a:solidFill>
                  <a:srgbClr val="4D4D4D"/>
                </a:solidFill>
              </a:rPr>
              <a:t>Finance</a:t>
            </a:r>
          </a:p>
        </p:txBody>
      </p:sp>
      <p:sp>
        <p:nvSpPr>
          <p:cNvPr id="18" name="Text Box 5">
            <a:extLst>
              <a:ext uri="{FF2B5EF4-FFF2-40B4-BE49-F238E27FC236}">
                <a16:creationId xmlns:a16="http://schemas.microsoft.com/office/drawing/2014/main" id="{2399C167-3D4B-49FF-AEB9-F05A928D81BF}"/>
              </a:ext>
            </a:extLst>
          </p:cNvPr>
          <p:cNvSpPr txBox="1">
            <a:spLocks noChangeArrowheads="1"/>
          </p:cNvSpPr>
          <p:nvPr/>
        </p:nvSpPr>
        <p:spPr bwMode="auto">
          <a:xfrm>
            <a:off x="2115105" y="5965794"/>
            <a:ext cx="15240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400" b="1" dirty="0">
                <a:solidFill>
                  <a:srgbClr val="4D4D4D"/>
                </a:solidFill>
              </a:rPr>
              <a:t>Authentifie</a:t>
            </a:r>
          </a:p>
        </p:txBody>
      </p:sp>
      <p:sp>
        <p:nvSpPr>
          <p:cNvPr id="19" name="Text Box 5">
            <a:extLst>
              <a:ext uri="{FF2B5EF4-FFF2-40B4-BE49-F238E27FC236}">
                <a16:creationId xmlns:a16="http://schemas.microsoft.com/office/drawing/2014/main" id="{E25F65E0-D90C-402E-985B-FBCC99F63F37}"/>
              </a:ext>
            </a:extLst>
          </p:cNvPr>
          <p:cNvSpPr txBox="1">
            <a:spLocks noChangeArrowheads="1"/>
          </p:cNvSpPr>
          <p:nvPr/>
        </p:nvSpPr>
        <p:spPr bwMode="auto">
          <a:xfrm>
            <a:off x="1140637" y="4211430"/>
            <a:ext cx="15240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400" b="1" dirty="0">
                <a:solidFill>
                  <a:srgbClr val="4D4D4D"/>
                </a:solidFill>
              </a:rPr>
              <a:t>Déclare</a:t>
            </a:r>
          </a:p>
        </p:txBody>
      </p:sp>
      <p:sp>
        <p:nvSpPr>
          <p:cNvPr id="20" name="Text Box 5">
            <a:extLst>
              <a:ext uri="{FF2B5EF4-FFF2-40B4-BE49-F238E27FC236}">
                <a16:creationId xmlns:a16="http://schemas.microsoft.com/office/drawing/2014/main" id="{6809AC7B-B19C-4231-904F-AB868437A2F7}"/>
              </a:ext>
            </a:extLst>
          </p:cNvPr>
          <p:cNvSpPr txBox="1">
            <a:spLocks noChangeArrowheads="1"/>
          </p:cNvSpPr>
          <p:nvPr/>
        </p:nvSpPr>
        <p:spPr bwMode="auto">
          <a:xfrm>
            <a:off x="1484811" y="2367359"/>
            <a:ext cx="15240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fr-FR" sz="1400" b="1" dirty="0">
                <a:solidFill>
                  <a:srgbClr val="4D4D4D"/>
                </a:solidFill>
              </a:rPr>
              <a:t>Sécurise</a:t>
            </a:r>
          </a:p>
        </p:txBody>
      </p:sp>
      <p:sp>
        <p:nvSpPr>
          <p:cNvPr id="21" name="Text Box 20">
            <a:extLst>
              <a:ext uri="{FF2B5EF4-FFF2-40B4-BE49-F238E27FC236}">
                <a16:creationId xmlns:a16="http://schemas.microsoft.com/office/drawing/2014/main" id="{EB6AB5D7-D0EC-4DD4-B71E-1DA2EBBC2D61}"/>
              </a:ext>
            </a:extLst>
          </p:cNvPr>
          <p:cNvSpPr txBox="1">
            <a:spLocks noChangeArrowheads="1"/>
          </p:cNvSpPr>
          <p:nvPr/>
        </p:nvSpPr>
        <p:spPr bwMode="auto">
          <a:xfrm>
            <a:off x="3383498" y="3335085"/>
            <a:ext cx="256078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defRPr/>
            </a:pPr>
            <a:r>
              <a:rPr lang="fr-FR" sz="1400" b="1" dirty="0">
                <a:solidFill>
                  <a:srgbClr val="BE2323"/>
                </a:solidFill>
              </a:rPr>
              <a:t>Votre Consultant Prodémial</a:t>
            </a:r>
          </a:p>
          <a:p>
            <a:pPr marL="285750" indent="-285750">
              <a:buFontTx/>
              <a:buChar char="-"/>
              <a:defRPr/>
            </a:pPr>
            <a:r>
              <a:rPr lang="fr-FR" sz="1400" b="1" dirty="0">
                <a:solidFill>
                  <a:srgbClr val="BE2323"/>
                </a:solidFill>
              </a:rPr>
              <a:t>Choisir</a:t>
            </a:r>
          </a:p>
          <a:p>
            <a:pPr marL="285750" indent="-285750">
              <a:buFontTx/>
              <a:buChar char="-"/>
              <a:defRPr/>
            </a:pPr>
            <a:r>
              <a:rPr lang="fr-FR" sz="1400" b="1" dirty="0">
                <a:solidFill>
                  <a:srgbClr val="BE2323"/>
                </a:solidFill>
              </a:rPr>
              <a:t>Coordonner</a:t>
            </a:r>
          </a:p>
          <a:p>
            <a:pPr marL="285750" indent="-285750">
              <a:buFontTx/>
              <a:buChar char="-"/>
              <a:defRPr/>
            </a:pPr>
            <a:r>
              <a:rPr lang="fr-FR" sz="1400" b="1" dirty="0">
                <a:solidFill>
                  <a:srgbClr val="BE2323"/>
                </a:solidFill>
              </a:rPr>
              <a:t>Accompagner</a:t>
            </a:r>
          </a:p>
        </p:txBody>
      </p:sp>
      <p:sp>
        <p:nvSpPr>
          <p:cNvPr id="22" name="Titre 1">
            <a:extLst>
              <a:ext uri="{FF2B5EF4-FFF2-40B4-BE49-F238E27FC236}">
                <a16:creationId xmlns:a16="http://schemas.microsoft.com/office/drawing/2014/main" id="{F584CFE2-97C9-4A47-BB69-DBBB33EF710F}"/>
              </a:ext>
            </a:extLst>
          </p:cNvPr>
          <p:cNvSpPr txBox="1">
            <a:spLocks/>
          </p:cNvSpPr>
          <p:nvPr/>
        </p:nvSpPr>
        <p:spPr bwMode="auto">
          <a:xfrm>
            <a:off x="457200" y="-1"/>
            <a:ext cx="7056438" cy="998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B76799"/>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2400" b="1">
                <a:solidFill>
                  <a:srgbClr val="B76799"/>
                </a:solidFill>
                <a:latin typeface="Arial" pitchFamily="-1" charset="0"/>
              </a:defRPr>
            </a:lvl6pPr>
            <a:lvl7pPr marL="914400" algn="l" rtl="0" fontAlgn="base">
              <a:spcBef>
                <a:spcPct val="0"/>
              </a:spcBef>
              <a:spcAft>
                <a:spcPct val="0"/>
              </a:spcAft>
              <a:defRPr sz="2400" b="1">
                <a:solidFill>
                  <a:srgbClr val="B76799"/>
                </a:solidFill>
                <a:latin typeface="Arial" pitchFamily="-1" charset="0"/>
              </a:defRPr>
            </a:lvl7pPr>
            <a:lvl8pPr marL="1371600" algn="l" rtl="0" fontAlgn="base">
              <a:spcBef>
                <a:spcPct val="0"/>
              </a:spcBef>
              <a:spcAft>
                <a:spcPct val="0"/>
              </a:spcAft>
              <a:defRPr sz="2400" b="1">
                <a:solidFill>
                  <a:srgbClr val="B76799"/>
                </a:solidFill>
                <a:latin typeface="Arial" pitchFamily="-1" charset="0"/>
              </a:defRPr>
            </a:lvl8pPr>
            <a:lvl9pPr marL="1828800" algn="l" rtl="0" fontAlgn="base">
              <a:spcBef>
                <a:spcPct val="0"/>
              </a:spcBef>
              <a:spcAft>
                <a:spcPct val="0"/>
              </a:spcAft>
              <a:defRPr sz="2400" b="1">
                <a:solidFill>
                  <a:srgbClr val="B76799"/>
                </a:solidFill>
                <a:latin typeface="Arial" pitchFamily="-1" charset="0"/>
              </a:defRPr>
            </a:lvl9pPr>
          </a:lstStyle>
          <a:p>
            <a:r>
              <a:rPr lang="fr-FR" b="0" kern="0" dirty="0">
                <a:solidFill>
                  <a:srgbClr val="CC0000"/>
                </a:solidFill>
                <a:latin typeface="Arial" charset="0"/>
                <a:ea typeface="ＭＳ Ｐゴシック" charset="0"/>
                <a:cs typeface="Arial" charset="0"/>
              </a:rPr>
              <a:t>LES AVANTAGES DE L’OFFRE</a:t>
            </a:r>
          </a:p>
        </p:txBody>
      </p:sp>
    </p:spTree>
    <p:extLst>
      <p:ext uri="{BB962C8B-B14F-4D97-AF65-F5344CB8AC3E}">
        <p14:creationId xmlns:p14="http://schemas.microsoft.com/office/powerpoint/2010/main" val="123109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8"/>
          <p:cNvSpPr txBox="1">
            <a:spLocks noChangeArrowheads="1"/>
          </p:cNvSpPr>
          <p:nvPr/>
        </p:nvSpPr>
        <p:spPr bwMode="auto">
          <a:xfrm>
            <a:off x="381000" y="1143000"/>
            <a:ext cx="4114800" cy="2446824"/>
          </a:xfrm>
          <a:prstGeom prst="rect">
            <a:avLst/>
          </a:prstGeom>
          <a:solidFill>
            <a:schemeClr val="bg1"/>
          </a:solidFill>
          <a:ln w="19050">
            <a:solidFill>
              <a:schemeClr val="tx1"/>
            </a:solidFill>
            <a:miter lim="800000"/>
            <a:headEnd/>
            <a:tailEnd/>
          </a:ln>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r" eaLnBrk="1" hangingPunct="1"/>
            <a:r>
              <a:rPr lang="fr-FR" sz="1800" dirty="0">
                <a:solidFill>
                  <a:schemeClr val="tx1"/>
                </a:solidFill>
              </a:rPr>
              <a:t>Investissement</a:t>
            </a:r>
          </a:p>
          <a:p>
            <a:pPr eaLnBrk="1" hangingPunct="1"/>
            <a:r>
              <a:rPr lang="fr-FR" sz="1800" dirty="0">
                <a:solidFill>
                  <a:schemeClr val="tx1"/>
                </a:solidFill>
              </a:rPr>
              <a:t>Investissement : ................................€</a:t>
            </a:r>
          </a:p>
          <a:p>
            <a:pPr eaLnBrk="1" hangingPunct="1"/>
            <a:r>
              <a:rPr lang="fr-FR" sz="1800" dirty="0">
                <a:solidFill>
                  <a:schemeClr val="tx1"/>
                </a:solidFill>
              </a:rPr>
              <a:t>Financement     : ...............................€</a:t>
            </a:r>
          </a:p>
          <a:p>
            <a:pPr eaLnBrk="1" hangingPunct="1"/>
            <a:r>
              <a:rPr lang="fr-FR" sz="1800" b="1" dirty="0">
                <a:solidFill>
                  <a:schemeClr val="tx1"/>
                </a:solidFill>
              </a:rPr>
              <a:t>Apport </a:t>
            </a:r>
            <a:r>
              <a:rPr lang="fr-FR" sz="1800" dirty="0">
                <a:solidFill>
                  <a:schemeClr val="tx1"/>
                </a:solidFill>
              </a:rPr>
              <a:t>:  ...........................................€</a:t>
            </a:r>
          </a:p>
          <a:p>
            <a:pPr eaLnBrk="1" hangingPunct="1"/>
            <a:r>
              <a:rPr lang="fr-FR" sz="1800" dirty="0">
                <a:solidFill>
                  <a:schemeClr val="tx1"/>
                </a:solidFill>
              </a:rPr>
              <a:t>TVA récupérée : ................................€</a:t>
            </a:r>
          </a:p>
          <a:p>
            <a:pPr eaLnBrk="1" hangingPunct="1"/>
            <a:endParaRPr lang="fr-FR" sz="1800" dirty="0">
              <a:solidFill>
                <a:schemeClr val="tx1"/>
              </a:solidFill>
            </a:endParaRPr>
          </a:p>
        </p:txBody>
      </p:sp>
      <p:sp>
        <p:nvSpPr>
          <p:cNvPr id="51203" name="ZoneTexte 9"/>
          <p:cNvSpPr txBox="1">
            <a:spLocks noChangeArrowheads="1"/>
          </p:cNvSpPr>
          <p:nvPr/>
        </p:nvSpPr>
        <p:spPr bwMode="auto">
          <a:xfrm>
            <a:off x="381000" y="3429000"/>
            <a:ext cx="4114800" cy="2032000"/>
          </a:xfrm>
          <a:prstGeom prst="rect">
            <a:avLst/>
          </a:prstGeom>
          <a:solidFill>
            <a:schemeClr val="bg1"/>
          </a:solidFill>
          <a:ln w="19050">
            <a:solidFill>
              <a:schemeClr val="tx1"/>
            </a:solidFill>
            <a:miter lim="800000"/>
            <a:headEnd/>
            <a:tailEnd/>
          </a:ln>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r" eaLnBrk="1" hangingPunct="1"/>
            <a:r>
              <a:rPr lang="fr-FR" sz="1800" dirty="0">
                <a:solidFill>
                  <a:schemeClr val="tx1"/>
                </a:solidFill>
              </a:rPr>
              <a:t>Participation </a:t>
            </a:r>
          </a:p>
          <a:p>
            <a:pPr eaLnBrk="1" hangingPunct="1"/>
            <a:r>
              <a:rPr lang="fr-FR" sz="1800" dirty="0">
                <a:solidFill>
                  <a:schemeClr val="tx1"/>
                </a:solidFill>
              </a:rPr>
              <a:t>Mensualité : .............................€/mois</a:t>
            </a:r>
          </a:p>
          <a:p>
            <a:pPr eaLnBrk="1" hangingPunct="1"/>
            <a:r>
              <a:rPr lang="fr-FR" sz="1800" dirty="0">
                <a:solidFill>
                  <a:schemeClr val="tx1"/>
                </a:solidFill>
              </a:rPr>
              <a:t>Loyer net    : ............................€/mois</a:t>
            </a:r>
          </a:p>
          <a:p>
            <a:pPr eaLnBrk="1" hangingPunct="1"/>
            <a:r>
              <a:rPr lang="fr-FR" sz="1800" b="1" dirty="0">
                <a:solidFill>
                  <a:schemeClr val="tx1"/>
                </a:solidFill>
              </a:rPr>
              <a:t>Participation </a:t>
            </a:r>
            <a:r>
              <a:rPr lang="fr-FR" sz="1800" dirty="0">
                <a:solidFill>
                  <a:schemeClr val="tx1"/>
                </a:solidFill>
              </a:rPr>
              <a:t>:  .......................€/mois</a:t>
            </a:r>
          </a:p>
          <a:p>
            <a:pPr eaLnBrk="1" hangingPunct="1"/>
            <a:endParaRPr lang="fr-FR" sz="1800" dirty="0">
              <a:solidFill>
                <a:schemeClr val="tx1"/>
              </a:solidFill>
            </a:endParaRPr>
          </a:p>
        </p:txBody>
      </p:sp>
      <p:sp>
        <p:nvSpPr>
          <p:cNvPr id="51204" name="ZoneTexte 10"/>
          <p:cNvSpPr txBox="1">
            <a:spLocks noChangeArrowheads="1"/>
          </p:cNvSpPr>
          <p:nvPr/>
        </p:nvSpPr>
        <p:spPr bwMode="auto">
          <a:xfrm>
            <a:off x="4876800" y="1143000"/>
            <a:ext cx="4114800" cy="2514600"/>
          </a:xfrm>
          <a:prstGeom prst="rect">
            <a:avLst/>
          </a:prstGeom>
          <a:solidFill>
            <a:schemeClr val="bg1"/>
          </a:solidFill>
          <a:ln w="19050">
            <a:solidFill>
              <a:schemeClr val="tx1"/>
            </a:solidFill>
            <a:miter lim="800000"/>
            <a:headEnd/>
            <a:tailEnd/>
          </a:ln>
        </p:spPr>
        <p:txBody>
          <a:bodyPr>
            <a:no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dirty="0">
                <a:solidFill>
                  <a:schemeClr val="tx1"/>
                </a:solidFill>
              </a:rPr>
              <a:t> A l’issue du financement</a:t>
            </a:r>
          </a:p>
          <a:p>
            <a:pPr eaLnBrk="1" hangingPunct="1"/>
            <a:r>
              <a:rPr lang="fr-FR" sz="1800" dirty="0">
                <a:solidFill>
                  <a:schemeClr val="tx1"/>
                </a:solidFill>
              </a:rPr>
              <a:t>Valeur du bien :    ..........................€.</a:t>
            </a:r>
          </a:p>
          <a:p>
            <a:pPr eaLnBrk="1" hangingPunct="1"/>
            <a:r>
              <a:rPr lang="fr-FR" sz="1800" dirty="0">
                <a:solidFill>
                  <a:schemeClr val="tx1"/>
                </a:solidFill>
              </a:rPr>
              <a:t>Loyer net mensuel  : .....................€</a:t>
            </a:r>
          </a:p>
          <a:p>
            <a:pPr eaLnBrk="1" hangingPunct="1">
              <a:spcBef>
                <a:spcPct val="0"/>
              </a:spcBef>
            </a:pPr>
            <a:r>
              <a:rPr lang="fr-FR" sz="1800" dirty="0">
                <a:solidFill>
                  <a:schemeClr val="tx1"/>
                </a:solidFill>
              </a:rPr>
              <a:t>(net d’impôt)</a:t>
            </a:r>
          </a:p>
          <a:p>
            <a:pPr eaLnBrk="1" hangingPunct="1"/>
            <a:r>
              <a:rPr lang="fr-FR" sz="1800" dirty="0">
                <a:solidFill>
                  <a:schemeClr val="tx1"/>
                </a:solidFill>
              </a:rPr>
              <a:t>Loyer net annuel  : ........................€</a:t>
            </a:r>
          </a:p>
          <a:p>
            <a:pPr eaLnBrk="1" hangingPunct="1">
              <a:spcBef>
                <a:spcPct val="0"/>
              </a:spcBef>
            </a:pPr>
            <a:r>
              <a:rPr lang="fr-FR" sz="1800" dirty="0">
                <a:solidFill>
                  <a:schemeClr val="tx1"/>
                </a:solidFill>
              </a:rPr>
              <a:t>(net d’impôt)</a:t>
            </a:r>
          </a:p>
          <a:p>
            <a:pPr eaLnBrk="1" hangingPunct="1">
              <a:spcBef>
                <a:spcPct val="0"/>
              </a:spcBef>
            </a:pPr>
            <a:endParaRPr lang="fr-FR" sz="1800" dirty="0">
              <a:solidFill>
                <a:schemeClr val="tx1"/>
              </a:solidFill>
            </a:endParaRPr>
          </a:p>
          <a:p>
            <a:pPr eaLnBrk="1" hangingPunct="1"/>
            <a:endParaRPr lang="fr-FR" sz="1800" dirty="0">
              <a:solidFill>
                <a:schemeClr val="tx1"/>
              </a:solidFill>
            </a:endParaRPr>
          </a:p>
        </p:txBody>
      </p:sp>
      <p:sp>
        <p:nvSpPr>
          <p:cNvPr id="58373" name="ZoneTexte 11"/>
          <p:cNvSpPr txBox="1">
            <a:spLocks noChangeArrowheads="1"/>
          </p:cNvSpPr>
          <p:nvPr/>
        </p:nvSpPr>
        <p:spPr bwMode="auto">
          <a:xfrm>
            <a:off x="3124200" y="1447800"/>
            <a:ext cx="10734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120 000 </a:t>
            </a:r>
          </a:p>
        </p:txBody>
      </p:sp>
      <p:sp>
        <p:nvSpPr>
          <p:cNvPr id="58374" name="ZoneTexte 12"/>
          <p:cNvSpPr txBox="1">
            <a:spLocks noChangeArrowheads="1"/>
          </p:cNvSpPr>
          <p:nvPr/>
        </p:nvSpPr>
        <p:spPr bwMode="auto">
          <a:xfrm>
            <a:off x="3135006" y="1679321"/>
            <a:ext cx="1073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100 000 </a:t>
            </a:r>
          </a:p>
        </p:txBody>
      </p:sp>
      <p:sp>
        <p:nvSpPr>
          <p:cNvPr id="58375" name="ZoneTexte 13"/>
          <p:cNvSpPr txBox="1">
            <a:spLocks noChangeArrowheads="1"/>
          </p:cNvSpPr>
          <p:nvPr/>
        </p:nvSpPr>
        <p:spPr bwMode="auto">
          <a:xfrm>
            <a:off x="3857091" y="1962152"/>
            <a:ext cx="2566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0 </a:t>
            </a:r>
          </a:p>
        </p:txBody>
      </p:sp>
      <p:sp>
        <p:nvSpPr>
          <p:cNvPr id="58376" name="ZoneTexte 14"/>
          <p:cNvSpPr txBox="1">
            <a:spLocks noChangeArrowheads="1"/>
          </p:cNvSpPr>
          <p:nvPr/>
        </p:nvSpPr>
        <p:spPr bwMode="auto">
          <a:xfrm>
            <a:off x="3005668" y="3657600"/>
            <a:ext cx="6242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530 </a:t>
            </a:r>
          </a:p>
        </p:txBody>
      </p:sp>
      <p:sp>
        <p:nvSpPr>
          <p:cNvPr id="58377" name="ZoneTexte 15"/>
          <p:cNvSpPr txBox="1">
            <a:spLocks noChangeArrowheads="1"/>
          </p:cNvSpPr>
          <p:nvPr/>
        </p:nvSpPr>
        <p:spPr bwMode="auto">
          <a:xfrm>
            <a:off x="2981645" y="3939737"/>
            <a:ext cx="6242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230 </a:t>
            </a:r>
          </a:p>
        </p:txBody>
      </p:sp>
      <p:sp>
        <p:nvSpPr>
          <p:cNvPr id="58378" name="ZoneTexte 16"/>
          <p:cNvSpPr txBox="1">
            <a:spLocks noChangeArrowheads="1"/>
          </p:cNvSpPr>
          <p:nvPr/>
        </p:nvSpPr>
        <p:spPr bwMode="auto">
          <a:xfrm>
            <a:off x="2973071" y="4248666"/>
            <a:ext cx="6242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300 </a:t>
            </a:r>
          </a:p>
        </p:txBody>
      </p:sp>
      <p:sp>
        <p:nvSpPr>
          <p:cNvPr id="58379" name="ZoneTexte 25"/>
          <p:cNvSpPr txBox="1">
            <a:spLocks noChangeArrowheads="1"/>
          </p:cNvSpPr>
          <p:nvPr/>
        </p:nvSpPr>
        <p:spPr bwMode="auto">
          <a:xfrm>
            <a:off x="7848329" y="1679321"/>
            <a:ext cx="6238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230 </a:t>
            </a:r>
          </a:p>
        </p:txBody>
      </p:sp>
      <p:sp>
        <p:nvSpPr>
          <p:cNvPr id="58380" name="ZoneTexte 26"/>
          <p:cNvSpPr txBox="1">
            <a:spLocks noChangeArrowheads="1"/>
          </p:cNvSpPr>
          <p:nvPr/>
        </p:nvSpPr>
        <p:spPr bwMode="auto">
          <a:xfrm>
            <a:off x="7656241" y="2215356"/>
            <a:ext cx="8159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2 760 </a:t>
            </a:r>
          </a:p>
        </p:txBody>
      </p:sp>
      <p:sp>
        <p:nvSpPr>
          <p:cNvPr id="16" name="ZoneTexte 25"/>
          <p:cNvSpPr txBox="1">
            <a:spLocks noChangeArrowheads="1"/>
          </p:cNvSpPr>
          <p:nvPr/>
        </p:nvSpPr>
        <p:spPr bwMode="auto">
          <a:xfrm>
            <a:off x="7425107" y="1370140"/>
            <a:ext cx="10734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120 000 </a:t>
            </a:r>
          </a:p>
        </p:txBody>
      </p:sp>
      <p:sp>
        <p:nvSpPr>
          <p:cNvPr id="17" name="ZoneTexte 11"/>
          <p:cNvSpPr txBox="1">
            <a:spLocks noChangeArrowheads="1"/>
          </p:cNvSpPr>
          <p:nvPr/>
        </p:nvSpPr>
        <p:spPr bwMode="auto">
          <a:xfrm>
            <a:off x="3252578" y="2241070"/>
            <a:ext cx="9450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i="1" dirty="0"/>
              <a:t>20 000 </a:t>
            </a:r>
          </a:p>
        </p:txBody>
      </p:sp>
      <p:sp>
        <p:nvSpPr>
          <p:cNvPr id="18" name="ZoneTexte 17"/>
          <p:cNvSpPr txBox="1"/>
          <p:nvPr/>
        </p:nvSpPr>
        <p:spPr>
          <a:xfrm>
            <a:off x="977628" y="5743137"/>
            <a:ext cx="7086600" cy="646331"/>
          </a:xfrm>
          <a:prstGeom prst="rect">
            <a:avLst/>
          </a:prstGeom>
          <a:ln>
            <a:solidFill>
              <a:srgbClr val="CC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a:solidFill>
                  <a:schemeClr val="tx1"/>
                </a:solidFill>
              </a:rPr>
              <a:t>Vous sécurisez votre famille pour le montant du capital emprunté</a:t>
            </a:r>
            <a:br>
              <a:rPr lang="fr-FR" dirty="0">
                <a:solidFill>
                  <a:schemeClr val="tx1"/>
                </a:solidFill>
              </a:rPr>
            </a:br>
            <a:r>
              <a:rPr lang="fr-FR" dirty="0">
                <a:solidFill>
                  <a:schemeClr val="tx1"/>
                </a:solidFill>
              </a:rPr>
              <a:t>grâce à l’assurance décès invalidité (ADI)</a:t>
            </a:r>
            <a:endParaRPr lang="fr-FR" dirty="0"/>
          </a:p>
        </p:txBody>
      </p:sp>
      <p:sp>
        <p:nvSpPr>
          <p:cNvPr id="19" name="Titre 1">
            <a:extLst>
              <a:ext uri="{FF2B5EF4-FFF2-40B4-BE49-F238E27FC236}">
                <a16:creationId xmlns:a16="http://schemas.microsoft.com/office/drawing/2014/main" id="{41143377-BA4E-4C94-83ED-8A4AAC743E5D}"/>
              </a:ext>
            </a:extLst>
          </p:cNvPr>
          <p:cNvSpPr txBox="1">
            <a:spLocks/>
          </p:cNvSpPr>
          <p:nvPr/>
        </p:nvSpPr>
        <p:spPr bwMode="auto">
          <a:xfrm>
            <a:off x="457200" y="-1"/>
            <a:ext cx="7056438" cy="998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B76799"/>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2400" b="1">
                <a:solidFill>
                  <a:srgbClr val="B76799"/>
                </a:solidFill>
                <a:latin typeface="Arial" pitchFamily="-1" charset="0"/>
              </a:defRPr>
            </a:lvl6pPr>
            <a:lvl7pPr marL="914400" algn="l" rtl="0" fontAlgn="base">
              <a:spcBef>
                <a:spcPct val="0"/>
              </a:spcBef>
              <a:spcAft>
                <a:spcPct val="0"/>
              </a:spcAft>
              <a:defRPr sz="2400" b="1">
                <a:solidFill>
                  <a:srgbClr val="B76799"/>
                </a:solidFill>
                <a:latin typeface="Arial" pitchFamily="-1" charset="0"/>
              </a:defRPr>
            </a:lvl7pPr>
            <a:lvl8pPr marL="1371600" algn="l" rtl="0" fontAlgn="base">
              <a:spcBef>
                <a:spcPct val="0"/>
              </a:spcBef>
              <a:spcAft>
                <a:spcPct val="0"/>
              </a:spcAft>
              <a:defRPr sz="2400" b="1">
                <a:solidFill>
                  <a:srgbClr val="B76799"/>
                </a:solidFill>
                <a:latin typeface="Arial" pitchFamily="-1" charset="0"/>
              </a:defRPr>
            </a:lvl8pPr>
            <a:lvl9pPr marL="1828800" algn="l" rtl="0" fontAlgn="base">
              <a:spcBef>
                <a:spcPct val="0"/>
              </a:spcBef>
              <a:spcAft>
                <a:spcPct val="0"/>
              </a:spcAft>
              <a:defRPr sz="2400" b="1">
                <a:solidFill>
                  <a:srgbClr val="B76799"/>
                </a:solidFill>
                <a:latin typeface="Arial" pitchFamily="-1" charset="0"/>
              </a:defRPr>
            </a:lvl9pPr>
          </a:lstStyle>
          <a:p>
            <a:r>
              <a:rPr lang="fr-FR" b="0" kern="0" dirty="0">
                <a:solidFill>
                  <a:srgbClr val="CC0000"/>
                </a:solidFill>
                <a:latin typeface="Arial" charset="0"/>
                <a:ea typeface="ＭＳ Ｐゴシック" charset="0"/>
                <a:cs typeface="Arial" charset="0"/>
              </a:rPr>
              <a:t>PLAN 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fade">
                                      <p:cBhvr>
                                        <p:cTn id="7" dur="500"/>
                                        <p:tgtEl>
                                          <p:spTgt spid="583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fade">
                                      <p:cBhvr>
                                        <p:cTn id="12" dur="500"/>
                                        <p:tgtEl>
                                          <p:spTgt spid="583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5"/>
                                        </p:tgtEl>
                                        <p:attrNameLst>
                                          <p:attrName>style.visibility</p:attrName>
                                        </p:attrNameLst>
                                      </p:cBhvr>
                                      <p:to>
                                        <p:strVal val="visible"/>
                                      </p:to>
                                    </p:set>
                                    <p:animEffect transition="in" filter="fade">
                                      <p:cBhvr>
                                        <p:cTn id="17" dur="500"/>
                                        <p:tgtEl>
                                          <p:spTgt spid="5837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8376"/>
                                        </p:tgtEl>
                                        <p:attrNameLst>
                                          <p:attrName>style.visibility</p:attrName>
                                        </p:attrNameLst>
                                      </p:cBhvr>
                                      <p:to>
                                        <p:strVal val="visible"/>
                                      </p:to>
                                    </p:set>
                                    <p:animEffect transition="in" filter="fade">
                                      <p:cBhvr>
                                        <p:cTn id="26" dur="500"/>
                                        <p:tgtEl>
                                          <p:spTgt spid="583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fade">
                                      <p:cBhvr>
                                        <p:cTn id="31" dur="500"/>
                                        <p:tgtEl>
                                          <p:spTgt spid="5837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8378"/>
                                        </p:tgtEl>
                                        <p:attrNameLst>
                                          <p:attrName>style.visibility</p:attrName>
                                        </p:attrNameLst>
                                      </p:cBhvr>
                                      <p:to>
                                        <p:strVal val="visible"/>
                                      </p:to>
                                    </p:set>
                                    <p:animEffect transition="in" filter="fade">
                                      <p:cBhvr>
                                        <p:cTn id="36" dur="500"/>
                                        <p:tgtEl>
                                          <p:spTgt spid="5837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8379"/>
                                        </p:tgtEl>
                                        <p:attrNameLst>
                                          <p:attrName>style.visibility</p:attrName>
                                        </p:attrNameLst>
                                      </p:cBhvr>
                                      <p:to>
                                        <p:strVal val="visible"/>
                                      </p:to>
                                    </p:set>
                                    <p:animEffect transition="in" filter="fade">
                                      <p:cBhvr>
                                        <p:cTn id="46" dur="500"/>
                                        <p:tgtEl>
                                          <p:spTgt spid="5837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380"/>
                                        </p:tgtEl>
                                        <p:attrNameLst>
                                          <p:attrName>style.visibility</p:attrName>
                                        </p:attrNameLst>
                                      </p:cBhvr>
                                      <p:to>
                                        <p:strVal val="visible"/>
                                      </p:to>
                                    </p:set>
                                    <p:animEffect transition="in" filter="fade">
                                      <p:cBhvr>
                                        <p:cTn id="51" dur="500"/>
                                        <p:tgtEl>
                                          <p:spTgt spid="5838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4" grpId="0"/>
      <p:bldP spid="58375" grpId="0"/>
      <p:bldP spid="58376" grpId="0"/>
      <p:bldP spid="58377" grpId="0"/>
      <p:bldP spid="58378" grpId="0"/>
      <p:bldP spid="58379" grpId="0"/>
      <p:bldP spid="58380" grpId="0"/>
      <p:bldP spid="16" grpId="0"/>
      <p:bldP spid="17"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eur droit avec flèche 34">
            <a:extLst>
              <a:ext uri="{FF2B5EF4-FFF2-40B4-BE49-F238E27FC236}">
                <a16:creationId xmlns:a16="http://schemas.microsoft.com/office/drawing/2014/main" id="{34EED72C-6B39-40B7-9B0E-BF128E3200A7}"/>
              </a:ext>
            </a:extLst>
          </p:cNvPr>
          <p:cNvCxnSpPr/>
          <p:nvPr/>
        </p:nvCxnSpPr>
        <p:spPr>
          <a:xfrm>
            <a:off x="1701791" y="1438333"/>
            <a:ext cx="0" cy="4625991"/>
          </a:xfrm>
          <a:prstGeom prst="straightConnector1">
            <a:avLst/>
          </a:prstGeom>
          <a:ln>
            <a:solidFill>
              <a:srgbClr val="00009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B65176EB-B4D5-43DA-AF21-778FA4A6A9D3}"/>
              </a:ext>
            </a:extLst>
          </p:cNvPr>
          <p:cNvCxnSpPr/>
          <p:nvPr/>
        </p:nvCxnSpPr>
        <p:spPr>
          <a:xfrm flipH="1">
            <a:off x="1711643" y="6048270"/>
            <a:ext cx="6957757" cy="0"/>
          </a:xfrm>
          <a:prstGeom prst="straightConnector1">
            <a:avLst/>
          </a:prstGeom>
          <a:ln>
            <a:solidFill>
              <a:srgbClr val="00009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Connecteur droit 36">
            <a:extLst>
              <a:ext uri="{FF2B5EF4-FFF2-40B4-BE49-F238E27FC236}">
                <a16:creationId xmlns:a16="http://schemas.microsoft.com/office/drawing/2014/main" id="{C84F8D7D-B8E6-4C39-A3D9-58658DB40842}"/>
              </a:ext>
            </a:extLst>
          </p:cNvPr>
          <p:cNvCxnSpPr/>
          <p:nvPr/>
        </p:nvCxnSpPr>
        <p:spPr>
          <a:xfrm flipH="1" flipV="1">
            <a:off x="5027999" y="1451291"/>
            <a:ext cx="12958" cy="4596979"/>
          </a:xfrm>
          <a:prstGeom prst="line">
            <a:avLst/>
          </a:prstGeom>
          <a:ln>
            <a:solidFill>
              <a:srgbClr val="000090"/>
            </a:solidFill>
            <a:prstDash val="dash"/>
          </a:ln>
        </p:spPr>
        <p:style>
          <a:lnRef idx="2">
            <a:schemeClr val="accent1"/>
          </a:lnRef>
          <a:fillRef idx="0">
            <a:schemeClr val="accent1"/>
          </a:fillRef>
          <a:effectRef idx="1">
            <a:schemeClr val="accent1"/>
          </a:effectRef>
          <a:fontRef idx="minor">
            <a:schemeClr val="tx1"/>
          </a:fontRef>
        </p:style>
      </p:cxnSp>
      <p:sp>
        <p:nvSpPr>
          <p:cNvPr id="38" name="ZoneTexte 37">
            <a:extLst>
              <a:ext uri="{FF2B5EF4-FFF2-40B4-BE49-F238E27FC236}">
                <a16:creationId xmlns:a16="http://schemas.microsoft.com/office/drawing/2014/main" id="{E87706C7-88D2-45AD-A7A7-7156A28DEA36}"/>
              </a:ext>
            </a:extLst>
          </p:cNvPr>
          <p:cNvSpPr txBox="1"/>
          <p:nvPr/>
        </p:nvSpPr>
        <p:spPr>
          <a:xfrm>
            <a:off x="4665150" y="6129113"/>
            <a:ext cx="792968" cy="369332"/>
          </a:xfrm>
          <a:prstGeom prst="rect">
            <a:avLst/>
          </a:prstGeom>
          <a:noFill/>
        </p:spPr>
        <p:txBody>
          <a:bodyPr wrap="none" rtlCol="0">
            <a:spAutoFit/>
          </a:bodyPr>
          <a:lstStyle/>
          <a:p>
            <a:r>
              <a:rPr lang="fr-FR" dirty="0"/>
              <a:t>20 ans</a:t>
            </a:r>
          </a:p>
        </p:txBody>
      </p:sp>
      <p:sp>
        <p:nvSpPr>
          <p:cNvPr id="39" name="ZoneTexte 38">
            <a:extLst>
              <a:ext uri="{FF2B5EF4-FFF2-40B4-BE49-F238E27FC236}">
                <a16:creationId xmlns:a16="http://schemas.microsoft.com/office/drawing/2014/main" id="{4D2D9DBB-BA63-4AAE-BA49-D16695F31B4B}"/>
              </a:ext>
            </a:extLst>
          </p:cNvPr>
          <p:cNvSpPr txBox="1"/>
          <p:nvPr/>
        </p:nvSpPr>
        <p:spPr>
          <a:xfrm>
            <a:off x="155505" y="5286845"/>
            <a:ext cx="1313806" cy="784830"/>
          </a:xfrm>
          <a:prstGeom prst="rect">
            <a:avLst/>
          </a:prstGeom>
          <a:noFill/>
        </p:spPr>
        <p:txBody>
          <a:bodyPr wrap="none" rtlCol="0">
            <a:spAutoFit/>
          </a:bodyPr>
          <a:lstStyle/>
          <a:p>
            <a:endParaRPr lang="fr-FR" dirty="0"/>
          </a:p>
          <a:p>
            <a:r>
              <a:rPr lang="fr-FR" dirty="0"/>
              <a:t>300 €/mois</a:t>
            </a:r>
          </a:p>
        </p:txBody>
      </p:sp>
      <p:cxnSp>
        <p:nvCxnSpPr>
          <p:cNvPr id="40" name="Connecteur droit 39">
            <a:extLst>
              <a:ext uri="{FF2B5EF4-FFF2-40B4-BE49-F238E27FC236}">
                <a16:creationId xmlns:a16="http://schemas.microsoft.com/office/drawing/2014/main" id="{1FFF1D78-B2F7-4F84-8605-A90697A61616}"/>
              </a:ext>
            </a:extLst>
          </p:cNvPr>
          <p:cNvCxnSpPr/>
          <p:nvPr/>
        </p:nvCxnSpPr>
        <p:spPr>
          <a:xfrm>
            <a:off x="1711643" y="5494175"/>
            <a:ext cx="332931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41" name="ZoneTexte 40">
            <a:extLst>
              <a:ext uri="{FF2B5EF4-FFF2-40B4-BE49-F238E27FC236}">
                <a16:creationId xmlns:a16="http://schemas.microsoft.com/office/drawing/2014/main" id="{77A11957-FFEB-4C5C-BACF-4D8BF51F6FFE}"/>
              </a:ext>
            </a:extLst>
          </p:cNvPr>
          <p:cNvSpPr txBox="1"/>
          <p:nvPr/>
        </p:nvSpPr>
        <p:spPr>
          <a:xfrm>
            <a:off x="2513993" y="5546006"/>
            <a:ext cx="1736373" cy="369332"/>
          </a:xfrm>
          <a:prstGeom prst="rect">
            <a:avLst/>
          </a:prstGeom>
          <a:noFill/>
        </p:spPr>
        <p:txBody>
          <a:bodyPr wrap="none" rtlCol="0">
            <a:spAutoFit/>
          </a:bodyPr>
          <a:lstStyle/>
          <a:p>
            <a:r>
              <a:rPr lang="fr-FR" dirty="0">
                <a:solidFill>
                  <a:srgbClr val="0000FF"/>
                </a:solidFill>
              </a:rPr>
              <a:t>Compte Courant</a:t>
            </a:r>
          </a:p>
        </p:txBody>
      </p:sp>
      <p:sp>
        <p:nvSpPr>
          <p:cNvPr id="42" name="ZoneTexte 41">
            <a:extLst>
              <a:ext uri="{FF2B5EF4-FFF2-40B4-BE49-F238E27FC236}">
                <a16:creationId xmlns:a16="http://schemas.microsoft.com/office/drawing/2014/main" id="{05D51191-9629-45B7-99AD-8C3E3B8536FC}"/>
              </a:ext>
            </a:extLst>
          </p:cNvPr>
          <p:cNvSpPr txBox="1"/>
          <p:nvPr/>
        </p:nvSpPr>
        <p:spPr>
          <a:xfrm>
            <a:off x="4038083" y="5124843"/>
            <a:ext cx="1083199" cy="369332"/>
          </a:xfrm>
          <a:prstGeom prst="rect">
            <a:avLst/>
          </a:prstGeom>
          <a:noFill/>
        </p:spPr>
        <p:txBody>
          <a:bodyPr wrap="none" rtlCol="0">
            <a:spAutoFit/>
          </a:bodyPr>
          <a:lstStyle/>
          <a:p>
            <a:r>
              <a:rPr lang="fr-FR" dirty="0">
                <a:solidFill>
                  <a:srgbClr val="0000FF"/>
                </a:solidFill>
              </a:rPr>
              <a:t>72 000 €</a:t>
            </a:r>
          </a:p>
        </p:txBody>
      </p:sp>
      <p:cxnSp>
        <p:nvCxnSpPr>
          <p:cNvPr id="43" name="Connecteur droit 42">
            <a:extLst>
              <a:ext uri="{FF2B5EF4-FFF2-40B4-BE49-F238E27FC236}">
                <a16:creationId xmlns:a16="http://schemas.microsoft.com/office/drawing/2014/main" id="{4F782EB6-3ADB-4BF7-AB0D-F128A2CE31B8}"/>
              </a:ext>
            </a:extLst>
          </p:cNvPr>
          <p:cNvCxnSpPr/>
          <p:nvPr/>
        </p:nvCxnSpPr>
        <p:spPr>
          <a:xfrm flipV="1">
            <a:off x="1711643" y="4405706"/>
            <a:ext cx="3316356" cy="108846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Connecteur droit avec flèche 43">
            <a:extLst>
              <a:ext uri="{FF2B5EF4-FFF2-40B4-BE49-F238E27FC236}">
                <a16:creationId xmlns:a16="http://schemas.microsoft.com/office/drawing/2014/main" id="{831BDA03-67FD-4BC4-95C6-D4C00C407361}"/>
              </a:ext>
            </a:extLst>
          </p:cNvPr>
          <p:cNvCxnSpPr/>
          <p:nvPr/>
        </p:nvCxnSpPr>
        <p:spPr>
          <a:xfrm>
            <a:off x="5040957" y="4405706"/>
            <a:ext cx="342109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5" name="ZoneTexte 44">
            <a:extLst>
              <a:ext uri="{FF2B5EF4-FFF2-40B4-BE49-F238E27FC236}">
                <a16:creationId xmlns:a16="http://schemas.microsoft.com/office/drawing/2014/main" id="{985148C3-8B02-4330-90BC-78AF63FE8F09}"/>
              </a:ext>
            </a:extLst>
          </p:cNvPr>
          <p:cNvSpPr txBox="1"/>
          <p:nvPr/>
        </p:nvSpPr>
        <p:spPr>
          <a:xfrm rot="20485738">
            <a:off x="2433326" y="4560024"/>
            <a:ext cx="1577663" cy="369332"/>
          </a:xfrm>
          <a:prstGeom prst="rect">
            <a:avLst/>
          </a:prstGeom>
          <a:noFill/>
        </p:spPr>
        <p:txBody>
          <a:bodyPr wrap="none" rtlCol="0">
            <a:spAutoFit/>
          </a:bodyPr>
          <a:lstStyle/>
          <a:p>
            <a:r>
              <a:rPr lang="fr-FR" dirty="0">
                <a:solidFill>
                  <a:srgbClr val="008000"/>
                </a:solidFill>
              </a:rPr>
              <a:t>Livret Bancaire</a:t>
            </a:r>
          </a:p>
        </p:txBody>
      </p:sp>
      <p:sp>
        <p:nvSpPr>
          <p:cNvPr id="46" name="ZoneTexte 45">
            <a:extLst>
              <a:ext uri="{FF2B5EF4-FFF2-40B4-BE49-F238E27FC236}">
                <a16:creationId xmlns:a16="http://schemas.microsoft.com/office/drawing/2014/main" id="{B499F4F3-8704-4CBF-A3CF-172E699B7DC5}"/>
              </a:ext>
            </a:extLst>
          </p:cNvPr>
          <p:cNvSpPr txBox="1"/>
          <p:nvPr/>
        </p:nvSpPr>
        <p:spPr>
          <a:xfrm>
            <a:off x="4028727" y="4091460"/>
            <a:ext cx="1147332" cy="369332"/>
          </a:xfrm>
          <a:prstGeom prst="rect">
            <a:avLst/>
          </a:prstGeom>
          <a:noFill/>
        </p:spPr>
        <p:txBody>
          <a:bodyPr wrap="none" rtlCol="0">
            <a:spAutoFit/>
          </a:bodyPr>
          <a:lstStyle/>
          <a:p>
            <a:r>
              <a:rPr lang="fr-FR" dirty="0">
                <a:solidFill>
                  <a:srgbClr val="008000"/>
                </a:solidFill>
              </a:rPr>
              <a:t> 75 600 €</a:t>
            </a:r>
          </a:p>
        </p:txBody>
      </p:sp>
      <p:sp>
        <p:nvSpPr>
          <p:cNvPr id="47" name="ZoneTexte 46">
            <a:extLst>
              <a:ext uri="{FF2B5EF4-FFF2-40B4-BE49-F238E27FC236}">
                <a16:creationId xmlns:a16="http://schemas.microsoft.com/office/drawing/2014/main" id="{9A0BBB68-66CF-49D3-8F41-40936C68763F}"/>
              </a:ext>
            </a:extLst>
          </p:cNvPr>
          <p:cNvSpPr txBox="1"/>
          <p:nvPr/>
        </p:nvSpPr>
        <p:spPr>
          <a:xfrm>
            <a:off x="6176771" y="3997659"/>
            <a:ext cx="1185428" cy="369332"/>
          </a:xfrm>
          <a:prstGeom prst="rect">
            <a:avLst/>
          </a:prstGeom>
          <a:noFill/>
        </p:spPr>
        <p:txBody>
          <a:bodyPr wrap="none" rtlCol="0">
            <a:spAutoFit/>
          </a:bodyPr>
          <a:lstStyle/>
          <a:p>
            <a:r>
              <a:rPr lang="fr-FR" dirty="0">
                <a:solidFill>
                  <a:srgbClr val="008000"/>
                </a:solidFill>
              </a:rPr>
              <a:t>63 €/mois</a:t>
            </a:r>
          </a:p>
        </p:txBody>
      </p:sp>
      <p:cxnSp>
        <p:nvCxnSpPr>
          <p:cNvPr id="48" name="Connecteur droit 47">
            <a:extLst>
              <a:ext uri="{FF2B5EF4-FFF2-40B4-BE49-F238E27FC236}">
                <a16:creationId xmlns:a16="http://schemas.microsoft.com/office/drawing/2014/main" id="{69B914FA-6896-4755-ADC5-E9B4D0611BE3}"/>
              </a:ext>
            </a:extLst>
          </p:cNvPr>
          <p:cNvCxnSpPr/>
          <p:nvPr/>
        </p:nvCxnSpPr>
        <p:spPr>
          <a:xfrm flipV="1">
            <a:off x="1711643" y="2423138"/>
            <a:ext cx="3309663" cy="307103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49" name="ZoneTexte 48">
            <a:extLst>
              <a:ext uri="{FF2B5EF4-FFF2-40B4-BE49-F238E27FC236}">
                <a16:creationId xmlns:a16="http://schemas.microsoft.com/office/drawing/2014/main" id="{4D7A8FF6-3CEB-4392-8114-05BC891BB618}"/>
              </a:ext>
            </a:extLst>
          </p:cNvPr>
          <p:cNvSpPr txBox="1"/>
          <p:nvPr/>
        </p:nvSpPr>
        <p:spPr>
          <a:xfrm rot="19087374">
            <a:off x="1572204" y="3906794"/>
            <a:ext cx="2412514" cy="369332"/>
          </a:xfrm>
          <a:prstGeom prst="rect">
            <a:avLst/>
          </a:prstGeom>
          <a:noFill/>
        </p:spPr>
        <p:txBody>
          <a:bodyPr wrap="none" rtlCol="0">
            <a:spAutoFit/>
          </a:bodyPr>
          <a:lstStyle/>
          <a:p>
            <a:r>
              <a:rPr lang="fr-FR" dirty="0">
                <a:solidFill>
                  <a:srgbClr val="FF6600"/>
                </a:solidFill>
              </a:rPr>
              <a:t>LMNP Amortissement</a:t>
            </a:r>
          </a:p>
        </p:txBody>
      </p:sp>
      <p:sp>
        <p:nvSpPr>
          <p:cNvPr id="50" name="ZoneTexte 49">
            <a:extLst>
              <a:ext uri="{FF2B5EF4-FFF2-40B4-BE49-F238E27FC236}">
                <a16:creationId xmlns:a16="http://schemas.microsoft.com/office/drawing/2014/main" id="{28DC7DB4-5C98-49F7-A430-FF40FEB49B85}"/>
              </a:ext>
            </a:extLst>
          </p:cNvPr>
          <p:cNvSpPr txBox="1"/>
          <p:nvPr/>
        </p:nvSpPr>
        <p:spPr>
          <a:xfrm>
            <a:off x="3934911" y="2034497"/>
            <a:ext cx="1211577" cy="369332"/>
          </a:xfrm>
          <a:prstGeom prst="rect">
            <a:avLst/>
          </a:prstGeom>
          <a:noFill/>
        </p:spPr>
        <p:txBody>
          <a:bodyPr wrap="none" rtlCol="0">
            <a:spAutoFit/>
          </a:bodyPr>
          <a:lstStyle/>
          <a:p>
            <a:r>
              <a:rPr lang="fr-FR" dirty="0">
                <a:solidFill>
                  <a:srgbClr val="FF6600"/>
                </a:solidFill>
              </a:rPr>
              <a:t>120 000 €</a:t>
            </a:r>
          </a:p>
        </p:txBody>
      </p:sp>
      <p:cxnSp>
        <p:nvCxnSpPr>
          <p:cNvPr id="51" name="Connecteur droit avec flèche 50">
            <a:extLst>
              <a:ext uri="{FF2B5EF4-FFF2-40B4-BE49-F238E27FC236}">
                <a16:creationId xmlns:a16="http://schemas.microsoft.com/office/drawing/2014/main" id="{510DB93F-F5BE-4D25-BA0B-6D08B10D4BB5}"/>
              </a:ext>
            </a:extLst>
          </p:cNvPr>
          <p:cNvCxnSpPr/>
          <p:nvPr/>
        </p:nvCxnSpPr>
        <p:spPr>
          <a:xfrm>
            <a:off x="5042907" y="2423138"/>
            <a:ext cx="342109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2" name="ZoneTexte 51">
            <a:extLst>
              <a:ext uri="{FF2B5EF4-FFF2-40B4-BE49-F238E27FC236}">
                <a16:creationId xmlns:a16="http://schemas.microsoft.com/office/drawing/2014/main" id="{79562957-AF0C-42A1-A8C0-8405CD158497}"/>
              </a:ext>
            </a:extLst>
          </p:cNvPr>
          <p:cNvSpPr txBox="1"/>
          <p:nvPr/>
        </p:nvSpPr>
        <p:spPr>
          <a:xfrm>
            <a:off x="6178721" y="2015091"/>
            <a:ext cx="1313806" cy="369332"/>
          </a:xfrm>
          <a:prstGeom prst="rect">
            <a:avLst/>
          </a:prstGeom>
          <a:noFill/>
        </p:spPr>
        <p:txBody>
          <a:bodyPr wrap="none" rtlCol="0">
            <a:spAutoFit/>
          </a:bodyPr>
          <a:lstStyle/>
          <a:p>
            <a:r>
              <a:rPr lang="fr-FR" dirty="0">
                <a:solidFill>
                  <a:srgbClr val="FF6600"/>
                </a:solidFill>
              </a:rPr>
              <a:t>230 €/mois</a:t>
            </a:r>
          </a:p>
        </p:txBody>
      </p:sp>
      <p:cxnSp>
        <p:nvCxnSpPr>
          <p:cNvPr id="53" name="Connecteur droit avec flèche 52">
            <a:extLst>
              <a:ext uri="{FF2B5EF4-FFF2-40B4-BE49-F238E27FC236}">
                <a16:creationId xmlns:a16="http://schemas.microsoft.com/office/drawing/2014/main" id="{13FC21A3-8FFC-4773-A6ED-AECAA528A653}"/>
              </a:ext>
            </a:extLst>
          </p:cNvPr>
          <p:cNvCxnSpPr/>
          <p:nvPr/>
        </p:nvCxnSpPr>
        <p:spPr>
          <a:xfrm flipV="1">
            <a:off x="4457801" y="3096952"/>
            <a:ext cx="0" cy="90070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8538F2B0-1DBD-4DD6-8DC0-3BA6D90CF34E}"/>
              </a:ext>
            </a:extLst>
          </p:cNvPr>
          <p:cNvSpPr/>
          <p:nvPr/>
        </p:nvSpPr>
        <p:spPr>
          <a:xfrm>
            <a:off x="4522596" y="3275971"/>
            <a:ext cx="1308831" cy="507753"/>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FF0000"/>
                </a:solidFill>
              </a:rPr>
              <a:t>+1,5 x plus Capital</a:t>
            </a:r>
          </a:p>
        </p:txBody>
      </p:sp>
      <p:cxnSp>
        <p:nvCxnSpPr>
          <p:cNvPr id="55" name="Connecteur droit avec flèche 54">
            <a:extLst>
              <a:ext uri="{FF2B5EF4-FFF2-40B4-BE49-F238E27FC236}">
                <a16:creationId xmlns:a16="http://schemas.microsoft.com/office/drawing/2014/main" id="{565D3F8D-42F1-41AC-B4BA-D043AAD64C3A}"/>
              </a:ext>
            </a:extLst>
          </p:cNvPr>
          <p:cNvCxnSpPr/>
          <p:nvPr/>
        </p:nvCxnSpPr>
        <p:spPr>
          <a:xfrm flipV="1">
            <a:off x="6618803" y="2646599"/>
            <a:ext cx="0" cy="135106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CC5A7387-4F1D-4C74-9806-116D04CE0F8A}"/>
              </a:ext>
            </a:extLst>
          </p:cNvPr>
          <p:cNvSpPr/>
          <p:nvPr/>
        </p:nvSpPr>
        <p:spPr>
          <a:xfrm>
            <a:off x="6773365" y="3096952"/>
            <a:ext cx="1308831" cy="507753"/>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FF0000"/>
                </a:solidFill>
              </a:rPr>
              <a:t>+3,5 x plus Revenus</a:t>
            </a:r>
          </a:p>
        </p:txBody>
      </p:sp>
      <p:sp>
        <p:nvSpPr>
          <p:cNvPr id="57" name="Titre 1">
            <a:extLst>
              <a:ext uri="{FF2B5EF4-FFF2-40B4-BE49-F238E27FC236}">
                <a16:creationId xmlns:a16="http://schemas.microsoft.com/office/drawing/2014/main" id="{657A7333-C47A-4DC8-A2CD-282E42F8DF80}"/>
              </a:ext>
            </a:extLst>
          </p:cNvPr>
          <p:cNvSpPr txBox="1">
            <a:spLocks/>
          </p:cNvSpPr>
          <p:nvPr/>
        </p:nvSpPr>
        <p:spPr bwMode="auto">
          <a:xfrm>
            <a:off x="457200" y="-1"/>
            <a:ext cx="8077200" cy="998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B76799"/>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2400" b="1">
                <a:solidFill>
                  <a:srgbClr val="B76799"/>
                </a:solidFill>
                <a:latin typeface="Arial" pitchFamily="-1" charset="0"/>
              </a:defRPr>
            </a:lvl6pPr>
            <a:lvl7pPr marL="914400" algn="l" rtl="0" fontAlgn="base">
              <a:spcBef>
                <a:spcPct val="0"/>
              </a:spcBef>
              <a:spcAft>
                <a:spcPct val="0"/>
              </a:spcAft>
              <a:defRPr sz="2400" b="1">
                <a:solidFill>
                  <a:srgbClr val="B76799"/>
                </a:solidFill>
                <a:latin typeface="Arial" pitchFamily="-1" charset="0"/>
              </a:defRPr>
            </a:lvl7pPr>
            <a:lvl8pPr marL="1371600" algn="l" rtl="0" fontAlgn="base">
              <a:spcBef>
                <a:spcPct val="0"/>
              </a:spcBef>
              <a:spcAft>
                <a:spcPct val="0"/>
              </a:spcAft>
              <a:defRPr sz="2400" b="1">
                <a:solidFill>
                  <a:srgbClr val="B76799"/>
                </a:solidFill>
                <a:latin typeface="Arial" pitchFamily="-1" charset="0"/>
              </a:defRPr>
            </a:lvl8pPr>
            <a:lvl9pPr marL="1828800" algn="l" rtl="0" fontAlgn="base">
              <a:spcBef>
                <a:spcPct val="0"/>
              </a:spcBef>
              <a:spcAft>
                <a:spcPct val="0"/>
              </a:spcAft>
              <a:defRPr sz="2400" b="1">
                <a:solidFill>
                  <a:srgbClr val="B76799"/>
                </a:solidFill>
                <a:latin typeface="Arial" pitchFamily="-1" charset="0"/>
              </a:defRPr>
            </a:lvl9pPr>
          </a:lstStyle>
          <a:p>
            <a:r>
              <a:rPr lang="fr-FR" b="0" kern="0" cap="all" dirty="0">
                <a:solidFill>
                  <a:srgbClr val="CC0000"/>
                </a:solidFill>
                <a:latin typeface="Arial" charset="0"/>
                <a:ea typeface="ＭＳ Ｐゴシック" charset="0"/>
                <a:cs typeface="Arial" charset="0"/>
              </a:rPr>
              <a:t>La retraite par l’investissement en LMNP</a:t>
            </a:r>
          </a:p>
        </p:txBody>
      </p:sp>
    </p:spTree>
    <p:extLst>
      <p:ext uri="{BB962C8B-B14F-4D97-AF65-F5344CB8AC3E}">
        <p14:creationId xmlns:p14="http://schemas.microsoft.com/office/powerpoint/2010/main" val="183850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1000"/>
                                        <p:tgtEl>
                                          <p:spTgt spid="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10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1000"/>
                                        <p:tgtEl>
                                          <p:spTgt spid="4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left)">
                                      <p:cBhvr>
                                        <p:cTn id="24" dur="1000"/>
                                        <p:tgtEl>
                                          <p:spTgt spid="46"/>
                                        </p:tgtEl>
                                      </p:cBhvr>
                                    </p:animEffect>
                                  </p:childTnLst>
                                </p:cTn>
                              </p:par>
                              <p:par>
                                <p:cTn id="25" presetID="22" presetClass="entr" presetSubtype="8"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1000"/>
                                        <p:tgtEl>
                                          <p:spTgt spid="4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10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1000"/>
                                        <p:tgtEl>
                                          <p:spTgt spid="4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1000"/>
                                        <p:tgtEl>
                                          <p:spTgt spid="4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1000"/>
                                        <p:tgtEl>
                                          <p:spTgt spid="50"/>
                                        </p:tgtEl>
                                      </p:cBhvr>
                                    </p:animEffect>
                                  </p:childTnLst>
                                </p:cTn>
                              </p:par>
                              <p:par>
                                <p:cTn id="42" presetID="22" presetClass="entr" presetSubtype="8"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1000"/>
                                        <p:tgtEl>
                                          <p:spTgt spid="5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10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strVal val="#ppt_w*0.70"/>
                                          </p:val>
                                        </p:tav>
                                        <p:tav tm="100000">
                                          <p:val>
                                            <p:strVal val="#ppt_w"/>
                                          </p:val>
                                        </p:tav>
                                      </p:tavLst>
                                    </p:anim>
                                    <p:anim calcmode="lin" valueType="num">
                                      <p:cBhvr>
                                        <p:cTn id="53" dur="1000" fill="hold"/>
                                        <p:tgtEl>
                                          <p:spTgt spid="53"/>
                                        </p:tgtEl>
                                        <p:attrNameLst>
                                          <p:attrName>ppt_h</p:attrName>
                                        </p:attrNameLst>
                                      </p:cBhvr>
                                      <p:tavLst>
                                        <p:tav tm="0">
                                          <p:val>
                                            <p:strVal val="#ppt_h"/>
                                          </p:val>
                                        </p:tav>
                                        <p:tav tm="100000">
                                          <p:val>
                                            <p:strVal val="#ppt_h"/>
                                          </p:val>
                                        </p:tav>
                                      </p:tavLst>
                                    </p:anim>
                                    <p:animEffect transition="in" filter="fade">
                                      <p:cBhvr>
                                        <p:cTn id="54" dur="1000"/>
                                        <p:tgtEl>
                                          <p:spTgt spid="53"/>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1000" fill="hold"/>
                                        <p:tgtEl>
                                          <p:spTgt spid="54"/>
                                        </p:tgtEl>
                                        <p:attrNameLst>
                                          <p:attrName>ppt_w</p:attrName>
                                        </p:attrNameLst>
                                      </p:cBhvr>
                                      <p:tavLst>
                                        <p:tav tm="0">
                                          <p:val>
                                            <p:strVal val="#ppt_w*0.70"/>
                                          </p:val>
                                        </p:tav>
                                        <p:tav tm="100000">
                                          <p:val>
                                            <p:strVal val="#ppt_w"/>
                                          </p:val>
                                        </p:tav>
                                      </p:tavLst>
                                    </p:anim>
                                    <p:anim calcmode="lin" valueType="num">
                                      <p:cBhvr>
                                        <p:cTn id="58" dur="1000" fill="hold"/>
                                        <p:tgtEl>
                                          <p:spTgt spid="54"/>
                                        </p:tgtEl>
                                        <p:attrNameLst>
                                          <p:attrName>ppt_h</p:attrName>
                                        </p:attrNameLst>
                                      </p:cBhvr>
                                      <p:tavLst>
                                        <p:tav tm="0">
                                          <p:val>
                                            <p:strVal val="#ppt_h"/>
                                          </p:val>
                                        </p:tav>
                                        <p:tav tm="100000">
                                          <p:val>
                                            <p:strVal val="#ppt_h"/>
                                          </p:val>
                                        </p:tav>
                                      </p:tavLst>
                                    </p:anim>
                                    <p:animEffect transition="in" filter="fade">
                                      <p:cBhvr>
                                        <p:cTn id="59" dur="100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1000" fill="hold"/>
                                        <p:tgtEl>
                                          <p:spTgt spid="55"/>
                                        </p:tgtEl>
                                        <p:attrNameLst>
                                          <p:attrName>ppt_w</p:attrName>
                                        </p:attrNameLst>
                                      </p:cBhvr>
                                      <p:tavLst>
                                        <p:tav tm="0">
                                          <p:val>
                                            <p:strVal val="#ppt_w*0.70"/>
                                          </p:val>
                                        </p:tav>
                                        <p:tav tm="100000">
                                          <p:val>
                                            <p:strVal val="#ppt_w"/>
                                          </p:val>
                                        </p:tav>
                                      </p:tavLst>
                                    </p:anim>
                                    <p:anim calcmode="lin" valueType="num">
                                      <p:cBhvr>
                                        <p:cTn id="65" dur="1000" fill="hold"/>
                                        <p:tgtEl>
                                          <p:spTgt spid="55"/>
                                        </p:tgtEl>
                                        <p:attrNameLst>
                                          <p:attrName>ppt_h</p:attrName>
                                        </p:attrNameLst>
                                      </p:cBhvr>
                                      <p:tavLst>
                                        <p:tav tm="0">
                                          <p:val>
                                            <p:strVal val="#ppt_h"/>
                                          </p:val>
                                        </p:tav>
                                        <p:tav tm="100000">
                                          <p:val>
                                            <p:strVal val="#ppt_h"/>
                                          </p:val>
                                        </p:tav>
                                      </p:tavLst>
                                    </p:anim>
                                    <p:animEffect transition="in" filter="fade">
                                      <p:cBhvr>
                                        <p:cTn id="66" dur="1000"/>
                                        <p:tgtEl>
                                          <p:spTgt spid="55"/>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1000" fill="hold"/>
                                        <p:tgtEl>
                                          <p:spTgt spid="56"/>
                                        </p:tgtEl>
                                        <p:attrNameLst>
                                          <p:attrName>ppt_w</p:attrName>
                                        </p:attrNameLst>
                                      </p:cBhvr>
                                      <p:tavLst>
                                        <p:tav tm="0">
                                          <p:val>
                                            <p:strVal val="#ppt_w*0.70"/>
                                          </p:val>
                                        </p:tav>
                                        <p:tav tm="100000">
                                          <p:val>
                                            <p:strVal val="#ppt_w"/>
                                          </p:val>
                                        </p:tav>
                                      </p:tavLst>
                                    </p:anim>
                                    <p:anim calcmode="lin" valueType="num">
                                      <p:cBhvr>
                                        <p:cTn id="70" dur="1000" fill="hold"/>
                                        <p:tgtEl>
                                          <p:spTgt spid="56"/>
                                        </p:tgtEl>
                                        <p:attrNameLst>
                                          <p:attrName>ppt_h</p:attrName>
                                        </p:attrNameLst>
                                      </p:cBhvr>
                                      <p:tavLst>
                                        <p:tav tm="0">
                                          <p:val>
                                            <p:strVal val="#ppt_h"/>
                                          </p:val>
                                        </p:tav>
                                        <p:tav tm="100000">
                                          <p:val>
                                            <p:strVal val="#ppt_h"/>
                                          </p:val>
                                        </p:tav>
                                      </p:tavLst>
                                    </p:anim>
                                    <p:animEffect transition="in" filter="fade">
                                      <p:cBhvr>
                                        <p:cTn id="71"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5" grpId="0"/>
      <p:bldP spid="46" grpId="0"/>
      <p:bldP spid="47" grpId="0"/>
      <p:bldP spid="49" grpId="0"/>
      <p:bldP spid="50" grpId="0"/>
      <p:bldP spid="52" grpId="0"/>
      <p:bldP spid="54"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D325C634-476A-4370-8CD3-998F182D2DC7}"/>
              </a:ext>
            </a:extLst>
          </p:cNvPr>
          <p:cNvGraphicFramePr/>
          <p:nvPr>
            <p:extLst>
              <p:ext uri="{D42A27DB-BD31-4B8C-83A1-F6EECF244321}">
                <p14:modId xmlns:p14="http://schemas.microsoft.com/office/powerpoint/2010/main" val="2424777090"/>
              </p:ext>
            </p:extLst>
          </p:nvPr>
        </p:nvGraphicFramePr>
        <p:xfrm>
          <a:off x="685800" y="1216793"/>
          <a:ext cx="7772400" cy="5031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1">
            <a:extLst>
              <a:ext uri="{FF2B5EF4-FFF2-40B4-BE49-F238E27FC236}">
                <a16:creationId xmlns:a16="http://schemas.microsoft.com/office/drawing/2014/main" id="{CA7D72DD-900C-4BA8-B6EB-FDD37118C9CD}"/>
              </a:ext>
            </a:extLst>
          </p:cNvPr>
          <p:cNvSpPr txBox="1">
            <a:spLocks/>
          </p:cNvSpPr>
          <p:nvPr/>
        </p:nvSpPr>
        <p:spPr bwMode="auto">
          <a:xfrm>
            <a:off x="98570" y="92461"/>
            <a:ext cx="8946859" cy="998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B76799"/>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2400" b="1">
                <a:solidFill>
                  <a:srgbClr val="B76799"/>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2400" b="1">
                <a:solidFill>
                  <a:srgbClr val="B76799"/>
                </a:solidFill>
                <a:latin typeface="Arial" pitchFamily="-1" charset="0"/>
              </a:defRPr>
            </a:lvl6pPr>
            <a:lvl7pPr marL="914400" algn="l" rtl="0" fontAlgn="base">
              <a:spcBef>
                <a:spcPct val="0"/>
              </a:spcBef>
              <a:spcAft>
                <a:spcPct val="0"/>
              </a:spcAft>
              <a:defRPr sz="2400" b="1">
                <a:solidFill>
                  <a:srgbClr val="B76799"/>
                </a:solidFill>
                <a:latin typeface="Arial" pitchFamily="-1" charset="0"/>
              </a:defRPr>
            </a:lvl7pPr>
            <a:lvl8pPr marL="1371600" algn="l" rtl="0" fontAlgn="base">
              <a:spcBef>
                <a:spcPct val="0"/>
              </a:spcBef>
              <a:spcAft>
                <a:spcPct val="0"/>
              </a:spcAft>
              <a:defRPr sz="2400" b="1">
                <a:solidFill>
                  <a:srgbClr val="B76799"/>
                </a:solidFill>
                <a:latin typeface="Arial" pitchFamily="-1" charset="0"/>
              </a:defRPr>
            </a:lvl8pPr>
            <a:lvl9pPr marL="1828800" algn="l" rtl="0" fontAlgn="base">
              <a:spcBef>
                <a:spcPct val="0"/>
              </a:spcBef>
              <a:spcAft>
                <a:spcPct val="0"/>
              </a:spcAft>
              <a:defRPr sz="2400" b="1">
                <a:solidFill>
                  <a:srgbClr val="B76799"/>
                </a:solidFill>
                <a:latin typeface="Arial" pitchFamily="-1" charset="0"/>
              </a:defRPr>
            </a:lvl9pPr>
          </a:lstStyle>
          <a:p>
            <a:r>
              <a:rPr lang="fr-FR" sz="3600" cap="all" dirty="0">
                <a:solidFill>
                  <a:srgbClr val="CC0000"/>
                </a:solidFill>
                <a:latin typeface="+mn-lt"/>
                <a:ea typeface="+mn-ea"/>
                <a:cs typeface="+mn-cs"/>
              </a:rPr>
              <a:t>Chronologie de l’investissement</a:t>
            </a:r>
          </a:p>
        </p:txBody>
      </p:sp>
      <p:sp>
        <p:nvSpPr>
          <p:cNvPr id="9" name="ZoneTexte 8">
            <a:extLst>
              <a:ext uri="{FF2B5EF4-FFF2-40B4-BE49-F238E27FC236}">
                <a16:creationId xmlns:a16="http://schemas.microsoft.com/office/drawing/2014/main" id="{E4D156AD-2191-4396-BB70-4E52DFC757C1}"/>
              </a:ext>
            </a:extLst>
          </p:cNvPr>
          <p:cNvSpPr txBox="1"/>
          <p:nvPr/>
        </p:nvSpPr>
        <p:spPr>
          <a:xfrm>
            <a:off x="1066798" y="1447777"/>
            <a:ext cx="457200" cy="584775"/>
          </a:xfrm>
          <a:prstGeom prst="rect">
            <a:avLst/>
          </a:prstGeom>
          <a:noFill/>
        </p:spPr>
        <p:txBody>
          <a:bodyPr wrap="square" rtlCol="0">
            <a:spAutoFit/>
          </a:bodyPr>
          <a:lstStyle/>
          <a:p>
            <a:r>
              <a:rPr lang="fr-FR" sz="3200" b="1" dirty="0">
                <a:solidFill>
                  <a:srgbClr val="CC0000"/>
                </a:solidFill>
              </a:rPr>
              <a:t>1</a:t>
            </a:r>
          </a:p>
        </p:txBody>
      </p:sp>
      <p:sp>
        <p:nvSpPr>
          <p:cNvPr id="10" name="ZoneTexte 9">
            <a:extLst>
              <a:ext uri="{FF2B5EF4-FFF2-40B4-BE49-F238E27FC236}">
                <a16:creationId xmlns:a16="http://schemas.microsoft.com/office/drawing/2014/main" id="{470A8ACC-9702-4EAB-A839-B18C4C07ED22}"/>
              </a:ext>
            </a:extLst>
          </p:cNvPr>
          <p:cNvSpPr txBox="1"/>
          <p:nvPr/>
        </p:nvSpPr>
        <p:spPr>
          <a:xfrm>
            <a:off x="2396974" y="1423659"/>
            <a:ext cx="457200" cy="584775"/>
          </a:xfrm>
          <a:prstGeom prst="rect">
            <a:avLst/>
          </a:prstGeom>
          <a:noFill/>
        </p:spPr>
        <p:txBody>
          <a:bodyPr wrap="square" rtlCol="0">
            <a:spAutoFit/>
          </a:bodyPr>
          <a:lstStyle/>
          <a:p>
            <a:r>
              <a:rPr lang="fr-FR" sz="3200" b="1" dirty="0">
                <a:solidFill>
                  <a:srgbClr val="CC0000"/>
                </a:solidFill>
              </a:rPr>
              <a:t>2</a:t>
            </a:r>
          </a:p>
        </p:txBody>
      </p:sp>
      <p:sp>
        <p:nvSpPr>
          <p:cNvPr id="11" name="ZoneTexte 10">
            <a:extLst>
              <a:ext uri="{FF2B5EF4-FFF2-40B4-BE49-F238E27FC236}">
                <a16:creationId xmlns:a16="http://schemas.microsoft.com/office/drawing/2014/main" id="{C3D35EE9-3092-468F-949D-B6C7E95524BA}"/>
              </a:ext>
            </a:extLst>
          </p:cNvPr>
          <p:cNvSpPr txBox="1"/>
          <p:nvPr/>
        </p:nvSpPr>
        <p:spPr>
          <a:xfrm>
            <a:off x="3729089" y="1445224"/>
            <a:ext cx="257382" cy="584775"/>
          </a:xfrm>
          <a:prstGeom prst="rect">
            <a:avLst/>
          </a:prstGeom>
          <a:noFill/>
        </p:spPr>
        <p:txBody>
          <a:bodyPr wrap="square" rtlCol="0">
            <a:spAutoFit/>
          </a:bodyPr>
          <a:lstStyle/>
          <a:p>
            <a:r>
              <a:rPr lang="fr-FR" sz="3200" b="1" dirty="0">
                <a:solidFill>
                  <a:srgbClr val="CC0000"/>
                </a:solidFill>
              </a:rPr>
              <a:t>3</a:t>
            </a:r>
          </a:p>
        </p:txBody>
      </p:sp>
      <p:sp>
        <p:nvSpPr>
          <p:cNvPr id="12" name="ZoneTexte 11">
            <a:extLst>
              <a:ext uri="{FF2B5EF4-FFF2-40B4-BE49-F238E27FC236}">
                <a16:creationId xmlns:a16="http://schemas.microsoft.com/office/drawing/2014/main" id="{FB12CC28-4ABD-44DA-88E0-868BF886364A}"/>
              </a:ext>
            </a:extLst>
          </p:cNvPr>
          <p:cNvSpPr txBox="1"/>
          <p:nvPr/>
        </p:nvSpPr>
        <p:spPr>
          <a:xfrm>
            <a:off x="5008646" y="1453157"/>
            <a:ext cx="377031" cy="584775"/>
          </a:xfrm>
          <a:prstGeom prst="rect">
            <a:avLst/>
          </a:prstGeom>
          <a:noFill/>
        </p:spPr>
        <p:txBody>
          <a:bodyPr wrap="square" rtlCol="0">
            <a:spAutoFit/>
          </a:bodyPr>
          <a:lstStyle/>
          <a:p>
            <a:r>
              <a:rPr lang="fr-FR" sz="3200" b="1" dirty="0">
                <a:solidFill>
                  <a:srgbClr val="CC0000"/>
                </a:solidFill>
              </a:rPr>
              <a:t>4</a:t>
            </a:r>
          </a:p>
        </p:txBody>
      </p:sp>
      <p:sp>
        <p:nvSpPr>
          <p:cNvPr id="13" name="ZoneTexte 12">
            <a:extLst>
              <a:ext uri="{FF2B5EF4-FFF2-40B4-BE49-F238E27FC236}">
                <a16:creationId xmlns:a16="http://schemas.microsoft.com/office/drawing/2014/main" id="{9F38DE63-2D44-4E19-8887-E5EBE255ABD6}"/>
              </a:ext>
            </a:extLst>
          </p:cNvPr>
          <p:cNvSpPr txBox="1"/>
          <p:nvPr/>
        </p:nvSpPr>
        <p:spPr>
          <a:xfrm>
            <a:off x="6303126" y="1460481"/>
            <a:ext cx="380998" cy="584775"/>
          </a:xfrm>
          <a:prstGeom prst="rect">
            <a:avLst/>
          </a:prstGeom>
          <a:noFill/>
        </p:spPr>
        <p:txBody>
          <a:bodyPr wrap="square" rtlCol="0">
            <a:spAutoFit/>
          </a:bodyPr>
          <a:lstStyle/>
          <a:p>
            <a:r>
              <a:rPr lang="fr-FR" sz="3200" b="1" dirty="0">
                <a:solidFill>
                  <a:srgbClr val="CC0000"/>
                </a:solidFill>
              </a:rPr>
              <a:t>5</a:t>
            </a:r>
          </a:p>
        </p:txBody>
      </p:sp>
      <p:sp>
        <p:nvSpPr>
          <p:cNvPr id="14" name="ZoneTexte 13">
            <a:extLst>
              <a:ext uri="{FF2B5EF4-FFF2-40B4-BE49-F238E27FC236}">
                <a16:creationId xmlns:a16="http://schemas.microsoft.com/office/drawing/2014/main" id="{2FF4FE9A-1CC1-4721-A4C2-C20846A47642}"/>
              </a:ext>
            </a:extLst>
          </p:cNvPr>
          <p:cNvSpPr txBox="1"/>
          <p:nvPr/>
        </p:nvSpPr>
        <p:spPr>
          <a:xfrm>
            <a:off x="7620000" y="1453157"/>
            <a:ext cx="457200" cy="584775"/>
          </a:xfrm>
          <a:prstGeom prst="rect">
            <a:avLst/>
          </a:prstGeom>
          <a:noFill/>
        </p:spPr>
        <p:txBody>
          <a:bodyPr wrap="square" rtlCol="0">
            <a:spAutoFit/>
          </a:bodyPr>
          <a:lstStyle/>
          <a:p>
            <a:r>
              <a:rPr lang="fr-FR" sz="3200" b="1" dirty="0">
                <a:solidFill>
                  <a:srgbClr val="CC0000"/>
                </a:solidFill>
              </a:rPr>
              <a:t>6</a:t>
            </a:r>
          </a:p>
        </p:txBody>
      </p:sp>
      <p:sp>
        <p:nvSpPr>
          <p:cNvPr id="16" name="ZoneTexte 54">
            <a:extLst>
              <a:ext uri="{FF2B5EF4-FFF2-40B4-BE49-F238E27FC236}">
                <a16:creationId xmlns:a16="http://schemas.microsoft.com/office/drawing/2014/main" id="{A795151B-3B1C-47EA-8E96-600A0DB1711E}"/>
              </a:ext>
            </a:extLst>
          </p:cNvPr>
          <p:cNvSpPr txBox="1">
            <a:spLocks noChangeArrowheads="1"/>
          </p:cNvSpPr>
          <p:nvPr/>
        </p:nvSpPr>
        <p:spPr bwMode="auto">
          <a:xfrm>
            <a:off x="705427" y="3206318"/>
            <a:ext cx="1166901" cy="938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Document Connaissance Investisseur et Fiche Patrimoniale</a:t>
            </a:r>
          </a:p>
        </p:txBody>
      </p:sp>
      <p:sp>
        <p:nvSpPr>
          <p:cNvPr id="17" name="ZoneTexte 55">
            <a:extLst>
              <a:ext uri="{FF2B5EF4-FFF2-40B4-BE49-F238E27FC236}">
                <a16:creationId xmlns:a16="http://schemas.microsoft.com/office/drawing/2014/main" id="{34FBE5E4-6E00-4AE4-A854-5E1D98F66F19}"/>
              </a:ext>
            </a:extLst>
          </p:cNvPr>
          <p:cNvSpPr txBox="1">
            <a:spLocks noChangeArrowheads="1"/>
          </p:cNvSpPr>
          <p:nvPr/>
        </p:nvSpPr>
        <p:spPr bwMode="auto">
          <a:xfrm>
            <a:off x="705427" y="4341220"/>
            <a:ext cx="1166901" cy="769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Copie CNI ou Passeport en cours de validité</a:t>
            </a:r>
          </a:p>
        </p:txBody>
      </p:sp>
      <p:sp>
        <p:nvSpPr>
          <p:cNvPr id="18" name="ZoneTexte 56">
            <a:extLst>
              <a:ext uri="{FF2B5EF4-FFF2-40B4-BE49-F238E27FC236}">
                <a16:creationId xmlns:a16="http://schemas.microsoft.com/office/drawing/2014/main" id="{0B29D644-B382-4DC9-BBD9-1C451DA58F6B}"/>
              </a:ext>
            </a:extLst>
          </p:cNvPr>
          <p:cNvSpPr txBox="1">
            <a:spLocks noChangeArrowheads="1"/>
          </p:cNvSpPr>
          <p:nvPr/>
        </p:nvSpPr>
        <p:spPr bwMode="auto">
          <a:xfrm>
            <a:off x="705427" y="5236464"/>
            <a:ext cx="1166901" cy="769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Pièces pour constitution du dossier de financement</a:t>
            </a:r>
          </a:p>
        </p:txBody>
      </p:sp>
      <p:sp>
        <p:nvSpPr>
          <p:cNvPr id="19" name="Rectangle : coins arrondis 18">
            <a:extLst>
              <a:ext uri="{FF2B5EF4-FFF2-40B4-BE49-F238E27FC236}">
                <a16:creationId xmlns:a16="http://schemas.microsoft.com/office/drawing/2014/main" id="{02E31D82-D310-4704-8247-A6759C6B3E5D}"/>
              </a:ext>
            </a:extLst>
          </p:cNvPr>
          <p:cNvSpPr/>
          <p:nvPr/>
        </p:nvSpPr>
        <p:spPr bwMode="auto">
          <a:xfrm>
            <a:off x="784464" y="2382015"/>
            <a:ext cx="1080000" cy="624232"/>
          </a:xfrm>
          <a:prstGeom prst="round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b="1" dirty="0"/>
              <a:t>Validation de la solution</a:t>
            </a:r>
          </a:p>
        </p:txBody>
      </p:sp>
      <p:sp>
        <p:nvSpPr>
          <p:cNvPr id="20" name="Rectangle : coins arrondis 19">
            <a:extLst>
              <a:ext uri="{FF2B5EF4-FFF2-40B4-BE49-F238E27FC236}">
                <a16:creationId xmlns:a16="http://schemas.microsoft.com/office/drawing/2014/main" id="{C1E8BD14-3206-40C3-84A4-ADAA21550671}"/>
              </a:ext>
            </a:extLst>
          </p:cNvPr>
          <p:cNvSpPr/>
          <p:nvPr/>
        </p:nvSpPr>
        <p:spPr bwMode="auto">
          <a:xfrm>
            <a:off x="2085573" y="2382016"/>
            <a:ext cx="1080000" cy="622668"/>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b="1" dirty="0"/>
              <a:t>Signature dossier réservation</a:t>
            </a:r>
          </a:p>
        </p:txBody>
      </p:sp>
      <p:sp>
        <p:nvSpPr>
          <p:cNvPr id="21" name="ZoneTexte 67">
            <a:extLst>
              <a:ext uri="{FF2B5EF4-FFF2-40B4-BE49-F238E27FC236}">
                <a16:creationId xmlns:a16="http://schemas.microsoft.com/office/drawing/2014/main" id="{C5B6792A-8EB0-4667-8DB3-C6A69E87A08D}"/>
              </a:ext>
            </a:extLst>
          </p:cNvPr>
          <p:cNvSpPr txBox="1">
            <a:spLocks noChangeArrowheads="1"/>
          </p:cNvSpPr>
          <p:nvPr/>
        </p:nvSpPr>
        <p:spPr bwMode="auto">
          <a:xfrm>
            <a:off x="2041830" y="3242800"/>
            <a:ext cx="1166875" cy="600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Validation du logement sélectionné</a:t>
            </a:r>
          </a:p>
        </p:txBody>
      </p:sp>
      <p:sp>
        <p:nvSpPr>
          <p:cNvPr id="22" name="ZoneTexte 73">
            <a:extLst>
              <a:ext uri="{FF2B5EF4-FFF2-40B4-BE49-F238E27FC236}">
                <a16:creationId xmlns:a16="http://schemas.microsoft.com/office/drawing/2014/main" id="{58E7A440-DF97-42B7-AFCC-9C85446FCC8F}"/>
              </a:ext>
            </a:extLst>
          </p:cNvPr>
          <p:cNvSpPr txBox="1">
            <a:spLocks noChangeArrowheads="1"/>
          </p:cNvSpPr>
          <p:nvPr/>
        </p:nvSpPr>
        <p:spPr bwMode="auto">
          <a:xfrm>
            <a:off x="2026988" y="4358687"/>
            <a:ext cx="1166875" cy="600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Signature du dossier de réservation</a:t>
            </a:r>
          </a:p>
        </p:txBody>
      </p:sp>
      <p:sp>
        <p:nvSpPr>
          <p:cNvPr id="23" name="ZoneTexte 74">
            <a:extLst>
              <a:ext uri="{FF2B5EF4-FFF2-40B4-BE49-F238E27FC236}">
                <a16:creationId xmlns:a16="http://schemas.microsoft.com/office/drawing/2014/main" id="{7EC95CEE-693D-4B37-B2EE-C8EF08A5BC99}"/>
              </a:ext>
            </a:extLst>
          </p:cNvPr>
          <p:cNvSpPr txBox="1">
            <a:spLocks noChangeArrowheads="1"/>
          </p:cNvSpPr>
          <p:nvPr/>
        </p:nvSpPr>
        <p:spPr bwMode="auto">
          <a:xfrm>
            <a:off x="2026989" y="5226451"/>
            <a:ext cx="1166875" cy="769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Finalisation demande de financement / Fiche Profil ADI</a:t>
            </a:r>
          </a:p>
        </p:txBody>
      </p:sp>
      <p:sp>
        <p:nvSpPr>
          <p:cNvPr id="24" name="Rectangle : coins arrondis 23">
            <a:extLst>
              <a:ext uri="{FF2B5EF4-FFF2-40B4-BE49-F238E27FC236}">
                <a16:creationId xmlns:a16="http://schemas.microsoft.com/office/drawing/2014/main" id="{BBA8FA74-DB5D-4C7B-8663-F47AEFC518C5}"/>
              </a:ext>
            </a:extLst>
          </p:cNvPr>
          <p:cNvSpPr/>
          <p:nvPr/>
        </p:nvSpPr>
        <p:spPr bwMode="auto">
          <a:xfrm>
            <a:off x="3372615" y="2382015"/>
            <a:ext cx="1080000" cy="624232"/>
          </a:xfrm>
          <a:prstGeom prst="round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b="1" dirty="0"/>
              <a:t>Retour contrat réservation</a:t>
            </a:r>
          </a:p>
        </p:txBody>
      </p:sp>
      <p:sp>
        <p:nvSpPr>
          <p:cNvPr id="25" name="ZoneTexte 75">
            <a:extLst>
              <a:ext uri="{FF2B5EF4-FFF2-40B4-BE49-F238E27FC236}">
                <a16:creationId xmlns:a16="http://schemas.microsoft.com/office/drawing/2014/main" id="{D352E4D0-CF90-4A80-9743-1E8E31E310B2}"/>
              </a:ext>
            </a:extLst>
          </p:cNvPr>
          <p:cNvSpPr txBox="1">
            <a:spLocks noChangeArrowheads="1"/>
          </p:cNvSpPr>
          <p:nvPr/>
        </p:nvSpPr>
        <p:spPr bwMode="auto">
          <a:xfrm>
            <a:off x="3374516" y="3241963"/>
            <a:ext cx="1167564" cy="769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Adressé par le promoteur en recommandé à votre domicile</a:t>
            </a:r>
          </a:p>
        </p:txBody>
      </p:sp>
      <p:sp>
        <p:nvSpPr>
          <p:cNvPr id="26" name="ZoneTexte 76">
            <a:extLst>
              <a:ext uri="{FF2B5EF4-FFF2-40B4-BE49-F238E27FC236}">
                <a16:creationId xmlns:a16="http://schemas.microsoft.com/office/drawing/2014/main" id="{4B8C6F40-D739-4764-8982-EBBE9C08B821}"/>
              </a:ext>
            </a:extLst>
          </p:cNvPr>
          <p:cNvSpPr txBox="1">
            <a:spLocks noChangeArrowheads="1"/>
          </p:cNvSpPr>
          <p:nvPr/>
        </p:nvSpPr>
        <p:spPr bwMode="auto">
          <a:xfrm>
            <a:off x="3340572" y="4625765"/>
            <a:ext cx="1167564" cy="769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Délai de rétractation de 10 jours</a:t>
            </a:r>
            <a:br>
              <a:rPr lang="fr-FR" sz="1100" dirty="0">
                <a:solidFill>
                  <a:srgbClr val="CC0000"/>
                </a:solidFill>
              </a:rPr>
            </a:br>
            <a:r>
              <a:rPr lang="fr-FR" sz="1100" dirty="0">
                <a:solidFill>
                  <a:srgbClr val="CC0000"/>
                </a:solidFill>
              </a:rPr>
              <a:t> (Loi Macron)</a:t>
            </a:r>
          </a:p>
        </p:txBody>
      </p:sp>
      <p:sp>
        <p:nvSpPr>
          <p:cNvPr id="27" name="Flèche : bas 26">
            <a:extLst>
              <a:ext uri="{FF2B5EF4-FFF2-40B4-BE49-F238E27FC236}">
                <a16:creationId xmlns:a16="http://schemas.microsoft.com/office/drawing/2014/main" id="{637AD2AF-CD56-47FC-85AE-0552715F2A5A}"/>
              </a:ext>
            </a:extLst>
          </p:cNvPr>
          <p:cNvSpPr/>
          <p:nvPr/>
        </p:nvSpPr>
        <p:spPr bwMode="auto">
          <a:xfrm>
            <a:off x="3790147" y="4157075"/>
            <a:ext cx="296862" cy="397381"/>
          </a:xfrm>
          <a:prstGeom prst="downArrow">
            <a:avLst/>
          </a:prstGeom>
          <a:solidFill>
            <a:srgbClr val="D8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8" name="Rectangle : coins arrondis 27">
            <a:extLst>
              <a:ext uri="{FF2B5EF4-FFF2-40B4-BE49-F238E27FC236}">
                <a16:creationId xmlns:a16="http://schemas.microsoft.com/office/drawing/2014/main" id="{8CCF5D3B-AE20-44C7-A168-F9789029F1A4}"/>
              </a:ext>
            </a:extLst>
          </p:cNvPr>
          <p:cNvSpPr/>
          <p:nvPr/>
        </p:nvSpPr>
        <p:spPr bwMode="auto">
          <a:xfrm>
            <a:off x="4657161" y="2387897"/>
            <a:ext cx="1080000" cy="622668"/>
          </a:xfrm>
          <a:prstGeom prst="round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b="1" dirty="0"/>
              <a:t>Offre </a:t>
            </a:r>
            <a:br>
              <a:rPr lang="fr-FR" sz="1200" b="1" dirty="0"/>
            </a:br>
            <a:r>
              <a:rPr lang="fr-FR" sz="1200" b="1" dirty="0"/>
              <a:t>de prêt</a:t>
            </a:r>
          </a:p>
        </p:txBody>
      </p:sp>
      <p:sp>
        <p:nvSpPr>
          <p:cNvPr id="29" name="ZoneTexte 78">
            <a:extLst>
              <a:ext uri="{FF2B5EF4-FFF2-40B4-BE49-F238E27FC236}">
                <a16:creationId xmlns:a16="http://schemas.microsoft.com/office/drawing/2014/main" id="{BDF6B6D7-0115-462E-8CEC-DE3F38689DA6}"/>
              </a:ext>
            </a:extLst>
          </p:cNvPr>
          <p:cNvSpPr txBox="1">
            <a:spLocks noChangeArrowheads="1"/>
          </p:cNvSpPr>
          <p:nvPr/>
        </p:nvSpPr>
        <p:spPr bwMode="auto">
          <a:xfrm>
            <a:off x="4641176" y="3256787"/>
            <a:ext cx="1167611" cy="769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Adressée par la Banque en courrier simple à votre domicile</a:t>
            </a:r>
          </a:p>
        </p:txBody>
      </p:sp>
      <p:sp>
        <p:nvSpPr>
          <p:cNvPr id="30" name="Flèche : bas 29">
            <a:extLst>
              <a:ext uri="{FF2B5EF4-FFF2-40B4-BE49-F238E27FC236}">
                <a16:creationId xmlns:a16="http://schemas.microsoft.com/office/drawing/2014/main" id="{CA994725-031E-4995-AE21-4510517B99A2}"/>
              </a:ext>
            </a:extLst>
          </p:cNvPr>
          <p:cNvSpPr/>
          <p:nvPr/>
        </p:nvSpPr>
        <p:spPr bwMode="auto">
          <a:xfrm>
            <a:off x="5074023" y="4091671"/>
            <a:ext cx="296862" cy="397381"/>
          </a:xfrm>
          <a:prstGeom prst="downArrow">
            <a:avLst/>
          </a:prstGeom>
          <a:solidFill>
            <a:srgbClr val="D8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1" name="ZoneTexte 80">
            <a:extLst>
              <a:ext uri="{FF2B5EF4-FFF2-40B4-BE49-F238E27FC236}">
                <a16:creationId xmlns:a16="http://schemas.microsoft.com/office/drawing/2014/main" id="{C868FB12-3941-4A19-ADD0-B8FC3919F514}"/>
              </a:ext>
            </a:extLst>
          </p:cNvPr>
          <p:cNvSpPr txBox="1">
            <a:spLocks noChangeArrowheads="1"/>
          </p:cNvSpPr>
          <p:nvPr/>
        </p:nvSpPr>
        <p:spPr bwMode="auto">
          <a:xfrm>
            <a:off x="4662108" y="4625986"/>
            <a:ext cx="1167611" cy="769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Délai de réflexion de</a:t>
            </a:r>
            <a:br>
              <a:rPr lang="fr-FR" sz="1100" dirty="0">
                <a:solidFill>
                  <a:srgbClr val="CC0000"/>
                </a:solidFill>
              </a:rPr>
            </a:br>
            <a:r>
              <a:rPr lang="fr-FR" sz="1100" dirty="0">
                <a:solidFill>
                  <a:srgbClr val="CC0000"/>
                </a:solidFill>
              </a:rPr>
              <a:t> 10 jours</a:t>
            </a:r>
            <a:br>
              <a:rPr lang="fr-FR" sz="1100" dirty="0">
                <a:solidFill>
                  <a:srgbClr val="CC0000"/>
                </a:solidFill>
              </a:rPr>
            </a:br>
            <a:r>
              <a:rPr lang="fr-FR" sz="1100" dirty="0">
                <a:solidFill>
                  <a:srgbClr val="CC0000"/>
                </a:solidFill>
              </a:rPr>
              <a:t> (Loi Scrivener)</a:t>
            </a:r>
          </a:p>
        </p:txBody>
      </p:sp>
      <p:sp>
        <p:nvSpPr>
          <p:cNvPr id="32" name="Rectangle : coins arrondis 31">
            <a:extLst>
              <a:ext uri="{FF2B5EF4-FFF2-40B4-BE49-F238E27FC236}">
                <a16:creationId xmlns:a16="http://schemas.microsoft.com/office/drawing/2014/main" id="{0725DBC6-D600-4EF1-911F-D9B018465EAC}"/>
              </a:ext>
            </a:extLst>
          </p:cNvPr>
          <p:cNvSpPr/>
          <p:nvPr/>
        </p:nvSpPr>
        <p:spPr bwMode="auto">
          <a:xfrm>
            <a:off x="5973526" y="2387896"/>
            <a:ext cx="1080000" cy="622668"/>
          </a:xfrm>
          <a:prstGeom prst="round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b="1" dirty="0"/>
              <a:t>Acte </a:t>
            </a:r>
          </a:p>
          <a:p>
            <a:pPr algn="ctr">
              <a:defRPr/>
            </a:pPr>
            <a:r>
              <a:rPr lang="fr-FR" sz="1200" b="1" dirty="0"/>
              <a:t>notarié</a:t>
            </a:r>
          </a:p>
        </p:txBody>
      </p:sp>
      <p:sp>
        <p:nvSpPr>
          <p:cNvPr id="33" name="ZoneTexte 81">
            <a:extLst>
              <a:ext uri="{FF2B5EF4-FFF2-40B4-BE49-F238E27FC236}">
                <a16:creationId xmlns:a16="http://schemas.microsoft.com/office/drawing/2014/main" id="{45295DD6-A35F-4CD6-AEC3-C433F52A8003}"/>
              </a:ext>
            </a:extLst>
          </p:cNvPr>
          <p:cNvSpPr txBox="1">
            <a:spLocks noChangeArrowheads="1"/>
          </p:cNvSpPr>
          <p:nvPr/>
        </p:nvSpPr>
        <p:spPr bwMode="auto">
          <a:xfrm>
            <a:off x="5949747" y="3279075"/>
            <a:ext cx="1166813" cy="600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À l’étude du notaire ou par procuration</a:t>
            </a:r>
          </a:p>
        </p:txBody>
      </p:sp>
      <p:sp>
        <p:nvSpPr>
          <p:cNvPr id="34" name="ZoneTexte 82">
            <a:extLst>
              <a:ext uri="{FF2B5EF4-FFF2-40B4-BE49-F238E27FC236}">
                <a16:creationId xmlns:a16="http://schemas.microsoft.com/office/drawing/2014/main" id="{908D56EA-E6D3-4DA5-8F4A-AEC52D7FE043}"/>
              </a:ext>
            </a:extLst>
          </p:cNvPr>
          <p:cNvSpPr txBox="1">
            <a:spLocks noChangeArrowheads="1"/>
          </p:cNvSpPr>
          <p:nvPr/>
        </p:nvSpPr>
        <p:spPr bwMode="auto">
          <a:xfrm>
            <a:off x="5967259" y="4625765"/>
            <a:ext cx="1166813" cy="43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Démarrage du prêt et de l’ADI</a:t>
            </a:r>
          </a:p>
        </p:txBody>
      </p:sp>
      <p:sp>
        <p:nvSpPr>
          <p:cNvPr id="35" name="Rectangle : coins arrondis 34">
            <a:extLst>
              <a:ext uri="{FF2B5EF4-FFF2-40B4-BE49-F238E27FC236}">
                <a16:creationId xmlns:a16="http://schemas.microsoft.com/office/drawing/2014/main" id="{BA82FB7F-2455-4806-84C2-F3DBA02FBE37}"/>
              </a:ext>
            </a:extLst>
          </p:cNvPr>
          <p:cNvSpPr/>
          <p:nvPr/>
        </p:nvSpPr>
        <p:spPr bwMode="auto">
          <a:xfrm>
            <a:off x="7279536" y="2393379"/>
            <a:ext cx="1080000" cy="622668"/>
          </a:xfrm>
          <a:prstGeom prst="round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b="1" dirty="0"/>
              <a:t>Livraison</a:t>
            </a:r>
          </a:p>
        </p:txBody>
      </p:sp>
      <p:sp>
        <p:nvSpPr>
          <p:cNvPr id="37" name="ZoneTexte 90">
            <a:extLst>
              <a:ext uri="{FF2B5EF4-FFF2-40B4-BE49-F238E27FC236}">
                <a16:creationId xmlns:a16="http://schemas.microsoft.com/office/drawing/2014/main" id="{60288656-E410-4710-81A9-67F3212F200F}"/>
              </a:ext>
            </a:extLst>
          </p:cNvPr>
          <p:cNvSpPr txBox="1">
            <a:spLocks noChangeArrowheads="1"/>
          </p:cNvSpPr>
          <p:nvPr/>
        </p:nvSpPr>
        <p:spPr bwMode="auto">
          <a:xfrm>
            <a:off x="7284570" y="3264211"/>
            <a:ext cx="1167318"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100" dirty="0">
                <a:solidFill>
                  <a:srgbClr val="CC0000"/>
                </a:solidFill>
              </a:rPr>
              <a:t>Réception du bien (livraison) et </a:t>
            </a:r>
          </a:p>
          <a:p>
            <a:pPr algn="ctr" eaLnBrk="1" hangingPunct="1"/>
            <a:r>
              <a:rPr lang="fr-FR" sz="1100" dirty="0" err="1">
                <a:solidFill>
                  <a:srgbClr val="CC0000"/>
                </a:solidFill>
              </a:rPr>
              <a:t>démarr</a:t>
            </a:r>
            <a:r>
              <a:rPr lang="fr-FR" sz="1100" dirty="0">
                <a:solidFill>
                  <a:srgbClr val="CC0000"/>
                </a:solidFill>
              </a:rPr>
              <a:t>	</a:t>
            </a:r>
            <a:r>
              <a:rPr lang="fr-FR" sz="1100" dirty="0" err="1">
                <a:solidFill>
                  <a:srgbClr val="CC0000"/>
                </a:solidFill>
              </a:rPr>
              <a:t>age</a:t>
            </a:r>
            <a:r>
              <a:rPr lang="fr-FR" sz="1100" dirty="0">
                <a:solidFill>
                  <a:srgbClr val="CC0000"/>
                </a:solidFill>
              </a:rPr>
              <a:t> de l’exploitation </a:t>
            </a:r>
          </a:p>
          <a:p>
            <a:pPr algn="ctr" eaLnBrk="1" hangingPunct="1"/>
            <a:r>
              <a:rPr lang="fr-FR" sz="1100" dirty="0">
                <a:solidFill>
                  <a:srgbClr val="CC0000"/>
                </a:solidFill>
              </a:rPr>
              <a:t>Première mensualité et perception des loyers (avec franchise)</a:t>
            </a:r>
          </a:p>
        </p:txBody>
      </p:sp>
    </p:spTree>
    <p:extLst>
      <p:ext uri="{BB962C8B-B14F-4D97-AF65-F5344CB8AC3E}">
        <p14:creationId xmlns:p14="http://schemas.microsoft.com/office/powerpoint/2010/main" val="403986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0F841FD-84BF-43E8-B499-F7097E3620F1}"/>
              </a:ext>
            </a:extLst>
          </p:cNvPr>
          <p:cNvSpPr txBox="1">
            <a:spLocks noChangeArrowheads="1"/>
          </p:cNvSpPr>
          <p:nvPr/>
        </p:nvSpPr>
        <p:spPr>
          <a:xfrm>
            <a:off x="609600" y="138465"/>
            <a:ext cx="8839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00" b="0" i="0" kern="1200">
                <a:solidFill>
                  <a:srgbClr val="BE2323"/>
                </a:solidFill>
                <a:latin typeface="Arial"/>
                <a:ea typeface="+mj-ea"/>
                <a:cs typeface="Arial"/>
              </a:defRPr>
            </a:lvl1pPr>
          </a:lstStyle>
          <a:p>
            <a:r>
              <a:rPr lang="fr-FR" sz="3200" dirty="0">
                <a:solidFill>
                  <a:srgbClr val="CC0000"/>
                </a:solidFill>
                <a:latin typeface="Arial" charset="0"/>
                <a:ea typeface="ＭＳ Ｐゴシック" charset="0"/>
                <a:cs typeface="ＭＳ Ｐゴシック" charset="0"/>
              </a:rPr>
              <a:t>QUE DIT LA LOI ?</a:t>
            </a:r>
          </a:p>
        </p:txBody>
      </p:sp>
      <p:sp>
        <p:nvSpPr>
          <p:cNvPr id="26" name="Text Box 3">
            <a:extLst>
              <a:ext uri="{FF2B5EF4-FFF2-40B4-BE49-F238E27FC236}">
                <a16:creationId xmlns:a16="http://schemas.microsoft.com/office/drawing/2014/main" id="{1F733AEB-2285-425F-8777-575F11F6FD7D}"/>
              </a:ext>
            </a:extLst>
          </p:cNvPr>
          <p:cNvSpPr txBox="1">
            <a:spLocks noChangeArrowheads="1"/>
          </p:cNvSpPr>
          <p:nvPr/>
        </p:nvSpPr>
        <p:spPr bwMode="auto">
          <a:xfrm>
            <a:off x="609600" y="1272801"/>
            <a:ext cx="821690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eaLnBrk="0" hangingPunct="0">
              <a:defRPr sz="2400">
                <a:solidFill>
                  <a:srgbClr val="4D4D4D"/>
                </a:solidFill>
                <a:latin typeface="Arial" charset="0"/>
                <a:ea typeface="ＭＳ Ｐゴシック" charset="0"/>
              </a:defRPr>
            </a:lvl5pPr>
            <a:lvl6pPr eaLnBrk="0" fontAlgn="base" hangingPunct="0">
              <a:spcBef>
                <a:spcPct val="50000"/>
              </a:spcBef>
              <a:spcAft>
                <a:spcPct val="0"/>
              </a:spcAft>
              <a:defRPr sz="2400">
                <a:solidFill>
                  <a:srgbClr val="4D4D4D"/>
                </a:solidFill>
                <a:latin typeface="Arial" charset="0"/>
                <a:ea typeface="ＭＳ Ｐゴシック" charset="0"/>
              </a:defRPr>
            </a:lvl6pPr>
            <a:lvl7pPr eaLnBrk="0" fontAlgn="base" hangingPunct="0">
              <a:spcBef>
                <a:spcPct val="50000"/>
              </a:spcBef>
              <a:spcAft>
                <a:spcPct val="0"/>
              </a:spcAft>
              <a:defRPr sz="2400">
                <a:solidFill>
                  <a:srgbClr val="4D4D4D"/>
                </a:solidFill>
                <a:latin typeface="Arial" charset="0"/>
                <a:ea typeface="ＭＳ Ｐゴシック" charset="0"/>
              </a:defRPr>
            </a:lvl7pPr>
            <a:lvl8pPr eaLnBrk="0" fontAlgn="base" hangingPunct="0">
              <a:spcBef>
                <a:spcPct val="50000"/>
              </a:spcBef>
              <a:spcAft>
                <a:spcPct val="0"/>
              </a:spcAft>
              <a:defRPr sz="2400">
                <a:solidFill>
                  <a:srgbClr val="4D4D4D"/>
                </a:solidFill>
                <a:latin typeface="Arial" charset="0"/>
                <a:ea typeface="ＭＳ Ｐゴシック" charset="0"/>
              </a:defRPr>
            </a:lvl8pPr>
            <a:lvl9pPr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spcBef>
                <a:spcPct val="0"/>
              </a:spcBef>
            </a:pPr>
            <a:r>
              <a:rPr lang="fr-FR" altLang="ja-JP" b="1" dirty="0">
                <a:solidFill>
                  <a:srgbClr val="CC0000"/>
                </a:solidFill>
              </a:rPr>
              <a:t>Les résidences avec services</a:t>
            </a:r>
          </a:p>
          <a:p>
            <a:pPr eaLnBrk="1" hangingPunct="1">
              <a:spcBef>
                <a:spcPct val="0"/>
              </a:spcBef>
            </a:pPr>
            <a:endParaRPr lang="fr-FR" altLang="ja-JP" sz="1800" b="1" dirty="0">
              <a:solidFill>
                <a:srgbClr val="B76799"/>
              </a:solidFill>
            </a:endParaRPr>
          </a:p>
          <a:p>
            <a:pPr marL="0" lvl="1">
              <a:spcBef>
                <a:spcPts val="0"/>
              </a:spcBef>
            </a:pPr>
            <a:r>
              <a:rPr lang="fr-FR" sz="1600" dirty="0">
                <a:solidFill>
                  <a:schemeClr val="tx1"/>
                </a:solidFill>
              </a:rPr>
              <a:t>Les résidences avec services comprennent des logements meublés et intégralement équipés.  Elles proposent des services para-hôteliers :  </a:t>
            </a:r>
            <a:endParaRPr lang="fr-FR" sz="1600" dirty="0">
              <a:solidFill>
                <a:schemeClr val="tx1">
                  <a:lumMod val="85000"/>
                  <a:lumOff val="15000"/>
                </a:schemeClr>
              </a:solidFill>
            </a:endParaRPr>
          </a:p>
        </p:txBody>
      </p:sp>
      <p:pic>
        <p:nvPicPr>
          <p:cNvPr id="27" name="Image 26">
            <a:extLst>
              <a:ext uri="{FF2B5EF4-FFF2-40B4-BE49-F238E27FC236}">
                <a16:creationId xmlns:a16="http://schemas.microsoft.com/office/drawing/2014/main" id="{9A403A1D-F602-4D99-AA4D-FAE6E02B26EF}"/>
              </a:ext>
            </a:extLst>
          </p:cNvPr>
          <p:cNvPicPr>
            <a:picLocks noChangeAspect="1"/>
          </p:cNvPicPr>
          <p:nvPr/>
        </p:nvPicPr>
        <p:blipFill>
          <a:blip r:embed="rId2"/>
          <a:stretch>
            <a:fillRect/>
          </a:stretch>
        </p:blipFill>
        <p:spPr>
          <a:xfrm>
            <a:off x="1432937" y="5107120"/>
            <a:ext cx="623177" cy="623177"/>
          </a:xfrm>
          <a:prstGeom prst="rect">
            <a:avLst/>
          </a:prstGeom>
        </p:spPr>
      </p:pic>
      <p:pic>
        <p:nvPicPr>
          <p:cNvPr id="28" name="Image 27">
            <a:extLst>
              <a:ext uri="{FF2B5EF4-FFF2-40B4-BE49-F238E27FC236}">
                <a16:creationId xmlns:a16="http://schemas.microsoft.com/office/drawing/2014/main" id="{25A99849-CE0D-4A02-8A82-297335ED417E}"/>
              </a:ext>
            </a:extLst>
          </p:cNvPr>
          <p:cNvPicPr>
            <a:picLocks noChangeAspect="1"/>
          </p:cNvPicPr>
          <p:nvPr/>
        </p:nvPicPr>
        <p:blipFill>
          <a:blip r:embed="rId3"/>
          <a:stretch>
            <a:fillRect/>
          </a:stretch>
        </p:blipFill>
        <p:spPr>
          <a:xfrm>
            <a:off x="5310477" y="5013145"/>
            <a:ext cx="675115" cy="675115"/>
          </a:xfrm>
          <a:prstGeom prst="rect">
            <a:avLst/>
          </a:prstGeom>
        </p:spPr>
      </p:pic>
      <p:pic>
        <p:nvPicPr>
          <p:cNvPr id="29" name="Image 28">
            <a:extLst>
              <a:ext uri="{FF2B5EF4-FFF2-40B4-BE49-F238E27FC236}">
                <a16:creationId xmlns:a16="http://schemas.microsoft.com/office/drawing/2014/main" id="{14C63DE8-4EA7-43F4-A068-D0BEC46633FF}"/>
              </a:ext>
            </a:extLst>
          </p:cNvPr>
          <p:cNvPicPr>
            <a:picLocks noChangeAspect="1"/>
          </p:cNvPicPr>
          <p:nvPr/>
        </p:nvPicPr>
        <p:blipFill>
          <a:blip r:embed="rId4"/>
          <a:stretch>
            <a:fillRect/>
          </a:stretch>
        </p:blipFill>
        <p:spPr>
          <a:xfrm>
            <a:off x="3106510" y="4991482"/>
            <a:ext cx="702168" cy="702168"/>
          </a:xfrm>
          <a:prstGeom prst="rect">
            <a:avLst/>
          </a:prstGeom>
        </p:spPr>
      </p:pic>
      <p:sp>
        <p:nvSpPr>
          <p:cNvPr id="30" name="Rectangle 29">
            <a:extLst>
              <a:ext uri="{FF2B5EF4-FFF2-40B4-BE49-F238E27FC236}">
                <a16:creationId xmlns:a16="http://schemas.microsoft.com/office/drawing/2014/main" id="{FA9780C8-DE57-438D-8C05-8F7E04ABC6EC}"/>
              </a:ext>
            </a:extLst>
          </p:cNvPr>
          <p:cNvSpPr/>
          <p:nvPr/>
        </p:nvSpPr>
        <p:spPr>
          <a:xfrm>
            <a:off x="1301065" y="5936830"/>
            <a:ext cx="873381" cy="307777"/>
          </a:xfrm>
          <a:prstGeom prst="rect">
            <a:avLst/>
          </a:prstGeom>
        </p:spPr>
        <p:txBody>
          <a:bodyPr wrap="none">
            <a:spAutoFit/>
          </a:bodyPr>
          <a:lstStyle/>
          <a:p>
            <a:r>
              <a:rPr lang="fr-FR" sz="1400" dirty="0">
                <a:solidFill>
                  <a:schemeClr val="tx1">
                    <a:lumMod val="85000"/>
                    <a:lumOff val="15000"/>
                  </a:schemeClr>
                </a:solidFill>
              </a:rPr>
              <a:t>Etudiants</a:t>
            </a:r>
            <a:endParaRPr lang="fr-FR" sz="1400" dirty="0"/>
          </a:p>
        </p:txBody>
      </p:sp>
      <p:sp>
        <p:nvSpPr>
          <p:cNvPr id="31" name="Rectangle 30">
            <a:extLst>
              <a:ext uri="{FF2B5EF4-FFF2-40B4-BE49-F238E27FC236}">
                <a16:creationId xmlns:a16="http://schemas.microsoft.com/office/drawing/2014/main" id="{7BDC7BBB-ED8E-4EBC-8817-8E64DD778D1A}"/>
              </a:ext>
            </a:extLst>
          </p:cNvPr>
          <p:cNvSpPr/>
          <p:nvPr/>
        </p:nvSpPr>
        <p:spPr>
          <a:xfrm>
            <a:off x="2886933" y="5888144"/>
            <a:ext cx="1223212" cy="523220"/>
          </a:xfrm>
          <a:prstGeom prst="rect">
            <a:avLst/>
          </a:prstGeom>
        </p:spPr>
        <p:txBody>
          <a:bodyPr wrap="square">
            <a:spAutoFit/>
          </a:bodyPr>
          <a:lstStyle/>
          <a:p>
            <a:pPr algn="ctr"/>
            <a:r>
              <a:rPr lang="fr-FR" sz="1400" dirty="0">
                <a:solidFill>
                  <a:schemeClr val="tx1">
                    <a:lumMod val="85000"/>
                    <a:lumOff val="15000"/>
                  </a:schemeClr>
                </a:solidFill>
              </a:rPr>
              <a:t>Touristes d’affaires</a:t>
            </a:r>
            <a:endParaRPr lang="fr-FR" sz="1400" dirty="0"/>
          </a:p>
        </p:txBody>
      </p:sp>
      <p:sp>
        <p:nvSpPr>
          <p:cNvPr id="32" name="Rectangle 31">
            <a:extLst>
              <a:ext uri="{FF2B5EF4-FFF2-40B4-BE49-F238E27FC236}">
                <a16:creationId xmlns:a16="http://schemas.microsoft.com/office/drawing/2014/main" id="{4FC0CC92-81E3-475C-BEF0-3CB2505C0842}"/>
              </a:ext>
            </a:extLst>
          </p:cNvPr>
          <p:cNvSpPr/>
          <p:nvPr/>
        </p:nvSpPr>
        <p:spPr>
          <a:xfrm>
            <a:off x="5023709" y="5888144"/>
            <a:ext cx="1142928" cy="523220"/>
          </a:xfrm>
          <a:prstGeom prst="rect">
            <a:avLst/>
          </a:prstGeom>
        </p:spPr>
        <p:txBody>
          <a:bodyPr wrap="square">
            <a:spAutoFit/>
          </a:bodyPr>
          <a:lstStyle/>
          <a:p>
            <a:pPr algn="ctr"/>
            <a:r>
              <a:rPr lang="fr-FR" sz="1400" dirty="0">
                <a:solidFill>
                  <a:schemeClr val="tx1">
                    <a:lumMod val="85000"/>
                    <a:lumOff val="15000"/>
                  </a:schemeClr>
                </a:solidFill>
              </a:rPr>
              <a:t>Touristes </a:t>
            </a:r>
            <a:br>
              <a:rPr lang="fr-FR" sz="1400" dirty="0">
                <a:solidFill>
                  <a:schemeClr val="tx1">
                    <a:lumMod val="85000"/>
                    <a:lumOff val="15000"/>
                  </a:schemeClr>
                </a:solidFill>
              </a:rPr>
            </a:br>
            <a:r>
              <a:rPr lang="fr-FR" sz="1400" dirty="0">
                <a:solidFill>
                  <a:schemeClr val="tx1">
                    <a:lumMod val="85000"/>
                    <a:lumOff val="15000"/>
                  </a:schemeClr>
                </a:solidFill>
              </a:rPr>
              <a:t>de loisirs</a:t>
            </a:r>
            <a:endParaRPr lang="fr-FR" sz="1400" dirty="0"/>
          </a:p>
        </p:txBody>
      </p:sp>
      <p:sp>
        <p:nvSpPr>
          <p:cNvPr id="33" name="Rectangle 32">
            <a:extLst>
              <a:ext uri="{FF2B5EF4-FFF2-40B4-BE49-F238E27FC236}">
                <a16:creationId xmlns:a16="http://schemas.microsoft.com/office/drawing/2014/main" id="{A4BC4D37-040C-49C9-AF99-75485405979A}"/>
              </a:ext>
            </a:extLst>
          </p:cNvPr>
          <p:cNvSpPr/>
          <p:nvPr/>
        </p:nvSpPr>
        <p:spPr>
          <a:xfrm>
            <a:off x="7022955" y="5888144"/>
            <a:ext cx="1292926" cy="307777"/>
          </a:xfrm>
          <a:prstGeom prst="rect">
            <a:avLst/>
          </a:prstGeom>
        </p:spPr>
        <p:txBody>
          <a:bodyPr wrap="square">
            <a:spAutoFit/>
          </a:bodyPr>
          <a:lstStyle/>
          <a:p>
            <a:pPr algn="ctr"/>
            <a:r>
              <a:rPr lang="fr-FR" sz="1400" dirty="0">
                <a:solidFill>
                  <a:schemeClr val="tx1">
                    <a:lumMod val="85000"/>
                    <a:lumOff val="15000"/>
                  </a:schemeClr>
                </a:solidFill>
              </a:rPr>
              <a:t>Seniors</a:t>
            </a:r>
            <a:endParaRPr lang="fr-FR" sz="1400" dirty="0"/>
          </a:p>
        </p:txBody>
      </p:sp>
      <p:pic>
        <p:nvPicPr>
          <p:cNvPr id="34" name="Image 33">
            <a:extLst>
              <a:ext uri="{FF2B5EF4-FFF2-40B4-BE49-F238E27FC236}">
                <a16:creationId xmlns:a16="http://schemas.microsoft.com/office/drawing/2014/main" id="{8F53B387-3638-4ED1-81D9-A878E5966F1B}"/>
              </a:ext>
            </a:extLst>
          </p:cNvPr>
          <p:cNvPicPr>
            <a:picLocks noChangeAspect="1"/>
          </p:cNvPicPr>
          <p:nvPr/>
        </p:nvPicPr>
        <p:blipFill>
          <a:blip r:embed="rId5"/>
          <a:stretch>
            <a:fillRect/>
          </a:stretch>
        </p:blipFill>
        <p:spPr>
          <a:xfrm>
            <a:off x="1422792" y="2813352"/>
            <a:ext cx="755049" cy="755049"/>
          </a:xfrm>
          <a:prstGeom prst="rect">
            <a:avLst/>
          </a:prstGeom>
        </p:spPr>
      </p:pic>
      <p:pic>
        <p:nvPicPr>
          <p:cNvPr id="35" name="Image 34">
            <a:extLst>
              <a:ext uri="{FF2B5EF4-FFF2-40B4-BE49-F238E27FC236}">
                <a16:creationId xmlns:a16="http://schemas.microsoft.com/office/drawing/2014/main" id="{B55556BB-E352-4475-A19D-6DD97B8EA5A9}"/>
              </a:ext>
            </a:extLst>
          </p:cNvPr>
          <p:cNvPicPr>
            <a:picLocks noChangeAspect="1"/>
          </p:cNvPicPr>
          <p:nvPr/>
        </p:nvPicPr>
        <p:blipFill>
          <a:blip r:embed="rId6"/>
          <a:stretch>
            <a:fillRect/>
          </a:stretch>
        </p:blipFill>
        <p:spPr>
          <a:xfrm>
            <a:off x="3122277" y="2788197"/>
            <a:ext cx="715976" cy="715976"/>
          </a:xfrm>
          <a:prstGeom prst="rect">
            <a:avLst/>
          </a:prstGeom>
        </p:spPr>
      </p:pic>
      <p:pic>
        <p:nvPicPr>
          <p:cNvPr id="36" name="Image 35">
            <a:extLst>
              <a:ext uri="{FF2B5EF4-FFF2-40B4-BE49-F238E27FC236}">
                <a16:creationId xmlns:a16="http://schemas.microsoft.com/office/drawing/2014/main" id="{53CBC2DA-EB0C-4BAB-A3B6-888422F866CE}"/>
              </a:ext>
            </a:extLst>
          </p:cNvPr>
          <p:cNvPicPr>
            <a:picLocks noChangeAspect="1"/>
          </p:cNvPicPr>
          <p:nvPr/>
        </p:nvPicPr>
        <p:blipFill>
          <a:blip r:embed="rId7"/>
          <a:stretch>
            <a:fillRect/>
          </a:stretch>
        </p:blipFill>
        <p:spPr>
          <a:xfrm>
            <a:off x="6909611" y="2781542"/>
            <a:ext cx="715976" cy="715976"/>
          </a:xfrm>
          <a:prstGeom prst="rect">
            <a:avLst/>
          </a:prstGeom>
        </p:spPr>
      </p:pic>
      <p:pic>
        <p:nvPicPr>
          <p:cNvPr id="37" name="Image 36">
            <a:extLst>
              <a:ext uri="{FF2B5EF4-FFF2-40B4-BE49-F238E27FC236}">
                <a16:creationId xmlns:a16="http://schemas.microsoft.com/office/drawing/2014/main" id="{8BAEDADD-7E16-473E-A1CE-42308F5989B0}"/>
              </a:ext>
            </a:extLst>
          </p:cNvPr>
          <p:cNvPicPr>
            <a:picLocks noChangeAspect="1"/>
          </p:cNvPicPr>
          <p:nvPr/>
        </p:nvPicPr>
        <p:blipFill>
          <a:blip r:embed="rId8"/>
          <a:stretch>
            <a:fillRect/>
          </a:stretch>
        </p:blipFill>
        <p:spPr>
          <a:xfrm>
            <a:off x="5099035" y="2834916"/>
            <a:ext cx="655425" cy="655425"/>
          </a:xfrm>
          <a:prstGeom prst="rect">
            <a:avLst/>
          </a:prstGeom>
        </p:spPr>
      </p:pic>
      <p:sp>
        <p:nvSpPr>
          <p:cNvPr id="38" name="Rectangle 37">
            <a:extLst>
              <a:ext uri="{FF2B5EF4-FFF2-40B4-BE49-F238E27FC236}">
                <a16:creationId xmlns:a16="http://schemas.microsoft.com/office/drawing/2014/main" id="{DC32C26E-B9E4-4F4B-A9DA-62A05A45DB38}"/>
              </a:ext>
            </a:extLst>
          </p:cNvPr>
          <p:cNvSpPr/>
          <p:nvPr/>
        </p:nvSpPr>
        <p:spPr>
          <a:xfrm>
            <a:off x="1119819" y="3704695"/>
            <a:ext cx="1298753" cy="307777"/>
          </a:xfrm>
          <a:prstGeom prst="rect">
            <a:avLst/>
          </a:prstGeom>
        </p:spPr>
        <p:txBody>
          <a:bodyPr wrap="none">
            <a:spAutoFit/>
          </a:bodyPr>
          <a:lstStyle/>
          <a:p>
            <a:pPr>
              <a:spcBef>
                <a:spcPts val="0"/>
              </a:spcBef>
            </a:pPr>
            <a:r>
              <a:rPr lang="fr-FR" sz="1400" dirty="0">
                <a:solidFill>
                  <a:schemeClr val="tx1">
                    <a:lumMod val="85000"/>
                    <a:lumOff val="15000"/>
                  </a:schemeClr>
                </a:solidFill>
              </a:rPr>
              <a:t>Petit-déjeuner</a:t>
            </a:r>
          </a:p>
        </p:txBody>
      </p:sp>
      <p:sp>
        <p:nvSpPr>
          <p:cNvPr id="39" name="Rectangle 38">
            <a:extLst>
              <a:ext uri="{FF2B5EF4-FFF2-40B4-BE49-F238E27FC236}">
                <a16:creationId xmlns:a16="http://schemas.microsoft.com/office/drawing/2014/main" id="{1D6AB3FD-04E1-4EBE-AF51-F0F752921314}"/>
              </a:ext>
            </a:extLst>
          </p:cNvPr>
          <p:cNvSpPr/>
          <p:nvPr/>
        </p:nvSpPr>
        <p:spPr>
          <a:xfrm>
            <a:off x="2886808" y="3678458"/>
            <a:ext cx="1323878" cy="523220"/>
          </a:xfrm>
          <a:prstGeom prst="rect">
            <a:avLst/>
          </a:prstGeom>
        </p:spPr>
        <p:txBody>
          <a:bodyPr wrap="square">
            <a:spAutoFit/>
          </a:bodyPr>
          <a:lstStyle/>
          <a:p>
            <a:pPr algn="ctr">
              <a:spcBef>
                <a:spcPts val="0"/>
              </a:spcBef>
            </a:pPr>
            <a:r>
              <a:rPr lang="fr-FR" sz="1400" dirty="0">
                <a:solidFill>
                  <a:schemeClr val="tx1">
                    <a:lumMod val="85000"/>
                    <a:lumOff val="15000"/>
                  </a:schemeClr>
                </a:solidFill>
              </a:rPr>
              <a:t>Nettoyage des locaux</a:t>
            </a:r>
          </a:p>
        </p:txBody>
      </p:sp>
      <p:sp>
        <p:nvSpPr>
          <p:cNvPr id="40" name="Rectangle 39">
            <a:extLst>
              <a:ext uri="{FF2B5EF4-FFF2-40B4-BE49-F238E27FC236}">
                <a16:creationId xmlns:a16="http://schemas.microsoft.com/office/drawing/2014/main" id="{8CBD86BE-CAED-4E09-BB89-31FA7C315AEB}"/>
              </a:ext>
            </a:extLst>
          </p:cNvPr>
          <p:cNvSpPr/>
          <p:nvPr/>
        </p:nvSpPr>
        <p:spPr>
          <a:xfrm>
            <a:off x="4860997" y="3620142"/>
            <a:ext cx="1429345" cy="523220"/>
          </a:xfrm>
          <a:prstGeom prst="rect">
            <a:avLst/>
          </a:prstGeom>
        </p:spPr>
        <p:txBody>
          <a:bodyPr wrap="square">
            <a:spAutoFit/>
          </a:bodyPr>
          <a:lstStyle/>
          <a:p>
            <a:pPr algn="ctr">
              <a:spcBef>
                <a:spcPts val="0"/>
              </a:spcBef>
            </a:pPr>
            <a:r>
              <a:rPr lang="fr-FR" sz="1400" dirty="0">
                <a:solidFill>
                  <a:schemeClr val="tx1">
                    <a:lumMod val="85000"/>
                    <a:lumOff val="15000"/>
                  </a:schemeClr>
                </a:solidFill>
              </a:rPr>
              <a:t>Fourniture du linge de maison</a:t>
            </a:r>
          </a:p>
        </p:txBody>
      </p:sp>
      <p:sp>
        <p:nvSpPr>
          <p:cNvPr id="41" name="Rectangle 40">
            <a:extLst>
              <a:ext uri="{FF2B5EF4-FFF2-40B4-BE49-F238E27FC236}">
                <a16:creationId xmlns:a16="http://schemas.microsoft.com/office/drawing/2014/main" id="{E1F08418-1BF6-4F76-8EEF-2538BDB70FEE}"/>
              </a:ext>
            </a:extLst>
          </p:cNvPr>
          <p:cNvSpPr/>
          <p:nvPr/>
        </p:nvSpPr>
        <p:spPr>
          <a:xfrm>
            <a:off x="6689390" y="3638243"/>
            <a:ext cx="1323878" cy="523220"/>
          </a:xfrm>
          <a:prstGeom prst="rect">
            <a:avLst/>
          </a:prstGeom>
        </p:spPr>
        <p:txBody>
          <a:bodyPr wrap="square">
            <a:spAutoFit/>
          </a:bodyPr>
          <a:lstStyle/>
          <a:p>
            <a:pPr algn="ctr">
              <a:spcBef>
                <a:spcPts val="0"/>
              </a:spcBef>
            </a:pPr>
            <a:r>
              <a:rPr lang="fr-FR" sz="1400" dirty="0">
                <a:solidFill>
                  <a:schemeClr val="tx1">
                    <a:lumMod val="85000"/>
                    <a:lumOff val="15000"/>
                  </a:schemeClr>
                </a:solidFill>
              </a:rPr>
              <a:t>Réception</a:t>
            </a:r>
          </a:p>
          <a:p>
            <a:pPr algn="ctr">
              <a:spcBef>
                <a:spcPts val="0"/>
              </a:spcBef>
            </a:pPr>
            <a:r>
              <a:rPr lang="fr-FR" sz="1400" dirty="0">
                <a:solidFill>
                  <a:schemeClr val="tx1">
                    <a:lumMod val="85000"/>
                    <a:lumOff val="15000"/>
                  </a:schemeClr>
                </a:solidFill>
              </a:rPr>
              <a:t>Accueil</a:t>
            </a:r>
          </a:p>
        </p:txBody>
      </p:sp>
      <p:sp>
        <p:nvSpPr>
          <p:cNvPr id="42" name="ZoneTexte 41">
            <a:extLst>
              <a:ext uri="{FF2B5EF4-FFF2-40B4-BE49-F238E27FC236}">
                <a16:creationId xmlns:a16="http://schemas.microsoft.com/office/drawing/2014/main" id="{99E075A9-09FC-4B97-8FBA-0A6B773F99F9}"/>
              </a:ext>
            </a:extLst>
          </p:cNvPr>
          <p:cNvSpPr txBox="1"/>
          <p:nvPr/>
        </p:nvSpPr>
        <p:spPr>
          <a:xfrm>
            <a:off x="762000" y="4485122"/>
            <a:ext cx="6934200" cy="338554"/>
          </a:xfrm>
          <a:prstGeom prst="rect">
            <a:avLst/>
          </a:prstGeom>
          <a:noFill/>
        </p:spPr>
        <p:txBody>
          <a:bodyPr wrap="square" rtlCol="0">
            <a:spAutoFit/>
          </a:bodyPr>
          <a:lstStyle/>
          <a:p>
            <a:pPr marL="0" lvl="1">
              <a:spcBef>
                <a:spcPts val="0"/>
              </a:spcBef>
            </a:pPr>
            <a:r>
              <a:rPr lang="fr-FR" sz="1600" dirty="0">
                <a:solidFill>
                  <a:schemeClr val="tx1">
                    <a:lumMod val="85000"/>
                    <a:lumOff val="15000"/>
                  </a:schemeClr>
                </a:solidFill>
              </a:rPr>
              <a:t>Elles s’adressent à </a:t>
            </a:r>
            <a:r>
              <a:rPr lang="fr-FR" sz="1600" b="1" dirty="0">
                <a:solidFill>
                  <a:srgbClr val="CC0000"/>
                </a:solidFill>
              </a:rPr>
              <a:t>plusieurs types de clientèle</a:t>
            </a:r>
            <a:r>
              <a:rPr lang="fr-FR" sz="1600" dirty="0">
                <a:solidFill>
                  <a:schemeClr val="tx1">
                    <a:lumMod val="85000"/>
                    <a:lumOff val="15000"/>
                  </a:schemeClr>
                </a:solidFill>
              </a:rPr>
              <a:t>, comme par exemple :</a:t>
            </a:r>
          </a:p>
        </p:txBody>
      </p:sp>
      <p:pic>
        <p:nvPicPr>
          <p:cNvPr id="43" name="Image 42">
            <a:extLst>
              <a:ext uri="{FF2B5EF4-FFF2-40B4-BE49-F238E27FC236}">
                <a16:creationId xmlns:a16="http://schemas.microsoft.com/office/drawing/2014/main" id="{901A0C69-6099-4CD5-8BEC-1E782D8DB7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5831" y="5193838"/>
            <a:ext cx="524787" cy="523220"/>
          </a:xfrm>
          <a:prstGeom prst="rect">
            <a:avLst/>
          </a:prstGeom>
        </p:spPr>
      </p:pic>
    </p:spTree>
    <p:extLst>
      <p:ext uri="{BB962C8B-B14F-4D97-AF65-F5344CB8AC3E}">
        <p14:creationId xmlns:p14="http://schemas.microsoft.com/office/powerpoint/2010/main" val="31251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2" grpId="0"/>
      <p:bldP spid="33"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B6093E-E563-401A-8784-FE1B11A29393}"/>
              </a:ext>
            </a:extLst>
          </p:cNvPr>
          <p:cNvSpPr/>
          <p:nvPr/>
        </p:nvSpPr>
        <p:spPr>
          <a:xfrm>
            <a:off x="1504230" y="887294"/>
            <a:ext cx="7180226" cy="646331"/>
          </a:xfrm>
          <a:prstGeom prst="rect">
            <a:avLst/>
          </a:prstGeom>
        </p:spPr>
        <p:txBody>
          <a:bodyPr wrap="square">
            <a:spAutoFit/>
          </a:bodyPr>
          <a:lstStyle/>
          <a:p>
            <a:pPr marL="0" lvl="1">
              <a:spcBef>
                <a:spcPts val="0"/>
              </a:spcBef>
            </a:pPr>
            <a:r>
              <a:rPr lang="fr-FR" dirty="0">
                <a:solidFill>
                  <a:schemeClr val="tx1">
                    <a:lumMod val="85000"/>
                    <a:lumOff val="15000"/>
                  </a:schemeClr>
                </a:solidFill>
              </a:rPr>
              <a:t>Les résidences avec services sont gérées par un exploitant qui, dans le cadre d’un </a:t>
            </a:r>
            <a:r>
              <a:rPr lang="fr-FR" b="1" dirty="0">
                <a:solidFill>
                  <a:srgbClr val="CC0000"/>
                </a:solidFill>
              </a:rPr>
              <a:t>bail commercial</a:t>
            </a:r>
            <a:r>
              <a:rPr lang="fr-FR" dirty="0">
                <a:solidFill>
                  <a:schemeClr val="tx1">
                    <a:lumMod val="85000"/>
                    <a:lumOff val="15000"/>
                  </a:schemeClr>
                </a:solidFill>
              </a:rPr>
              <a:t> :</a:t>
            </a:r>
          </a:p>
        </p:txBody>
      </p:sp>
      <p:pic>
        <p:nvPicPr>
          <p:cNvPr id="4" name="Image 3">
            <a:extLst>
              <a:ext uri="{FF2B5EF4-FFF2-40B4-BE49-F238E27FC236}">
                <a16:creationId xmlns:a16="http://schemas.microsoft.com/office/drawing/2014/main" id="{52B1C1B9-AA17-4DD1-B1CD-0720299530A9}"/>
              </a:ext>
            </a:extLst>
          </p:cNvPr>
          <p:cNvPicPr>
            <a:picLocks noChangeAspect="1"/>
          </p:cNvPicPr>
          <p:nvPr/>
        </p:nvPicPr>
        <p:blipFill>
          <a:blip r:embed="rId2"/>
          <a:stretch>
            <a:fillRect/>
          </a:stretch>
        </p:blipFill>
        <p:spPr>
          <a:xfrm>
            <a:off x="1510092" y="2801493"/>
            <a:ext cx="701567" cy="640357"/>
          </a:xfrm>
          <a:prstGeom prst="rect">
            <a:avLst/>
          </a:prstGeom>
        </p:spPr>
      </p:pic>
      <p:pic>
        <p:nvPicPr>
          <p:cNvPr id="5" name="Image 4">
            <a:extLst>
              <a:ext uri="{FF2B5EF4-FFF2-40B4-BE49-F238E27FC236}">
                <a16:creationId xmlns:a16="http://schemas.microsoft.com/office/drawing/2014/main" id="{21C81B93-5292-46FA-B785-63E6505E8DC3}"/>
              </a:ext>
            </a:extLst>
          </p:cNvPr>
          <p:cNvPicPr>
            <a:picLocks noChangeAspect="1"/>
          </p:cNvPicPr>
          <p:nvPr/>
        </p:nvPicPr>
        <p:blipFill>
          <a:blip r:embed="rId3"/>
          <a:stretch>
            <a:fillRect/>
          </a:stretch>
        </p:blipFill>
        <p:spPr>
          <a:xfrm>
            <a:off x="1510092" y="1937380"/>
            <a:ext cx="701568" cy="640357"/>
          </a:xfrm>
          <a:prstGeom prst="rect">
            <a:avLst/>
          </a:prstGeom>
        </p:spPr>
      </p:pic>
      <p:pic>
        <p:nvPicPr>
          <p:cNvPr id="7" name="Image 6">
            <a:extLst>
              <a:ext uri="{FF2B5EF4-FFF2-40B4-BE49-F238E27FC236}">
                <a16:creationId xmlns:a16="http://schemas.microsoft.com/office/drawing/2014/main" id="{1CCCFD05-A777-4749-8312-4082EE91B814}"/>
              </a:ext>
            </a:extLst>
          </p:cNvPr>
          <p:cNvPicPr>
            <a:picLocks noChangeAspect="1"/>
          </p:cNvPicPr>
          <p:nvPr/>
        </p:nvPicPr>
        <p:blipFill>
          <a:blip r:embed="rId4"/>
          <a:stretch>
            <a:fillRect/>
          </a:stretch>
        </p:blipFill>
        <p:spPr>
          <a:xfrm>
            <a:off x="1510092" y="3799420"/>
            <a:ext cx="701568" cy="640357"/>
          </a:xfrm>
          <a:prstGeom prst="rect">
            <a:avLst/>
          </a:prstGeom>
        </p:spPr>
      </p:pic>
      <p:pic>
        <p:nvPicPr>
          <p:cNvPr id="8" name="Image 7">
            <a:extLst>
              <a:ext uri="{FF2B5EF4-FFF2-40B4-BE49-F238E27FC236}">
                <a16:creationId xmlns:a16="http://schemas.microsoft.com/office/drawing/2014/main" id="{3A1698D5-7B12-4E47-8481-EF8B930036E7}"/>
              </a:ext>
            </a:extLst>
          </p:cNvPr>
          <p:cNvPicPr>
            <a:picLocks noChangeAspect="1"/>
          </p:cNvPicPr>
          <p:nvPr/>
        </p:nvPicPr>
        <p:blipFill>
          <a:blip r:embed="rId5"/>
          <a:stretch>
            <a:fillRect/>
          </a:stretch>
        </p:blipFill>
        <p:spPr>
          <a:xfrm>
            <a:off x="1510092" y="4742884"/>
            <a:ext cx="701567" cy="640356"/>
          </a:xfrm>
          <a:prstGeom prst="rect">
            <a:avLst/>
          </a:prstGeom>
        </p:spPr>
      </p:pic>
      <p:sp>
        <p:nvSpPr>
          <p:cNvPr id="9" name="ZoneTexte 8">
            <a:extLst>
              <a:ext uri="{FF2B5EF4-FFF2-40B4-BE49-F238E27FC236}">
                <a16:creationId xmlns:a16="http://schemas.microsoft.com/office/drawing/2014/main" id="{2A2E5003-4B3A-4434-8B01-0BC7A1958C56}"/>
              </a:ext>
            </a:extLst>
          </p:cNvPr>
          <p:cNvSpPr txBox="1"/>
          <p:nvPr/>
        </p:nvSpPr>
        <p:spPr>
          <a:xfrm>
            <a:off x="2497117" y="2090236"/>
            <a:ext cx="5134787" cy="369332"/>
          </a:xfrm>
          <a:prstGeom prst="rect">
            <a:avLst/>
          </a:prstGeom>
          <a:noFill/>
        </p:spPr>
        <p:txBody>
          <a:bodyPr wrap="square" rtlCol="0">
            <a:spAutoFit/>
          </a:bodyPr>
          <a:lstStyle/>
          <a:p>
            <a:r>
              <a:rPr lang="fr-FR" dirty="0">
                <a:solidFill>
                  <a:schemeClr val="tx1">
                    <a:lumMod val="85000"/>
                    <a:lumOff val="15000"/>
                  </a:schemeClr>
                </a:solidFill>
              </a:rPr>
              <a:t>Loue les logements à des occupants</a:t>
            </a:r>
            <a:endParaRPr lang="fr-FR" dirty="0"/>
          </a:p>
        </p:txBody>
      </p:sp>
      <p:sp>
        <p:nvSpPr>
          <p:cNvPr id="10" name="ZoneTexte 9">
            <a:extLst>
              <a:ext uri="{FF2B5EF4-FFF2-40B4-BE49-F238E27FC236}">
                <a16:creationId xmlns:a16="http://schemas.microsoft.com/office/drawing/2014/main" id="{0110EF55-F444-4079-8118-4C3A19BD5A1B}"/>
              </a:ext>
            </a:extLst>
          </p:cNvPr>
          <p:cNvSpPr txBox="1"/>
          <p:nvPr/>
        </p:nvSpPr>
        <p:spPr>
          <a:xfrm>
            <a:off x="2449053" y="2937005"/>
            <a:ext cx="5730081" cy="369332"/>
          </a:xfrm>
          <a:prstGeom prst="rect">
            <a:avLst/>
          </a:prstGeom>
          <a:noFill/>
        </p:spPr>
        <p:txBody>
          <a:bodyPr wrap="square" rtlCol="0">
            <a:spAutoFit/>
          </a:bodyPr>
          <a:lstStyle/>
          <a:p>
            <a:r>
              <a:rPr lang="fr-FR" dirty="0">
                <a:solidFill>
                  <a:schemeClr val="tx1">
                    <a:lumMod val="85000"/>
                    <a:lumOff val="15000"/>
                  </a:schemeClr>
                </a:solidFill>
              </a:rPr>
              <a:t>Leur fournit les services para-hôteliers</a:t>
            </a:r>
            <a:endParaRPr lang="fr-FR" dirty="0"/>
          </a:p>
        </p:txBody>
      </p:sp>
      <p:sp>
        <p:nvSpPr>
          <p:cNvPr id="11" name="ZoneTexte 10">
            <a:extLst>
              <a:ext uri="{FF2B5EF4-FFF2-40B4-BE49-F238E27FC236}">
                <a16:creationId xmlns:a16="http://schemas.microsoft.com/office/drawing/2014/main" id="{88A4D52C-B352-4CFC-9B91-35395FE7A737}"/>
              </a:ext>
            </a:extLst>
          </p:cNvPr>
          <p:cNvSpPr txBox="1"/>
          <p:nvPr/>
        </p:nvSpPr>
        <p:spPr>
          <a:xfrm>
            <a:off x="2449053" y="4852326"/>
            <a:ext cx="5730080" cy="1061829"/>
          </a:xfrm>
          <a:prstGeom prst="rect">
            <a:avLst/>
          </a:prstGeom>
          <a:noFill/>
        </p:spPr>
        <p:txBody>
          <a:bodyPr wrap="square" rtlCol="0">
            <a:spAutoFit/>
          </a:bodyPr>
          <a:lstStyle/>
          <a:p>
            <a:r>
              <a:rPr lang="fr-FR" dirty="0">
                <a:solidFill>
                  <a:schemeClr val="tx1">
                    <a:lumMod val="85000"/>
                    <a:lumOff val="15000"/>
                  </a:schemeClr>
                </a:solidFill>
              </a:rPr>
              <a:t>Verse le loyer aux propriétaires investisseurs, vous par exemple </a:t>
            </a:r>
          </a:p>
          <a:p>
            <a:endParaRPr lang="fr-FR" dirty="0"/>
          </a:p>
        </p:txBody>
      </p:sp>
      <p:sp>
        <p:nvSpPr>
          <p:cNvPr id="12" name="ZoneTexte 11">
            <a:extLst>
              <a:ext uri="{FF2B5EF4-FFF2-40B4-BE49-F238E27FC236}">
                <a16:creationId xmlns:a16="http://schemas.microsoft.com/office/drawing/2014/main" id="{E325F95C-8FD7-4BA2-8D77-3B02B729729E}"/>
              </a:ext>
            </a:extLst>
          </p:cNvPr>
          <p:cNvSpPr txBox="1"/>
          <p:nvPr/>
        </p:nvSpPr>
        <p:spPr>
          <a:xfrm>
            <a:off x="1219200" y="5867400"/>
            <a:ext cx="7465256" cy="1061829"/>
          </a:xfrm>
          <a:prstGeom prst="rect">
            <a:avLst/>
          </a:prstGeom>
          <a:noFill/>
        </p:spPr>
        <p:txBody>
          <a:bodyPr wrap="square" rtlCol="0">
            <a:spAutoFit/>
          </a:bodyPr>
          <a:lstStyle/>
          <a:p>
            <a:pPr algn="ctr"/>
            <a:r>
              <a:rPr lang="fr-FR" b="1" dirty="0">
                <a:solidFill>
                  <a:srgbClr val="C00000"/>
                </a:solidFill>
              </a:rPr>
              <a:t>Contractualisation des engagements </a:t>
            </a:r>
            <a:br>
              <a:rPr lang="fr-FR" b="1" dirty="0">
                <a:solidFill>
                  <a:srgbClr val="C00000"/>
                </a:solidFill>
              </a:rPr>
            </a:br>
            <a:r>
              <a:rPr lang="fr-FR" b="1" dirty="0">
                <a:solidFill>
                  <a:srgbClr val="C00000"/>
                </a:solidFill>
              </a:rPr>
              <a:t>de l’investisseur et de l’exploitant</a:t>
            </a:r>
            <a:endParaRPr lang="fr-FR" altLang="ja-JP" b="1" dirty="0">
              <a:solidFill>
                <a:srgbClr val="C00000"/>
              </a:solidFill>
            </a:endParaRPr>
          </a:p>
          <a:p>
            <a:pPr algn="ctr"/>
            <a:endParaRPr lang="fr-FR" dirty="0"/>
          </a:p>
        </p:txBody>
      </p:sp>
      <p:sp>
        <p:nvSpPr>
          <p:cNvPr id="13" name="ZoneTexte 12">
            <a:extLst>
              <a:ext uri="{FF2B5EF4-FFF2-40B4-BE49-F238E27FC236}">
                <a16:creationId xmlns:a16="http://schemas.microsoft.com/office/drawing/2014/main" id="{E666D7EA-5F0C-42A9-B1E8-DEAA6720B340}"/>
              </a:ext>
            </a:extLst>
          </p:cNvPr>
          <p:cNvSpPr txBox="1"/>
          <p:nvPr/>
        </p:nvSpPr>
        <p:spPr>
          <a:xfrm>
            <a:off x="2476016" y="3960883"/>
            <a:ext cx="5807670" cy="369332"/>
          </a:xfrm>
          <a:prstGeom prst="rect">
            <a:avLst/>
          </a:prstGeom>
          <a:noFill/>
        </p:spPr>
        <p:txBody>
          <a:bodyPr wrap="square" rtlCol="0">
            <a:spAutoFit/>
          </a:bodyPr>
          <a:lstStyle/>
          <a:p>
            <a:r>
              <a:rPr lang="fr-FR" dirty="0">
                <a:solidFill>
                  <a:schemeClr val="tx1">
                    <a:lumMod val="85000"/>
                    <a:lumOff val="15000"/>
                  </a:schemeClr>
                </a:solidFill>
              </a:rPr>
              <a:t>Prend en charge le bon fonctionnement de la résidence</a:t>
            </a:r>
            <a:endParaRPr lang="fr-FR" dirty="0"/>
          </a:p>
        </p:txBody>
      </p:sp>
      <p:sp>
        <p:nvSpPr>
          <p:cNvPr id="14" name="Rectangle 2">
            <a:extLst>
              <a:ext uri="{FF2B5EF4-FFF2-40B4-BE49-F238E27FC236}">
                <a16:creationId xmlns:a16="http://schemas.microsoft.com/office/drawing/2014/main" id="{BBCBE1C4-104B-420A-8227-09CB9D287C55}"/>
              </a:ext>
            </a:extLst>
          </p:cNvPr>
          <p:cNvSpPr txBox="1">
            <a:spLocks noChangeArrowheads="1"/>
          </p:cNvSpPr>
          <p:nvPr/>
        </p:nvSpPr>
        <p:spPr>
          <a:xfrm>
            <a:off x="609600" y="138465"/>
            <a:ext cx="88392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rgbClr val="CC0000"/>
                </a:solidFill>
                <a:latin typeface="Arial" charset="0"/>
                <a:ea typeface="ＭＳ Ｐゴシック" charset="0"/>
                <a:cs typeface="ＭＳ Ｐゴシック" charset="0"/>
              </a:rPr>
              <a:t>LE ROLE DE L’EXPLOITANT</a:t>
            </a:r>
          </a:p>
        </p:txBody>
      </p:sp>
    </p:spTree>
    <p:extLst>
      <p:ext uri="{BB962C8B-B14F-4D97-AF65-F5344CB8AC3E}">
        <p14:creationId xmlns:p14="http://schemas.microsoft.com/office/powerpoint/2010/main" val="37784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P spid="10" grpId="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B264C2-557F-4917-A1C7-44C4F4D3FA56}"/>
              </a:ext>
            </a:extLst>
          </p:cNvPr>
          <p:cNvSpPr txBox="1">
            <a:spLocks noChangeArrowheads="1"/>
          </p:cNvSpPr>
          <p:nvPr/>
        </p:nvSpPr>
        <p:spPr bwMode="auto">
          <a:xfrm>
            <a:off x="954177" y="5867084"/>
            <a:ext cx="7239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spcBef>
                <a:spcPct val="0"/>
              </a:spcBef>
            </a:pPr>
            <a:r>
              <a:rPr lang="fr-FR" sz="1800" b="1" dirty="0">
                <a:solidFill>
                  <a:schemeClr val="tx1"/>
                </a:solidFill>
              </a:rPr>
              <a:t>Est-ce que vous voyez mieux ce qu’</a:t>
            </a:r>
            <a:r>
              <a:rPr lang="fr-FR" altLang="ja-JP" sz="1800" b="1" dirty="0">
                <a:solidFill>
                  <a:schemeClr val="tx1"/>
                </a:solidFill>
              </a:rPr>
              <a:t>est </a:t>
            </a:r>
          </a:p>
          <a:p>
            <a:pPr algn="ctr" eaLnBrk="1" hangingPunct="1">
              <a:spcBef>
                <a:spcPct val="0"/>
              </a:spcBef>
            </a:pPr>
            <a:r>
              <a:rPr lang="fr-FR" sz="1800" b="1" dirty="0">
                <a:solidFill>
                  <a:schemeClr val="tx1"/>
                </a:solidFill>
              </a:rPr>
              <a:t>une résidence de services ?</a:t>
            </a:r>
          </a:p>
        </p:txBody>
      </p:sp>
      <p:sp>
        <p:nvSpPr>
          <p:cNvPr id="4" name="Text Box 5">
            <a:extLst>
              <a:ext uri="{FF2B5EF4-FFF2-40B4-BE49-F238E27FC236}">
                <a16:creationId xmlns:a16="http://schemas.microsoft.com/office/drawing/2014/main" id="{C174FA1C-0815-4AB5-BA05-DCB09979B326}"/>
              </a:ext>
            </a:extLst>
          </p:cNvPr>
          <p:cNvSpPr txBox="1">
            <a:spLocks noChangeArrowheads="1"/>
          </p:cNvSpPr>
          <p:nvPr/>
        </p:nvSpPr>
        <p:spPr bwMode="auto">
          <a:xfrm>
            <a:off x="3802483" y="5233774"/>
            <a:ext cx="1981200"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400" dirty="0"/>
              <a:t>Fonctionnement</a:t>
            </a:r>
          </a:p>
          <a:p>
            <a:pPr algn="ctr" eaLnBrk="1" hangingPunct="1"/>
            <a:r>
              <a:rPr lang="fr-FR" sz="1400" dirty="0"/>
              <a:t>Entretien</a:t>
            </a:r>
          </a:p>
        </p:txBody>
      </p:sp>
      <p:sp>
        <p:nvSpPr>
          <p:cNvPr id="5" name="Text Box 6">
            <a:extLst>
              <a:ext uri="{FF2B5EF4-FFF2-40B4-BE49-F238E27FC236}">
                <a16:creationId xmlns:a16="http://schemas.microsoft.com/office/drawing/2014/main" id="{186FCE51-E8B9-4585-996C-97BDDD745C85}"/>
              </a:ext>
            </a:extLst>
          </p:cNvPr>
          <p:cNvSpPr txBox="1">
            <a:spLocks noChangeArrowheads="1"/>
          </p:cNvSpPr>
          <p:nvPr/>
        </p:nvSpPr>
        <p:spPr bwMode="auto">
          <a:xfrm>
            <a:off x="6705600" y="1529211"/>
            <a:ext cx="21927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b="1" dirty="0">
                <a:solidFill>
                  <a:srgbClr val="CC0000"/>
                </a:solidFill>
              </a:rPr>
              <a:t>OCCUPANTS</a:t>
            </a:r>
          </a:p>
        </p:txBody>
      </p:sp>
      <p:sp>
        <p:nvSpPr>
          <p:cNvPr id="7" name="Line 10">
            <a:extLst>
              <a:ext uri="{FF2B5EF4-FFF2-40B4-BE49-F238E27FC236}">
                <a16:creationId xmlns:a16="http://schemas.microsoft.com/office/drawing/2014/main" id="{400C0667-82CA-47BC-A4ED-D37A75B9EAEB}"/>
              </a:ext>
            </a:extLst>
          </p:cNvPr>
          <p:cNvSpPr>
            <a:spLocks noChangeShapeType="1"/>
          </p:cNvSpPr>
          <p:nvPr/>
        </p:nvSpPr>
        <p:spPr bwMode="auto">
          <a:xfrm flipV="1">
            <a:off x="3178171" y="1794676"/>
            <a:ext cx="692098" cy="0"/>
          </a:xfrm>
          <a:prstGeom prst="line">
            <a:avLst/>
          </a:prstGeom>
          <a:noFill/>
          <a:ln w="31750">
            <a:solidFill>
              <a:srgbClr val="4D4D4D"/>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fr-FR"/>
          </a:p>
        </p:txBody>
      </p:sp>
      <p:sp>
        <p:nvSpPr>
          <p:cNvPr id="8" name="Line 11">
            <a:extLst>
              <a:ext uri="{FF2B5EF4-FFF2-40B4-BE49-F238E27FC236}">
                <a16:creationId xmlns:a16="http://schemas.microsoft.com/office/drawing/2014/main" id="{2C690DE2-BF00-4E7D-A54E-D4159E5266C3}"/>
              </a:ext>
            </a:extLst>
          </p:cNvPr>
          <p:cNvSpPr>
            <a:spLocks noChangeShapeType="1"/>
          </p:cNvSpPr>
          <p:nvPr/>
        </p:nvSpPr>
        <p:spPr bwMode="auto">
          <a:xfrm flipH="1">
            <a:off x="5774162" y="1794676"/>
            <a:ext cx="779928" cy="0"/>
          </a:xfrm>
          <a:prstGeom prst="line">
            <a:avLst/>
          </a:prstGeom>
          <a:noFill/>
          <a:ln w="31750">
            <a:solidFill>
              <a:srgbClr val="4D4D4D"/>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fr-FR"/>
          </a:p>
        </p:txBody>
      </p:sp>
      <p:sp>
        <p:nvSpPr>
          <p:cNvPr id="9" name="Line 13">
            <a:extLst>
              <a:ext uri="{FF2B5EF4-FFF2-40B4-BE49-F238E27FC236}">
                <a16:creationId xmlns:a16="http://schemas.microsoft.com/office/drawing/2014/main" id="{2E70A72F-5117-4C16-BD2F-2327AF24810D}"/>
              </a:ext>
            </a:extLst>
          </p:cNvPr>
          <p:cNvSpPr>
            <a:spLocks noChangeShapeType="1"/>
          </p:cNvSpPr>
          <p:nvPr/>
        </p:nvSpPr>
        <p:spPr bwMode="auto">
          <a:xfrm flipH="1" flipV="1">
            <a:off x="1069892" y="2213082"/>
            <a:ext cx="1974798" cy="2760006"/>
          </a:xfrm>
          <a:prstGeom prst="line">
            <a:avLst/>
          </a:prstGeom>
          <a:noFill/>
          <a:ln w="25400">
            <a:solidFill>
              <a:srgbClr val="4D4D4D"/>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fr-FR"/>
          </a:p>
        </p:txBody>
      </p:sp>
      <p:sp>
        <p:nvSpPr>
          <p:cNvPr id="10" name="Text Box 16">
            <a:extLst>
              <a:ext uri="{FF2B5EF4-FFF2-40B4-BE49-F238E27FC236}">
                <a16:creationId xmlns:a16="http://schemas.microsoft.com/office/drawing/2014/main" id="{1BA7EDB9-713E-423E-B67D-2A3CD88BD405}"/>
              </a:ext>
            </a:extLst>
          </p:cNvPr>
          <p:cNvSpPr txBox="1">
            <a:spLocks noChangeArrowheads="1"/>
          </p:cNvSpPr>
          <p:nvPr/>
        </p:nvSpPr>
        <p:spPr bwMode="auto">
          <a:xfrm>
            <a:off x="5451657" y="2466074"/>
            <a:ext cx="13442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200" dirty="0"/>
              <a:t>Sous-Loue + Services</a:t>
            </a:r>
          </a:p>
        </p:txBody>
      </p:sp>
      <p:sp>
        <p:nvSpPr>
          <p:cNvPr id="11" name="Text Box 17">
            <a:extLst>
              <a:ext uri="{FF2B5EF4-FFF2-40B4-BE49-F238E27FC236}">
                <a16:creationId xmlns:a16="http://schemas.microsoft.com/office/drawing/2014/main" id="{079B5BAE-E2C7-4B85-AE12-F9A4B61E52A2}"/>
              </a:ext>
            </a:extLst>
          </p:cNvPr>
          <p:cNvSpPr txBox="1">
            <a:spLocks noChangeArrowheads="1"/>
          </p:cNvSpPr>
          <p:nvPr/>
        </p:nvSpPr>
        <p:spPr bwMode="auto">
          <a:xfrm>
            <a:off x="6983856" y="4316531"/>
            <a:ext cx="121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200" dirty="0"/>
              <a:t>Loyer</a:t>
            </a:r>
            <a:r>
              <a:rPr lang="fr-FR" sz="1600" dirty="0"/>
              <a:t> </a:t>
            </a:r>
          </a:p>
        </p:txBody>
      </p:sp>
      <p:sp>
        <p:nvSpPr>
          <p:cNvPr id="12" name="Text Box 18">
            <a:extLst>
              <a:ext uri="{FF2B5EF4-FFF2-40B4-BE49-F238E27FC236}">
                <a16:creationId xmlns:a16="http://schemas.microsoft.com/office/drawing/2014/main" id="{F2BD2728-4163-46C8-AE36-A25897F020D5}"/>
              </a:ext>
            </a:extLst>
          </p:cNvPr>
          <p:cNvSpPr txBox="1">
            <a:spLocks noChangeArrowheads="1"/>
          </p:cNvSpPr>
          <p:nvPr/>
        </p:nvSpPr>
        <p:spPr bwMode="auto">
          <a:xfrm>
            <a:off x="2349953" y="2547710"/>
            <a:ext cx="1371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200" dirty="0"/>
              <a:t>Bail commercial</a:t>
            </a:r>
          </a:p>
        </p:txBody>
      </p:sp>
      <p:pic>
        <p:nvPicPr>
          <p:cNvPr id="13" name="Image 12">
            <a:extLst>
              <a:ext uri="{FF2B5EF4-FFF2-40B4-BE49-F238E27FC236}">
                <a16:creationId xmlns:a16="http://schemas.microsoft.com/office/drawing/2014/main" id="{71A7712C-A2FA-432B-911F-451AFDF4D732}"/>
              </a:ext>
            </a:extLst>
          </p:cNvPr>
          <p:cNvPicPr>
            <a:picLocks noChangeAspect="1"/>
          </p:cNvPicPr>
          <p:nvPr/>
        </p:nvPicPr>
        <p:blipFill>
          <a:blip r:embed="rId2"/>
          <a:stretch>
            <a:fillRect/>
          </a:stretch>
        </p:blipFill>
        <p:spPr>
          <a:xfrm>
            <a:off x="4200334" y="995195"/>
            <a:ext cx="1243762" cy="1110058"/>
          </a:xfrm>
          <a:prstGeom prst="rect">
            <a:avLst/>
          </a:prstGeom>
        </p:spPr>
      </p:pic>
      <p:sp>
        <p:nvSpPr>
          <p:cNvPr id="14" name="Text Box 6">
            <a:extLst>
              <a:ext uri="{FF2B5EF4-FFF2-40B4-BE49-F238E27FC236}">
                <a16:creationId xmlns:a16="http://schemas.microsoft.com/office/drawing/2014/main" id="{2CCBF6B6-75F8-49D4-94BD-178B5651560A}"/>
              </a:ext>
            </a:extLst>
          </p:cNvPr>
          <p:cNvSpPr txBox="1">
            <a:spLocks noChangeArrowheads="1"/>
          </p:cNvSpPr>
          <p:nvPr/>
        </p:nvSpPr>
        <p:spPr bwMode="auto">
          <a:xfrm>
            <a:off x="406826" y="1529211"/>
            <a:ext cx="26378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b="1" dirty="0">
                <a:solidFill>
                  <a:srgbClr val="CC0000"/>
                </a:solidFill>
              </a:rPr>
              <a:t>INVESTISSEURS</a:t>
            </a:r>
          </a:p>
        </p:txBody>
      </p:sp>
      <p:sp>
        <p:nvSpPr>
          <p:cNvPr id="15" name="Text Box 6">
            <a:extLst>
              <a:ext uri="{FF2B5EF4-FFF2-40B4-BE49-F238E27FC236}">
                <a16:creationId xmlns:a16="http://schemas.microsoft.com/office/drawing/2014/main" id="{3865E57D-BD36-48CC-9067-AD60E9FF636D}"/>
              </a:ext>
            </a:extLst>
          </p:cNvPr>
          <p:cNvSpPr txBox="1">
            <a:spLocks noChangeArrowheads="1"/>
          </p:cNvSpPr>
          <p:nvPr/>
        </p:nvSpPr>
        <p:spPr bwMode="auto">
          <a:xfrm>
            <a:off x="3743113" y="4756799"/>
            <a:ext cx="20999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b="1" dirty="0">
                <a:solidFill>
                  <a:srgbClr val="CC0000"/>
                </a:solidFill>
              </a:rPr>
              <a:t>EXPLOITANT</a:t>
            </a:r>
          </a:p>
        </p:txBody>
      </p:sp>
      <p:sp>
        <p:nvSpPr>
          <p:cNvPr id="16" name="Line 13">
            <a:extLst>
              <a:ext uri="{FF2B5EF4-FFF2-40B4-BE49-F238E27FC236}">
                <a16:creationId xmlns:a16="http://schemas.microsoft.com/office/drawing/2014/main" id="{2D642AA4-0727-4B35-9842-C57BA7934724}"/>
              </a:ext>
            </a:extLst>
          </p:cNvPr>
          <p:cNvSpPr>
            <a:spLocks noChangeShapeType="1"/>
          </p:cNvSpPr>
          <p:nvPr/>
        </p:nvSpPr>
        <p:spPr bwMode="auto">
          <a:xfrm>
            <a:off x="1374419" y="2213082"/>
            <a:ext cx="1926530" cy="2674820"/>
          </a:xfrm>
          <a:prstGeom prst="line">
            <a:avLst/>
          </a:prstGeom>
          <a:noFill/>
          <a:ln w="25400">
            <a:solidFill>
              <a:srgbClr val="4D4D4D"/>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fr-FR"/>
          </a:p>
        </p:txBody>
      </p:sp>
      <p:sp>
        <p:nvSpPr>
          <p:cNvPr id="17" name="Line 13">
            <a:extLst>
              <a:ext uri="{FF2B5EF4-FFF2-40B4-BE49-F238E27FC236}">
                <a16:creationId xmlns:a16="http://schemas.microsoft.com/office/drawing/2014/main" id="{13A55553-7428-4DA7-90CA-DA541A81D1D4}"/>
              </a:ext>
            </a:extLst>
          </p:cNvPr>
          <p:cNvSpPr>
            <a:spLocks noChangeShapeType="1"/>
          </p:cNvSpPr>
          <p:nvPr/>
        </p:nvSpPr>
        <p:spPr bwMode="auto">
          <a:xfrm flipH="1">
            <a:off x="6279083" y="2213082"/>
            <a:ext cx="1887789" cy="2575764"/>
          </a:xfrm>
          <a:prstGeom prst="line">
            <a:avLst/>
          </a:prstGeom>
          <a:noFill/>
          <a:ln w="25400">
            <a:solidFill>
              <a:srgbClr val="4D4D4D"/>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fr-FR"/>
          </a:p>
        </p:txBody>
      </p:sp>
      <p:sp>
        <p:nvSpPr>
          <p:cNvPr id="18" name="Line 13">
            <a:extLst>
              <a:ext uri="{FF2B5EF4-FFF2-40B4-BE49-F238E27FC236}">
                <a16:creationId xmlns:a16="http://schemas.microsoft.com/office/drawing/2014/main" id="{59F4D699-5B7D-4F45-A33E-7818C9EAA0AA}"/>
              </a:ext>
            </a:extLst>
          </p:cNvPr>
          <p:cNvSpPr>
            <a:spLocks noChangeShapeType="1"/>
          </p:cNvSpPr>
          <p:nvPr/>
        </p:nvSpPr>
        <p:spPr bwMode="auto">
          <a:xfrm flipV="1">
            <a:off x="5971639" y="2081589"/>
            <a:ext cx="1926530" cy="2575764"/>
          </a:xfrm>
          <a:prstGeom prst="line">
            <a:avLst/>
          </a:prstGeom>
          <a:noFill/>
          <a:ln w="25400">
            <a:solidFill>
              <a:srgbClr val="4D4D4D"/>
            </a:solidFill>
            <a:round/>
            <a:headEnd/>
            <a:tailEnd type="triangle" w="med" len="med"/>
          </a:ln>
          <a:extLst>
            <a:ext uri="{909E8E84-426E-40dd-AFC4-6F175D3DCCD1}">
              <a14:hiddenFill xmlns:a14="http://schemas.microsoft.com/office/drawing/2010/main" xmlns="">
                <a:noFill/>
              </a14:hiddenFill>
            </a:ext>
          </a:extLst>
        </p:spPr>
        <p:txBody>
          <a:bodyPr anchor="ctr" anchorCtr="1"/>
          <a:lstStyle/>
          <a:p>
            <a:endParaRPr lang="fr-FR"/>
          </a:p>
        </p:txBody>
      </p:sp>
      <p:pic>
        <p:nvPicPr>
          <p:cNvPr id="19" name="Image 18">
            <a:extLst>
              <a:ext uri="{FF2B5EF4-FFF2-40B4-BE49-F238E27FC236}">
                <a16:creationId xmlns:a16="http://schemas.microsoft.com/office/drawing/2014/main" id="{CE0B0AA7-12CA-449A-AEF6-718DD0373792}"/>
              </a:ext>
            </a:extLst>
          </p:cNvPr>
          <p:cNvPicPr>
            <a:picLocks noChangeAspect="1"/>
          </p:cNvPicPr>
          <p:nvPr/>
        </p:nvPicPr>
        <p:blipFill>
          <a:blip r:embed="rId3"/>
          <a:stretch>
            <a:fillRect/>
          </a:stretch>
        </p:blipFill>
        <p:spPr>
          <a:xfrm>
            <a:off x="7265539" y="3692473"/>
            <a:ext cx="669586" cy="641350"/>
          </a:xfrm>
          <a:prstGeom prst="rect">
            <a:avLst/>
          </a:prstGeom>
        </p:spPr>
      </p:pic>
      <p:pic>
        <p:nvPicPr>
          <p:cNvPr id="20" name="Image 19">
            <a:extLst>
              <a:ext uri="{FF2B5EF4-FFF2-40B4-BE49-F238E27FC236}">
                <a16:creationId xmlns:a16="http://schemas.microsoft.com/office/drawing/2014/main" id="{0F21A541-DE73-4599-8D3D-4A1F7E3AF941}"/>
              </a:ext>
            </a:extLst>
          </p:cNvPr>
          <p:cNvPicPr>
            <a:picLocks noChangeAspect="1"/>
          </p:cNvPicPr>
          <p:nvPr/>
        </p:nvPicPr>
        <p:blipFill>
          <a:blip r:embed="rId4"/>
          <a:stretch>
            <a:fillRect/>
          </a:stretch>
        </p:blipFill>
        <p:spPr>
          <a:xfrm>
            <a:off x="2646097" y="2935812"/>
            <a:ext cx="806989" cy="747041"/>
          </a:xfrm>
          <a:prstGeom prst="rect">
            <a:avLst/>
          </a:prstGeom>
        </p:spPr>
      </p:pic>
      <p:pic>
        <p:nvPicPr>
          <p:cNvPr id="21" name="Image 20">
            <a:extLst>
              <a:ext uri="{FF2B5EF4-FFF2-40B4-BE49-F238E27FC236}">
                <a16:creationId xmlns:a16="http://schemas.microsoft.com/office/drawing/2014/main" id="{88F0F476-C0D8-410F-A1E3-64DB7D84D701}"/>
              </a:ext>
            </a:extLst>
          </p:cNvPr>
          <p:cNvPicPr>
            <a:picLocks noChangeAspect="1"/>
          </p:cNvPicPr>
          <p:nvPr/>
        </p:nvPicPr>
        <p:blipFill>
          <a:blip r:embed="rId5"/>
          <a:stretch>
            <a:fillRect/>
          </a:stretch>
        </p:blipFill>
        <p:spPr>
          <a:xfrm>
            <a:off x="5745012" y="3025646"/>
            <a:ext cx="709025" cy="679127"/>
          </a:xfrm>
          <a:prstGeom prst="rect">
            <a:avLst/>
          </a:prstGeom>
        </p:spPr>
      </p:pic>
      <p:sp>
        <p:nvSpPr>
          <p:cNvPr id="22" name="Text Box 17">
            <a:extLst>
              <a:ext uri="{FF2B5EF4-FFF2-40B4-BE49-F238E27FC236}">
                <a16:creationId xmlns:a16="http://schemas.microsoft.com/office/drawing/2014/main" id="{3D15BD04-7FD3-47FE-ABD6-C8F373E87362}"/>
              </a:ext>
            </a:extLst>
          </p:cNvPr>
          <p:cNvSpPr txBox="1">
            <a:spLocks noChangeArrowheads="1"/>
          </p:cNvSpPr>
          <p:nvPr/>
        </p:nvSpPr>
        <p:spPr bwMode="auto">
          <a:xfrm>
            <a:off x="788209" y="4145708"/>
            <a:ext cx="121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200" dirty="0"/>
              <a:t>Loyer</a:t>
            </a:r>
            <a:r>
              <a:rPr lang="fr-FR" sz="1600" dirty="0"/>
              <a:t> </a:t>
            </a:r>
          </a:p>
        </p:txBody>
      </p:sp>
      <p:pic>
        <p:nvPicPr>
          <p:cNvPr id="23" name="Image 22">
            <a:extLst>
              <a:ext uri="{FF2B5EF4-FFF2-40B4-BE49-F238E27FC236}">
                <a16:creationId xmlns:a16="http://schemas.microsoft.com/office/drawing/2014/main" id="{67D0869A-BD25-49F1-9358-ADF044995111}"/>
              </a:ext>
            </a:extLst>
          </p:cNvPr>
          <p:cNvPicPr>
            <a:picLocks noChangeAspect="1"/>
          </p:cNvPicPr>
          <p:nvPr/>
        </p:nvPicPr>
        <p:blipFill>
          <a:blip r:embed="rId3"/>
          <a:stretch>
            <a:fillRect/>
          </a:stretch>
        </p:blipFill>
        <p:spPr>
          <a:xfrm>
            <a:off x="1069892" y="3521650"/>
            <a:ext cx="669586" cy="641350"/>
          </a:xfrm>
          <a:prstGeom prst="rect">
            <a:avLst/>
          </a:prstGeom>
        </p:spPr>
      </p:pic>
      <p:sp>
        <p:nvSpPr>
          <p:cNvPr id="24" name="Rectangle 2">
            <a:extLst>
              <a:ext uri="{FF2B5EF4-FFF2-40B4-BE49-F238E27FC236}">
                <a16:creationId xmlns:a16="http://schemas.microsoft.com/office/drawing/2014/main" id="{14969B4E-72BC-487A-937D-D6C9F03DAAC3}"/>
              </a:ext>
            </a:extLst>
          </p:cNvPr>
          <p:cNvSpPr txBox="1">
            <a:spLocks noChangeArrowheads="1"/>
          </p:cNvSpPr>
          <p:nvPr/>
        </p:nvSpPr>
        <p:spPr>
          <a:xfrm>
            <a:off x="373483" y="128510"/>
            <a:ext cx="88392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rgbClr val="CC0000"/>
                </a:solidFill>
                <a:latin typeface="Arial" charset="0"/>
                <a:ea typeface="ＭＳ Ｐゴシック" charset="0"/>
                <a:cs typeface="ＭＳ Ｐゴシック" charset="0"/>
              </a:rPr>
              <a:t>LE </a:t>
            </a:r>
            <a:r>
              <a:rPr lang="fr-FR" sz="3200" dirty="0">
                <a:solidFill>
                  <a:srgbClr val="CC0000"/>
                </a:solidFill>
                <a:latin typeface="Arial" charset="0"/>
                <a:ea typeface="ＭＳ Ｐゴシック" charset="0"/>
              </a:rPr>
              <a:t>PRINCIPE</a:t>
            </a:r>
            <a:r>
              <a:rPr lang="fr-FR" sz="3200" dirty="0">
                <a:solidFill>
                  <a:srgbClr val="CC0000"/>
                </a:solidFill>
                <a:latin typeface="Arial" charset="0"/>
                <a:ea typeface="ＭＳ Ｐゴシック" charset="0"/>
                <a:cs typeface="ＭＳ Ｐゴシック" charset="0"/>
              </a:rPr>
              <a:t> DU MEUBLE</a:t>
            </a:r>
          </a:p>
        </p:txBody>
      </p:sp>
    </p:spTree>
    <p:extLst>
      <p:ext uri="{BB962C8B-B14F-4D97-AF65-F5344CB8AC3E}">
        <p14:creationId xmlns:p14="http://schemas.microsoft.com/office/powerpoint/2010/main" val="109448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P spid="9" grpId="0" animBg="1"/>
      <p:bldP spid="10" grpId="0"/>
      <p:bldP spid="11" grpId="0"/>
      <p:bldP spid="12" grpId="0"/>
      <p:bldP spid="14" grpId="0"/>
      <p:bldP spid="15" grpId="0"/>
      <p:bldP spid="16" grpId="0" animBg="1"/>
      <p:bldP spid="17" grpId="0" animBg="1"/>
      <p:bldP spid="18"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58B928-4036-484B-91DB-5D66AAD463C2}"/>
              </a:ext>
            </a:extLst>
          </p:cNvPr>
          <p:cNvSpPr>
            <a:spLocks noGrp="1" noChangeArrowheads="1"/>
          </p:cNvSpPr>
          <p:nvPr>
            <p:ph type="title"/>
          </p:nvPr>
        </p:nvSpPr>
        <p:spPr>
          <a:xfrm>
            <a:off x="342900" y="0"/>
            <a:ext cx="8267700" cy="1143000"/>
          </a:xfrm>
        </p:spPr>
        <p:txBody>
          <a:bodyPr>
            <a:noAutofit/>
          </a:bodyPr>
          <a:lstStyle/>
          <a:p>
            <a:pPr algn="l" eaLnBrk="1" hangingPunct="1"/>
            <a:r>
              <a:rPr lang="fr-FR" sz="3200" b="0" cap="all" dirty="0">
                <a:solidFill>
                  <a:srgbClr val="CC0000"/>
                </a:solidFill>
                <a:latin typeface="Arial" charset="0"/>
                <a:ea typeface="ＭＳ Ｐゴシック" charset="0"/>
                <a:cs typeface="ＭＳ Ｐゴシック" charset="0"/>
              </a:rPr>
              <a:t>Les atouts du Loueur Meublé</a:t>
            </a:r>
          </a:p>
        </p:txBody>
      </p:sp>
      <p:sp>
        <p:nvSpPr>
          <p:cNvPr id="4" name="Text Box 3">
            <a:extLst>
              <a:ext uri="{FF2B5EF4-FFF2-40B4-BE49-F238E27FC236}">
                <a16:creationId xmlns:a16="http://schemas.microsoft.com/office/drawing/2014/main" id="{CBC6F247-66FC-4540-A2BB-2D79D66C4F1F}"/>
              </a:ext>
            </a:extLst>
          </p:cNvPr>
          <p:cNvSpPr txBox="1">
            <a:spLocks noChangeArrowheads="1"/>
          </p:cNvSpPr>
          <p:nvPr/>
        </p:nvSpPr>
        <p:spPr bwMode="auto">
          <a:xfrm>
            <a:off x="342900" y="1150709"/>
            <a:ext cx="84582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marL="285750" indent="-285750" eaLnBrk="1" hangingPunct="1">
              <a:spcBef>
                <a:spcPct val="0"/>
              </a:spcBef>
              <a:buFont typeface="Arial" panose="020B0604020202020204" pitchFamily="34" charset="0"/>
              <a:buChar char="•"/>
            </a:pPr>
            <a:r>
              <a:rPr lang="fr-FR" sz="1600" dirty="0">
                <a:solidFill>
                  <a:schemeClr val="tx1">
                    <a:lumMod val="85000"/>
                    <a:lumOff val="15000"/>
                  </a:schemeClr>
                </a:solidFill>
                <a:latin typeface="Arial" panose="020B0604020202020204" pitchFamily="34" charset="0"/>
                <a:cs typeface="Arial" panose="020B0604020202020204" pitchFamily="34" charset="0"/>
              </a:rPr>
              <a:t>Statut créé il y a </a:t>
            </a:r>
            <a:r>
              <a:rPr lang="fr-FR" sz="1600" b="1" dirty="0">
                <a:solidFill>
                  <a:schemeClr val="tx1">
                    <a:lumMod val="85000"/>
                    <a:lumOff val="15000"/>
                  </a:schemeClr>
                </a:solidFill>
                <a:latin typeface="Arial" panose="020B0604020202020204" pitchFamily="34" charset="0"/>
                <a:cs typeface="Arial" panose="020B0604020202020204" pitchFamily="34" charset="0"/>
              </a:rPr>
              <a:t>70 ans</a:t>
            </a:r>
            <a:r>
              <a:rPr lang="fr-FR" sz="1800" b="1" dirty="0">
                <a:solidFill>
                  <a:schemeClr val="tx1">
                    <a:lumMod val="85000"/>
                    <a:lumOff val="15000"/>
                  </a:schemeClr>
                </a:solidFill>
                <a:latin typeface="Arial" panose="020B0604020202020204" pitchFamily="34" charset="0"/>
                <a:cs typeface="Arial" panose="020B0604020202020204" pitchFamily="34" charset="0"/>
              </a:rPr>
              <a:t> </a:t>
            </a:r>
            <a:r>
              <a:rPr lang="fr-FR" sz="1400" dirty="0">
                <a:solidFill>
                  <a:schemeClr val="tx1">
                    <a:lumMod val="85000"/>
                    <a:lumOff val="15000"/>
                  </a:schemeClr>
                </a:solidFill>
                <a:latin typeface="Arial" panose="020B0604020202020204" pitchFamily="34" charset="0"/>
                <a:cs typeface="Arial" panose="020B0604020202020204" pitchFamily="34" charset="0"/>
              </a:rPr>
              <a:t>(Loi du 02/04/1949)</a:t>
            </a:r>
          </a:p>
          <a:p>
            <a:pPr marL="285750" indent="-285750" eaLnBrk="1" hangingPunct="1">
              <a:spcBef>
                <a:spcPct val="0"/>
              </a:spcBef>
              <a:buFont typeface="Arial" panose="020B0604020202020204" pitchFamily="34" charset="0"/>
              <a:buChar char="•"/>
            </a:pPr>
            <a:r>
              <a:rPr lang="fr-FR" sz="1600" dirty="0">
                <a:solidFill>
                  <a:schemeClr val="tx1">
                    <a:lumMod val="85000"/>
                    <a:lumOff val="15000"/>
                  </a:schemeClr>
                </a:solidFill>
                <a:latin typeface="Arial" panose="020B0604020202020204" pitchFamily="34" charset="0"/>
                <a:cs typeface="Arial" panose="020B0604020202020204" pitchFamily="34" charset="0"/>
              </a:rPr>
              <a:t>Régime juridique Civil </a:t>
            </a:r>
            <a:r>
              <a:rPr lang="fr-FR" sz="1400" dirty="0">
                <a:solidFill>
                  <a:schemeClr val="tx1">
                    <a:lumMod val="85000"/>
                    <a:lumOff val="15000"/>
                  </a:schemeClr>
                </a:solidFill>
                <a:latin typeface="Arial" panose="020B0604020202020204" pitchFamily="34" charset="0"/>
                <a:cs typeface="Arial" panose="020B0604020202020204" pitchFamily="34" charset="0"/>
              </a:rPr>
              <a:t>(art 1708 à 1762 CC)</a:t>
            </a:r>
          </a:p>
          <a:p>
            <a:pPr marL="285750" indent="-285750" eaLnBrk="1" hangingPunct="1">
              <a:spcBef>
                <a:spcPct val="0"/>
              </a:spcBef>
              <a:buFont typeface="Arial" panose="020B0604020202020204" pitchFamily="34" charset="0"/>
              <a:buChar char="•"/>
            </a:pPr>
            <a:r>
              <a:rPr lang="fr-FR" sz="1600" dirty="0">
                <a:solidFill>
                  <a:schemeClr val="tx1">
                    <a:lumMod val="85000"/>
                    <a:lumOff val="15000"/>
                  </a:schemeClr>
                </a:solidFill>
                <a:latin typeface="Arial" panose="020B0604020202020204" pitchFamily="34" charset="0"/>
                <a:cs typeface="Arial" panose="020B0604020202020204" pitchFamily="34" charset="0"/>
              </a:rPr>
              <a:t>Les loyers n’</a:t>
            </a:r>
            <a:r>
              <a:rPr lang="fr-FR" altLang="ja-JP" sz="1600" dirty="0">
                <a:solidFill>
                  <a:schemeClr val="tx1">
                    <a:lumMod val="85000"/>
                    <a:lumOff val="15000"/>
                  </a:schemeClr>
                </a:solidFill>
                <a:latin typeface="Arial" panose="020B0604020202020204" pitchFamily="34" charset="0"/>
                <a:cs typeface="Arial" panose="020B0604020202020204" pitchFamily="34" charset="0"/>
              </a:rPr>
              <a:t>entrent pas dans la même </a:t>
            </a:r>
            <a:r>
              <a:rPr lang="fr-FR" altLang="ja-JP" sz="1600" b="1" dirty="0">
                <a:solidFill>
                  <a:schemeClr val="tx1">
                    <a:lumMod val="85000"/>
                    <a:lumOff val="15000"/>
                  </a:schemeClr>
                </a:solidFill>
                <a:latin typeface="Arial" panose="020B0604020202020204" pitchFamily="34" charset="0"/>
                <a:cs typeface="Arial" panose="020B0604020202020204" pitchFamily="34" charset="0"/>
              </a:rPr>
              <a:t>catégorie fiscale </a:t>
            </a:r>
            <a:r>
              <a:rPr lang="fr-FR" altLang="ja-JP" sz="1600" dirty="0">
                <a:solidFill>
                  <a:schemeClr val="tx1">
                    <a:lumMod val="85000"/>
                    <a:lumOff val="15000"/>
                  </a:schemeClr>
                </a:solidFill>
                <a:latin typeface="Arial" panose="020B0604020202020204" pitchFamily="34" charset="0"/>
                <a:cs typeface="Arial" panose="020B0604020202020204" pitchFamily="34" charset="0"/>
              </a:rPr>
              <a:t>que la location nue </a:t>
            </a:r>
            <a:r>
              <a:rPr lang="fr-FR" altLang="ja-JP" sz="1400" dirty="0">
                <a:solidFill>
                  <a:schemeClr val="tx1">
                    <a:lumMod val="85000"/>
                    <a:lumOff val="15000"/>
                  </a:schemeClr>
                </a:solidFill>
                <a:latin typeface="Arial" panose="020B0604020202020204" pitchFamily="34" charset="0"/>
                <a:cs typeface="Arial" panose="020B0604020202020204" pitchFamily="34" charset="0"/>
              </a:rPr>
              <a:t>(BIC au lieu de RF)</a:t>
            </a:r>
          </a:p>
          <a:p>
            <a:pPr marL="285750" indent="-285750" eaLnBrk="1" hangingPunct="1">
              <a:spcBef>
                <a:spcPct val="0"/>
              </a:spcBef>
              <a:buFont typeface="Arial" panose="020B0604020202020204" pitchFamily="34" charset="0"/>
              <a:buChar char="•"/>
            </a:pPr>
            <a:r>
              <a:rPr lang="fr-FR" sz="1600" dirty="0">
                <a:solidFill>
                  <a:schemeClr val="tx1">
                    <a:lumMod val="85000"/>
                    <a:lumOff val="15000"/>
                  </a:schemeClr>
                </a:solidFill>
                <a:latin typeface="Arial" panose="020B0604020202020204" pitchFamily="34" charset="0"/>
                <a:cs typeface="Arial" panose="020B0604020202020204" pitchFamily="34" charset="0"/>
              </a:rPr>
              <a:t>Activité commerciale sur le plan fiscal (C’</a:t>
            </a:r>
            <a:r>
              <a:rPr lang="fr-FR" altLang="ja-JP" sz="1600" dirty="0">
                <a:solidFill>
                  <a:schemeClr val="tx1">
                    <a:lumMod val="85000"/>
                    <a:lumOff val="15000"/>
                  </a:schemeClr>
                </a:solidFill>
                <a:latin typeface="Arial" panose="020B0604020202020204" pitchFamily="34" charset="0"/>
                <a:cs typeface="Arial" panose="020B0604020202020204" pitchFamily="34" charset="0"/>
              </a:rPr>
              <a:t>est le régime des artisans et commerçants qui s’applique)</a:t>
            </a:r>
            <a:endParaRPr lang="fr-FR" sz="1600" dirty="0">
              <a:solidFill>
                <a:schemeClr val="tx1">
                  <a:lumMod val="85000"/>
                  <a:lumOff val="15000"/>
                </a:schemeClr>
              </a:solidFill>
              <a:latin typeface="Arial" panose="020B0604020202020204" pitchFamily="34" charset="0"/>
              <a:cs typeface="Arial" panose="020B0604020202020204" pitchFamily="34" charset="0"/>
            </a:endParaRPr>
          </a:p>
          <a:p>
            <a:pPr eaLnBrk="1" hangingPunct="1">
              <a:spcBef>
                <a:spcPct val="0"/>
              </a:spcBef>
            </a:pPr>
            <a:r>
              <a:rPr lang="fr-FR" sz="1800" b="1" dirty="0">
                <a:latin typeface="Arial" panose="020B0604020202020204" pitchFamily="34" charset="0"/>
                <a:cs typeface="Arial" panose="020B0604020202020204" pitchFamily="34" charset="0"/>
              </a:rPr>
              <a:t> </a:t>
            </a:r>
          </a:p>
          <a:p>
            <a:pPr eaLnBrk="1" hangingPunct="1">
              <a:spcBef>
                <a:spcPct val="0"/>
              </a:spcBef>
            </a:pPr>
            <a:endParaRPr lang="fr-FR" sz="1800" b="1" dirty="0">
              <a:latin typeface="Arial" panose="020B0604020202020204" pitchFamily="34" charset="0"/>
              <a:cs typeface="Arial" panose="020B0604020202020204" pitchFamily="34" charset="0"/>
            </a:endParaRPr>
          </a:p>
          <a:p>
            <a:pPr algn="ctr" eaLnBrk="1" hangingPunct="1">
              <a:spcBef>
                <a:spcPct val="0"/>
              </a:spcBef>
            </a:pPr>
            <a:r>
              <a:rPr lang="fr-FR" sz="2000" b="1" dirty="0">
                <a:solidFill>
                  <a:srgbClr val="CC0000"/>
                </a:solidFill>
                <a:latin typeface="Arial" panose="020B0604020202020204" pitchFamily="34" charset="0"/>
                <a:cs typeface="Arial" panose="020B0604020202020204" pitchFamily="34" charset="0"/>
              </a:rPr>
              <a:t>Statut pérenne, très stable ≠ une niche fiscale.</a:t>
            </a:r>
          </a:p>
          <a:p>
            <a:pPr eaLnBrk="1" hangingPunct="1">
              <a:spcBef>
                <a:spcPct val="0"/>
              </a:spcBef>
            </a:pPr>
            <a:endParaRPr lang="fr-FR" sz="1800" b="1" dirty="0">
              <a:latin typeface="Arial" panose="020B0604020202020204" pitchFamily="34" charset="0"/>
              <a:cs typeface="Arial" panose="020B0604020202020204" pitchFamily="34" charset="0"/>
            </a:endParaRPr>
          </a:p>
          <a:p>
            <a:pPr eaLnBrk="1" hangingPunct="1">
              <a:spcBef>
                <a:spcPct val="0"/>
              </a:spcBef>
            </a:pPr>
            <a:endParaRPr lang="fr-FR" sz="1800" b="1" dirty="0">
              <a:latin typeface="Arial" panose="020B0604020202020204" pitchFamily="34" charset="0"/>
              <a:cs typeface="Arial" panose="020B0604020202020204" pitchFamily="34" charset="0"/>
            </a:endParaRPr>
          </a:p>
          <a:p>
            <a:pPr eaLnBrk="1" hangingPunct="1">
              <a:spcBef>
                <a:spcPct val="0"/>
              </a:spcBef>
            </a:pPr>
            <a:r>
              <a:rPr lang="fr-FR" sz="1800" b="1" u="sng" dirty="0">
                <a:solidFill>
                  <a:schemeClr val="tx1"/>
                </a:solidFill>
                <a:latin typeface="Arial" panose="020B0604020202020204" pitchFamily="34" charset="0"/>
                <a:cs typeface="Arial" panose="020B0604020202020204" pitchFamily="34" charset="0"/>
              </a:rPr>
              <a:t>2 intérêts principaux :</a:t>
            </a:r>
          </a:p>
          <a:p>
            <a:pPr eaLnBrk="1" hangingPunct="1">
              <a:spcBef>
                <a:spcPct val="0"/>
              </a:spcBef>
            </a:pPr>
            <a:endParaRPr lang="fr-FR" sz="1800" b="1" dirty="0">
              <a:latin typeface="Arial" panose="020B0604020202020204" pitchFamily="34" charset="0"/>
              <a:cs typeface="Arial" panose="020B0604020202020204" pitchFamily="34" charset="0"/>
            </a:endParaRPr>
          </a:p>
          <a:p>
            <a:pPr eaLnBrk="1" hangingPunct="1">
              <a:spcBef>
                <a:spcPct val="0"/>
              </a:spcBef>
            </a:pPr>
            <a:r>
              <a:rPr lang="fr-FR" sz="1600" dirty="0">
                <a:solidFill>
                  <a:schemeClr val="tx1"/>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a:t>
            </a:r>
            <a:r>
              <a:rPr lang="fr-FR" sz="1600" b="1" dirty="0">
                <a:solidFill>
                  <a:srgbClr val="CC0000"/>
                </a:solidFill>
                <a:latin typeface="Arial" panose="020B0604020202020204" pitchFamily="34" charset="0"/>
                <a:cs typeface="Arial" panose="020B0604020202020204" pitchFamily="34" charset="0"/>
              </a:rPr>
              <a:t>Revenus fixés par un bail commercial de 9 ans</a:t>
            </a:r>
            <a:r>
              <a:rPr lang="fr-FR" sz="1600" dirty="0">
                <a:solidFill>
                  <a:schemeClr val="tx1">
                    <a:lumMod val="85000"/>
                    <a:lumOff val="15000"/>
                  </a:schemeClr>
                </a:solidFill>
                <a:latin typeface="Arial" panose="020B0604020202020204" pitchFamily="34" charset="0"/>
                <a:cs typeface="Arial" panose="020B0604020202020204" pitchFamily="34" charset="0"/>
              </a:rPr>
              <a:t>, qui fixe dès le départ le montant des loyers et leur évolution dans le temps.</a:t>
            </a:r>
          </a:p>
          <a:p>
            <a:pPr eaLnBrk="1" hangingPunct="1">
              <a:spcBef>
                <a:spcPct val="0"/>
              </a:spcBef>
            </a:pPr>
            <a:endParaRPr lang="fr-FR" sz="16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fr-FR" sz="1600" dirty="0">
                <a:solidFill>
                  <a:schemeClr val="tx1"/>
                </a:solidFill>
                <a:latin typeface="Arial" panose="020B0604020202020204" pitchFamily="34" charset="0"/>
                <a:cs typeface="Arial" panose="020B0604020202020204" pitchFamily="34" charset="0"/>
              </a:rPr>
              <a:t>     • </a:t>
            </a:r>
            <a:r>
              <a:rPr lang="fr-FR" sz="1600" b="1" dirty="0">
                <a:solidFill>
                  <a:srgbClr val="CC0000"/>
                </a:solidFill>
                <a:latin typeface="Arial" panose="020B0604020202020204" pitchFamily="34" charset="0"/>
                <a:cs typeface="Arial" panose="020B0604020202020204" pitchFamily="34" charset="0"/>
              </a:rPr>
              <a:t>Propriétaire dégagé de toutes préoccupations de gestion</a:t>
            </a:r>
            <a:r>
              <a:rPr lang="fr-FR" sz="1600" dirty="0">
                <a:solidFill>
                  <a:schemeClr val="tx1">
                    <a:lumMod val="95000"/>
                    <a:lumOff val="5000"/>
                  </a:schemeClr>
                </a:solidFill>
                <a:latin typeface="Arial" panose="020B0604020202020204" pitchFamily="34" charset="0"/>
                <a:cs typeface="Arial" panose="020B0604020202020204" pitchFamily="34" charset="0"/>
              </a:rPr>
              <a:t>.</a:t>
            </a:r>
            <a:r>
              <a:rPr lang="fr-FR" sz="1600" dirty="0">
                <a:solidFill>
                  <a:schemeClr val="tx1">
                    <a:lumMod val="85000"/>
                    <a:lumOff val="15000"/>
                  </a:schemeClr>
                </a:solidFill>
                <a:latin typeface="Arial" panose="020B0604020202020204" pitchFamily="34" charset="0"/>
                <a:cs typeface="Arial" panose="020B0604020202020204" pitchFamily="34" charset="0"/>
              </a:rPr>
              <a:t> C’</a:t>
            </a:r>
            <a:r>
              <a:rPr lang="fr-FR" altLang="ja-JP" sz="1600" dirty="0">
                <a:solidFill>
                  <a:schemeClr val="tx1">
                    <a:lumMod val="85000"/>
                    <a:lumOff val="15000"/>
                  </a:schemeClr>
                </a:solidFill>
                <a:latin typeface="Arial" panose="020B0604020202020204" pitchFamily="34" charset="0"/>
                <a:cs typeface="Arial" panose="020B0604020202020204" pitchFamily="34" charset="0"/>
              </a:rPr>
              <a:t>est l’exploitant qui recherche ses clients locataires, se charge du bon fonctionnement et de l’entretien de la résidence… qui sont pour lui le gage de sa rémunération.</a:t>
            </a:r>
          </a:p>
        </p:txBody>
      </p:sp>
    </p:spTree>
    <p:extLst>
      <p:ext uri="{BB962C8B-B14F-4D97-AF65-F5344CB8AC3E}">
        <p14:creationId xmlns:p14="http://schemas.microsoft.com/office/powerpoint/2010/main" val="320412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1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left)">
                                      <p:cBhvr>
                                        <p:cTn id="37" dur="10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left)">
                                      <p:cBhvr>
                                        <p:cTn id="42" dur="10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left)">
                                      <p:cBhvr>
                                        <p:cTn id="47" dur="1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FFF0D214-D2D8-4BA6-A573-2D7E0C645DBE}"/>
              </a:ext>
            </a:extLst>
          </p:cNvPr>
          <p:cNvSpPr txBox="1">
            <a:spLocks noChangeArrowheads="1"/>
          </p:cNvSpPr>
          <p:nvPr/>
        </p:nvSpPr>
        <p:spPr bwMode="auto">
          <a:xfrm>
            <a:off x="533400" y="1038055"/>
            <a:ext cx="822960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just" eaLnBrk="1" hangingPunct="1">
              <a:spcBef>
                <a:spcPct val="0"/>
              </a:spcBef>
              <a:spcAft>
                <a:spcPts val="1200"/>
              </a:spcAft>
              <a:defRPr/>
            </a:pPr>
            <a:r>
              <a:rPr lang="fr-FR" sz="1700" b="1" u="sng" dirty="0">
                <a:solidFill>
                  <a:schemeClr val="tx1">
                    <a:lumMod val="85000"/>
                    <a:lumOff val="15000"/>
                  </a:schemeClr>
                </a:solidFill>
              </a:rPr>
              <a:t>Toute personne physique qui investit dans un logement </a:t>
            </a:r>
            <a:r>
              <a:rPr lang="fr-FR" sz="1700" b="1" dirty="0">
                <a:solidFill>
                  <a:schemeClr val="tx1">
                    <a:lumMod val="85000"/>
                    <a:lumOff val="15000"/>
                  </a:schemeClr>
                </a:solidFill>
              </a:rPr>
              <a:t>:</a:t>
            </a:r>
          </a:p>
          <a:p>
            <a:pPr algn="just" eaLnBrk="1" hangingPunct="1">
              <a:spcBef>
                <a:spcPct val="0"/>
              </a:spcBef>
              <a:spcAft>
                <a:spcPts val="1200"/>
              </a:spcAft>
              <a:defRPr/>
            </a:pPr>
            <a:r>
              <a:rPr lang="fr-FR" sz="1700" dirty="0">
                <a:solidFill>
                  <a:schemeClr val="tx1">
                    <a:lumMod val="85000"/>
                    <a:lumOff val="15000"/>
                  </a:schemeClr>
                </a:solidFill>
              </a:rPr>
              <a:t>	• répondant aux critères d’</a:t>
            </a:r>
            <a:r>
              <a:rPr lang="fr-FR" altLang="ja-JP" sz="1700" dirty="0">
                <a:solidFill>
                  <a:schemeClr val="tx1">
                    <a:lumMod val="85000"/>
                    <a:lumOff val="15000"/>
                  </a:schemeClr>
                </a:solidFill>
              </a:rPr>
              <a:t>éligibilité prévus par la loi,</a:t>
            </a:r>
          </a:p>
          <a:p>
            <a:pPr algn="just" eaLnBrk="1" hangingPunct="1">
              <a:spcBef>
                <a:spcPct val="0"/>
              </a:spcBef>
              <a:spcAft>
                <a:spcPts val="1200"/>
              </a:spcAft>
              <a:defRPr/>
            </a:pPr>
            <a:r>
              <a:rPr lang="fr-FR" sz="1700" dirty="0">
                <a:solidFill>
                  <a:schemeClr val="tx1">
                    <a:lumMod val="85000"/>
                    <a:lumOff val="15000"/>
                  </a:schemeClr>
                </a:solidFill>
              </a:rPr>
              <a:t>	• destiné à la location meublée,</a:t>
            </a:r>
          </a:p>
          <a:p>
            <a:pPr algn="just" eaLnBrk="1" hangingPunct="1">
              <a:spcBef>
                <a:spcPct val="0"/>
              </a:spcBef>
              <a:spcAft>
                <a:spcPts val="1200"/>
              </a:spcAft>
              <a:defRPr/>
            </a:pPr>
            <a:r>
              <a:rPr lang="fr-FR" sz="1700" dirty="0">
                <a:solidFill>
                  <a:schemeClr val="tx1">
                    <a:lumMod val="85000"/>
                    <a:lumOff val="15000"/>
                  </a:schemeClr>
                </a:solidFill>
              </a:rPr>
              <a:t>	</a:t>
            </a:r>
          </a:p>
          <a:p>
            <a:pPr algn="just" eaLnBrk="1" hangingPunct="1">
              <a:spcBef>
                <a:spcPct val="0"/>
              </a:spcBef>
              <a:spcAft>
                <a:spcPts val="1200"/>
              </a:spcAft>
              <a:defRPr/>
            </a:pPr>
            <a:r>
              <a:rPr lang="fr-FR" sz="1700" b="1" u="sng" dirty="0">
                <a:solidFill>
                  <a:schemeClr val="tx1">
                    <a:lumMod val="85000"/>
                    <a:lumOff val="15000"/>
                  </a:schemeClr>
                </a:solidFill>
              </a:rPr>
              <a:t>Peut :</a:t>
            </a:r>
            <a:r>
              <a:rPr lang="fr-FR" sz="1700" dirty="0">
                <a:solidFill>
                  <a:schemeClr val="tx1">
                    <a:lumMod val="85000"/>
                    <a:lumOff val="15000"/>
                  </a:schemeClr>
                </a:solidFill>
              </a:rPr>
              <a:t> pratiquer l’amortissement comptable de l’immobilier (hors foncier) et du mobilier, sur une durée de 20 à 30 ans pour l’immobilier, et de 5 à 10 ans pour le mobilier.</a:t>
            </a:r>
          </a:p>
          <a:p>
            <a:pPr algn="just" eaLnBrk="1" hangingPunct="1">
              <a:spcBef>
                <a:spcPct val="0"/>
              </a:spcBef>
              <a:spcAft>
                <a:spcPts val="1200"/>
              </a:spcAft>
              <a:defRPr/>
            </a:pPr>
            <a:r>
              <a:rPr lang="fr-FR" sz="1700" dirty="0">
                <a:solidFill>
                  <a:schemeClr val="tx1">
                    <a:lumMod val="85000"/>
                    <a:lumOff val="15000"/>
                  </a:schemeClr>
                </a:solidFill>
              </a:rPr>
              <a:t>Cet amortissement, destiné à compenser la dépréciation des biens dans le temps, du fait de leur usure, se comptabilise comme une charge venant diminuer les recettes.</a:t>
            </a:r>
          </a:p>
          <a:p>
            <a:pPr marL="285750" indent="-285750" algn="just" eaLnBrk="1" hangingPunct="1">
              <a:spcBef>
                <a:spcPct val="0"/>
              </a:spcBef>
              <a:spcAft>
                <a:spcPts val="1200"/>
              </a:spcAft>
              <a:buFontTx/>
              <a:buChar char="-"/>
              <a:defRPr/>
            </a:pPr>
            <a:r>
              <a:rPr lang="fr-FR" sz="1700" dirty="0">
                <a:solidFill>
                  <a:schemeClr val="tx1">
                    <a:lumMod val="85000"/>
                    <a:lumOff val="15000"/>
                  </a:schemeClr>
                </a:solidFill>
              </a:rPr>
              <a:t>L’amortissement est linéaire (chaque année la même somme est déduite des recettes)</a:t>
            </a:r>
          </a:p>
          <a:p>
            <a:pPr marL="285750" indent="-285750" algn="just" eaLnBrk="1" hangingPunct="1">
              <a:spcBef>
                <a:spcPct val="0"/>
              </a:spcBef>
              <a:spcAft>
                <a:spcPts val="1200"/>
              </a:spcAft>
              <a:buFontTx/>
              <a:buChar char="-"/>
              <a:defRPr/>
            </a:pPr>
            <a:r>
              <a:rPr lang="fr-FR" sz="1700" dirty="0">
                <a:solidFill>
                  <a:schemeClr val="tx1">
                    <a:lumMod val="85000"/>
                    <a:lumOff val="15000"/>
                  </a:schemeClr>
                </a:solidFill>
              </a:rPr>
              <a:t>Le surplus d’amortissement annuel est placé de manière comptable dans une réserve utilisable sans limite dans le temps</a:t>
            </a:r>
          </a:p>
        </p:txBody>
      </p:sp>
      <p:sp>
        <p:nvSpPr>
          <p:cNvPr id="4" name="Rectangle 2">
            <a:extLst>
              <a:ext uri="{FF2B5EF4-FFF2-40B4-BE49-F238E27FC236}">
                <a16:creationId xmlns:a16="http://schemas.microsoft.com/office/drawing/2014/main" id="{A2F3CB58-989D-4EB9-8BCA-FF6342F529AF}"/>
              </a:ext>
            </a:extLst>
          </p:cNvPr>
          <p:cNvSpPr>
            <a:spLocks noGrp="1" noChangeArrowheads="1"/>
          </p:cNvSpPr>
          <p:nvPr>
            <p:ph type="title"/>
          </p:nvPr>
        </p:nvSpPr>
        <p:spPr>
          <a:xfrm>
            <a:off x="381000" y="0"/>
            <a:ext cx="8229600" cy="1143000"/>
          </a:xfrm>
        </p:spPr>
        <p:txBody>
          <a:bodyPr>
            <a:noAutofit/>
          </a:bodyPr>
          <a:lstStyle/>
          <a:p>
            <a:pPr algn="l" eaLnBrk="1" hangingPunct="1"/>
            <a:r>
              <a:rPr lang="fr-FR" sz="3200" b="0" cap="all" dirty="0">
                <a:solidFill>
                  <a:srgbClr val="CC0000"/>
                </a:solidFill>
                <a:latin typeface="Arial" charset="0"/>
                <a:ea typeface="ＭＳ Ｐゴシック" charset="0"/>
                <a:cs typeface="ＭＳ Ｐゴシック" charset="0"/>
              </a:rPr>
              <a:t>Les atouts de l’amortissement</a:t>
            </a:r>
          </a:p>
        </p:txBody>
      </p:sp>
    </p:spTree>
    <p:extLst>
      <p:ext uri="{BB962C8B-B14F-4D97-AF65-F5344CB8AC3E}">
        <p14:creationId xmlns:p14="http://schemas.microsoft.com/office/powerpoint/2010/main" val="35326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A15B9-1F39-4C54-9B14-3E3C383781D0}"/>
              </a:ext>
            </a:extLst>
          </p:cNvPr>
          <p:cNvSpPr>
            <a:spLocks noGrp="1" noChangeArrowheads="1"/>
          </p:cNvSpPr>
          <p:nvPr>
            <p:ph type="title"/>
          </p:nvPr>
        </p:nvSpPr>
        <p:spPr>
          <a:xfrm>
            <a:off x="0" y="-228600"/>
            <a:ext cx="9131300" cy="1143000"/>
          </a:xfrm>
        </p:spPr>
        <p:txBody>
          <a:bodyPr>
            <a:normAutofit/>
          </a:bodyPr>
          <a:lstStyle/>
          <a:p>
            <a:pPr algn="l" eaLnBrk="1" hangingPunct="1"/>
            <a:r>
              <a:rPr lang="fr-FR" sz="2800" b="0" cap="all" dirty="0">
                <a:solidFill>
                  <a:srgbClr val="CC0000"/>
                </a:solidFill>
                <a:latin typeface="Arial" charset="0"/>
                <a:ea typeface="ＭＳ Ｐゴシック" charset="0"/>
                <a:cs typeface="ＭＳ Ｐゴシック" charset="0"/>
              </a:rPr>
              <a:t>La mécanique fiscale de l’amortissement</a:t>
            </a:r>
          </a:p>
        </p:txBody>
      </p:sp>
      <p:cxnSp>
        <p:nvCxnSpPr>
          <p:cNvPr id="4" name="Connecteur droit avec flèche 3">
            <a:extLst>
              <a:ext uri="{FF2B5EF4-FFF2-40B4-BE49-F238E27FC236}">
                <a16:creationId xmlns:a16="http://schemas.microsoft.com/office/drawing/2014/main" id="{E69261BC-42A6-47D1-A701-567DEF4E1288}"/>
              </a:ext>
            </a:extLst>
          </p:cNvPr>
          <p:cNvCxnSpPr/>
          <p:nvPr/>
        </p:nvCxnSpPr>
        <p:spPr>
          <a:xfrm rot="5400000">
            <a:off x="5791200" y="3962400"/>
            <a:ext cx="1220788"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 Box 28">
            <a:extLst>
              <a:ext uri="{FF2B5EF4-FFF2-40B4-BE49-F238E27FC236}">
                <a16:creationId xmlns:a16="http://schemas.microsoft.com/office/drawing/2014/main" id="{06568A9E-8CE0-4917-8CF4-20718BD6FEE9}"/>
              </a:ext>
            </a:extLst>
          </p:cNvPr>
          <p:cNvSpPr txBox="1">
            <a:spLocks noChangeArrowheads="1"/>
          </p:cNvSpPr>
          <p:nvPr/>
        </p:nvSpPr>
        <p:spPr bwMode="auto">
          <a:xfrm>
            <a:off x="6400800" y="3713163"/>
            <a:ext cx="8382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200" b="1" dirty="0"/>
              <a:t>Revenu </a:t>
            </a:r>
          </a:p>
          <a:p>
            <a:pPr eaLnBrk="1" hangingPunct="1"/>
            <a:r>
              <a:rPr lang="fr-FR" sz="1200" b="1" dirty="0"/>
              <a:t>imposé?</a:t>
            </a:r>
          </a:p>
        </p:txBody>
      </p:sp>
      <p:sp>
        <p:nvSpPr>
          <p:cNvPr id="7" name="Line 2">
            <a:extLst>
              <a:ext uri="{FF2B5EF4-FFF2-40B4-BE49-F238E27FC236}">
                <a16:creationId xmlns:a16="http://schemas.microsoft.com/office/drawing/2014/main" id="{9321E2FD-8D17-4E22-9E32-2E52B1243928}"/>
              </a:ext>
            </a:extLst>
          </p:cNvPr>
          <p:cNvSpPr>
            <a:spLocks noChangeShapeType="1"/>
          </p:cNvSpPr>
          <p:nvPr/>
        </p:nvSpPr>
        <p:spPr bwMode="auto">
          <a:xfrm flipV="1">
            <a:off x="381000" y="4860924"/>
            <a:ext cx="8715375" cy="158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8" name="Text Box 5">
            <a:extLst>
              <a:ext uri="{FF2B5EF4-FFF2-40B4-BE49-F238E27FC236}">
                <a16:creationId xmlns:a16="http://schemas.microsoft.com/office/drawing/2014/main" id="{7D6B32AB-19BE-4841-9853-207E4029DAA7}"/>
              </a:ext>
            </a:extLst>
          </p:cNvPr>
          <p:cNvSpPr txBox="1">
            <a:spLocks noChangeArrowheads="1"/>
          </p:cNvSpPr>
          <p:nvPr/>
        </p:nvSpPr>
        <p:spPr bwMode="auto">
          <a:xfrm>
            <a:off x="4648200" y="838200"/>
            <a:ext cx="2849562" cy="33655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600" b="1" dirty="0"/>
              <a:t>2</a:t>
            </a:r>
            <a:r>
              <a:rPr lang="fr-FR" sz="1600" b="1" baseline="30000" dirty="0"/>
              <a:t>ème</a:t>
            </a:r>
            <a:r>
              <a:rPr lang="fr-FR" sz="1600" b="1" dirty="0"/>
              <a:t> phase de restitution</a:t>
            </a:r>
          </a:p>
        </p:txBody>
      </p:sp>
      <p:sp>
        <p:nvSpPr>
          <p:cNvPr id="9" name="Line 6">
            <a:extLst>
              <a:ext uri="{FF2B5EF4-FFF2-40B4-BE49-F238E27FC236}">
                <a16:creationId xmlns:a16="http://schemas.microsoft.com/office/drawing/2014/main" id="{7BD35E3A-DBFC-4E14-B145-C6744F93D54C}"/>
              </a:ext>
            </a:extLst>
          </p:cNvPr>
          <p:cNvSpPr>
            <a:spLocks noChangeShapeType="1"/>
          </p:cNvSpPr>
          <p:nvPr/>
        </p:nvSpPr>
        <p:spPr bwMode="auto">
          <a:xfrm>
            <a:off x="7467600" y="2514600"/>
            <a:ext cx="0" cy="2332038"/>
          </a:xfrm>
          <a:prstGeom prst="line">
            <a:avLst/>
          </a:prstGeom>
          <a:noFill/>
          <a:ln w="22225">
            <a:solidFill>
              <a:srgbClr val="990033"/>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10" name="Rectangle 7">
            <a:extLst>
              <a:ext uri="{FF2B5EF4-FFF2-40B4-BE49-F238E27FC236}">
                <a16:creationId xmlns:a16="http://schemas.microsoft.com/office/drawing/2014/main" id="{12CFED2A-E752-4341-B46A-DBB22CD79485}"/>
              </a:ext>
            </a:extLst>
          </p:cNvPr>
          <p:cNvSpPr>
            <a:spLocks noChangeArrowheads="1"/>
          </p:cNvSpPr>
          <p:nvPr/>
        </p:nvSpPr>
        <p:spPr bwMode="auto">
          <a:xfrm>
            <a:off x="5056188" y="3351213"/>
            <a:ext cx="935037" cy="1495425"/>
          </a:xfrm>
          <a:prstGeom prst="rect">
            <a:avLst/>
          </a:prstGeom>
          <a:solidFill>
            <a:srgbClr val="FFCC00"/>
          </a:solidFill>
          <a:ln w="22225">
            <a:solidFill>
              <a:schemeClr val="bg2"/>
            </a:solidFill>
            <a:miter lim="800000"/>
            <a:headEnd/>
            <a:tailEnd/>
          </a:ln>
        </p:spPr>
        <p:txBody>
          <a:bodyPr wrap="none" anchor="ctr"/>
          <a:lstStyle/>
          <a:p>
            <a:pPr algn="ctr"/>
            <a:r>
              <a:rPr lang="fr-FR" sz="1200" b="1"/>
              <a:t>Loyers</a:t>
            </a:r>
          </a:p>
          <a:p>
            <a:pPr algn="ctr"/>
            <a:r>
              <a:rPr lang="fr-FR" sz="1200" b="1"/>
              <a:t>(BIC)</a:t>
            </a:r>
          </a:p>
        </p:txBody>
      </p:sp>
      <p:grpSp>
        <p:nvGrpSpPr>
          <p:cNvPr id="11" name="Group 55">
            <a:extLst>
              <a:ext uri="{FF2B5EF4-FFF2-40B4-BE49-F238E27FC236}">
                <a16:creationId xmlns:a16="http://schemas.microsoft.com/office/drawing/2014/main" id="{6A4AAB03-D270-4D56-8D00-0F665AA9A297}"/>
              </a:ext>
            </a:extLst>
          </p:cNvPr>
          <p:cNvGrpSpPr>
            <a:grpSpLocks/>
          </p:cNvGrpSpPr>
          <p:nvPr/>
        </p:nvGrpSpPr>
        <p:grpSpPr bwMode="auto">
          <a:xfrm>
            <a:off x="5078413" y="5010150"/>
            <a:ext cx="936625" cy="925513"/>
            <a:chOff x="2132" y="3572"/>
            <a:chExt cx="590" cy="583"/>
          </a:xfrm>
        </p:grpSpPr>
        <p:sp>
          <p:nvSpPr>
            <p:cNvPr id="12" name="Text Box 14">
              <a:extLst>
                <a:ext uri="{FF2B5EF4-FFF2-40B4-BE49-F238E27FC236}">
                  <a16:creationId xmlns:a16="http://schemas.microsoft.com/office/drawing/2014/main" id="{38C108E2-50DE-451B-88F8-3C5A24B85E1E}"/>
                </a:ext>
              </a:extLst>
            </p:cNvPr>
            <p:cNvSpPr txBox="1">
              <a:spLocks noChangeArrowheads="1"/>
            </p:cNvSpPr>
            <p:nvPr/>
          </p:nvSpPr>
          <p:spPr bwMode="auto">
            <a:xfrm>
              <a:off x="2132" y="3572"/>
              <a:ext cx="59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200" b="1" dirty="0"/>
                <a:t>Revenus</a:t>
              </a:r>
            </a:p>
          </p:txBody>
        </p:sp>
        <p:grpSp>
          <p:nvGrpSpPr>
            <p:cNvPr id="13" name="Group 17">
              <a:extLst>
                <a:ext uri="{FF2B5EF4-FFF2-40B4-BE49-F238E27FC236}">
                  <a16:creationId xmlns:a16="http://schemas.microsoft.com/office/drawing/2014/main" id="{59908629-1184-4360-85B9-84ACFA60F89F}"/>
                </a:ext>
              </a:extLst>
            </p:cNvPr>
            <p:cNvGrpSpPr>
              <a:grpSpLocks/>
            </p:cNvGrpSpPr>
            <p:nvPr/>
          </p:nvGrpSpPr>
          <p:grpSpPr bwMode="auto">
            <a:xfrm>
              <a:off x="2168" y="3838"/>
              <a:ext cx="465" cy="317"/>
              <a:chOff x="128" y="3790"/>
              <a:chExt cx="465" cy="317"/>
            </a:xfrm>
          </p:grpSpPr>
          <p:pic>
            <p:nvPicPr>
              <p:cNvPr id="14" name="Picture 18" descr="dinero6">
                <a:extLst>
                  <a:ext uri="{FF2B5EF4-FFF2-40B4-BE49-F238E27FC236}">
                    <a16:creationId xmlns:a16="http://schemas.microsoft.com/office/drawing/2014/main" id="{4AA6B788-45D1-4BF0-830E-2E2A2CF55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 y="3790"/>
                <a:ext cx="317"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19">
                <a:extLst>
                  <a:ext uri="{FF2B5EF4-FFF2-40B4-BE49-F238E27FC236}">
                    <a16:creationId xmlns:a16="http://schemas.microsoft.com/office/drawing/2014/main" id="{DCAF2465-7D75-4D91-B98A-FCFFA7D43CD1}"/>
                  </a:ext>
                </a:extLst>
              </p:cNvPr>
              <p:cNvSpPr txBox="1">
                <a:spLocks noChangeArrowheads="1"/>
              </p:cNvSpPr>
              <p:nvPr/>
            </p:nvSpPr>
            <p:spPr bwMode="auto">
              <a:xfrm>
                <a:off x="128" y="3838"/>
                <a:ext cx="3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a:t>+</a:t>
                </a:r>
              </a:p>
            </p:txBody>
          </p:sp>
        </p:grpSp>
      </p:grpSp>
      <p:grpSp>
        <p:nvGrpSpPr>
          <p:cNvPr id="16" name="Group 56">
            <a:extLst>
              <a:ext uri="{FF2B5EF4-FFF2-40B4-BE49-F238E27FC236}">
                <a16:creationId xmlns:a16="http://schemas.microsoft.com/office/drawing/2014/main" id="{E1BABCAB-0586-464D-AD1A-A30F3A168AB9}"/>
              </a:ext>
            </a:extLst>
          </p:cNvPr>
          <p:cNvGrpSpPr>
            <a:grpSpLocks/>
          </p:cNvGrpSpPr>
          <p:nvPr/>
        </p:nvGrpSpPr>
        <p:grpSpPr bwMode="auto">
          <a:xfrm>
            <a:off x="6223000" y="5010150"/>
            <a:ext cx="1173163" cy="925513"/>
            <a:chOff x="2853" y="3572"/>
            <a:chExt cx="739" cy="583"/>
          </a:xfrm>
        </p:grpSpPr>
        <p:sp>
          <p:nvSpPr>
            <p:cNvPr id="17" name="Text Box 15">
              <a:extLst>
                <a:ext uri="{FF2B5EF4-FFF2-40B4-BE49-F238E27FC236}">
                  <a16:creationId xmlns:a16="http://schemas.microsoft.com/office/drawing/2014/main" id="{5775A1CA-E5DF-41DB-BAB5-BC3AA6499599}"/>
                </a:ext>
              </a:extLst>
            </p:cNvPr>
            <p:cNvSpPr txBox="1">
              <a:spLocks noChangeArrowheads="1"/>
            </p:cNvSpPr>
            <p:nvPr/>
          </p:nvSpPr>
          <p:spPr bwMode="auto">
            <a:xfrm>
              <a:off x="2853" y="3572"/>
              <a:ext cx="73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200" b="1"/>
                <a:t>Montants déductibles</a:t>
              </a:r>
            </a:p>
          </p:txBody>
        </p:sp>
        <p:grpSp>
          <p:nvGrpSpPr>
            <p:cNvPr id="18" name="Group 20">
              <a:extLst>
                <a:ext uri="{FF2B5EF4-FFF2-40B4-BE49-F238E27FC236}">
                  <a16:creationId xmlns:a16="http://schemas.microsoft.com/office/drawing/2014/main" id="{814E5CE4-35D2-40B2-AB7C-AFAE7EDA0333}"/>
                </a:ext>
              </a:extLst>
            </p:cNvPr>
            <p:cNvGrpSpPr>
              <a:grpSpLocks/>
            </p:cNvGrpSpPr>
            <p:nvPr/>
          </p:nvGrpSpPr>
          <p:grpSpPr bwMode="auto">
            <a:xfrm>
              <a:off x="2968" y="3838"/>
              <a:ext cx="497" cy="317"/>
              <a:chOff x="952" y="3846"/>
              <a:chExt cx="497" cy="317"/>
            </a:xfrm>
          </p:grpSpPr>
          <p:sp>
            <p:nvSpPr>
              <p:cNvPr id="19" name="Text Box 21">
                <a:extLst>
                  <a:ext uri="{FF2B5EF4-FFF2-40B4-BE49-F238E27FC236}">
                    <a16:creationId xmlns:a16="http://schemas.microsoft.com/office/drawing/2014/main" id="{31149373-5E9A-46F0-BA30-E9C8AA5764DE}"/>
                  </a:ext>
                </a:extLst>
              </p:cNvPr>
              <p:cNvSpPr txBox="1">
                <a:spLocks noChangeArrowheads="1"/>
              </p:cNvSpPr>
              <p:nvPr/>
            </p:nvSpPr>
            <p:spPr bwMode="auto">
              <a:xfrm>
                <a:off x="952" y="3862"/>
                <a:ext cx="3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a:t>-</a:t>
                </a:r>
              </a:p>
            </p:txBody>
          </p:sp>
          <p:pic>
            <p:nvPicPr>
              <p:cNvPr id="20" name="Picture 22" descr="dinero6">
                <a:extLst>
                  <a:ext uri="{FF2B5EF4-FFF2-40B4-BE49-F238E27FC236}">
                    <a16:creationId xmlns:a16="http://schemas.microsoft.com/office/drawing/2014/main" id="{1EF37CED-6438-4057-8876-FF27B2875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 y="3846"/>
                <a:ext cx="317"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21" name="Text Box 24">
            <a:extLst>
              <a:ext uri="{FF2B5EF4-FFF2-40B4-BE49-F238E27FC236}">
                <a16:creationId xmlns:a16="http://schemas.microsoft.com/office/drawing/2014/main" id="{63E9C7A8-E356-4E6F-A7BF-28A476B49F3A}"/>
              </a:ext>
            </a:extLst>
          </p:cNvPr>
          <p:cNvSpPr txBox="1">
            <a:spLocks noChangeArrowheads="1"/>
          </p:cNvSpPr>
          <p:nvPr/>
        </p:nvSpPr>
        <p:spPr bwMode="auto">
          <a:xfrm>
            <a:off x="7620000" y="838200"/>
            <a:ext cx="1447800" cy="95410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600" b="1" dirty="0"/>
              <a:t>3</a:t>
            </a:r>
            <a:r>
              <a:rPr lang="fr-FR" sz="1600" b="1" baseline="30000" dirty="0"/>
              <a:t>ème</a:t>
            </a:r>
            <a:r>
              <a:rPr lang="fr-FR" sz="1600" b="1" dirty="0"/>
              <a:t> phase :</a:t>
            </a:r>
          </a:p>
          <a:p>
            <a:pPr algn="ctr" eaLnBrk="1" hangingPunct="1"/>
            <a:r>
              <a:rPr lang="fr-FR" sz="1600" b="1" dirty="0"/>
              <a:t>Régime du micro BIC</a:t>
            </a:r>
          </a:p>
        </p:txBody>
      </p:sp>
      <p:sp>
        <p:nvSpPr>
          <p:cNvPr id="22" name="Rectangle 25">
            <a:extLst>
              <a:ext uri="{FF2B5EF4-FFF2-40B4-BE49-F238E27FC236}">
                <a16:creationId xmlns:a16="http://schemas.microsoft.com/office/drawing/2014/main" id="{2C1538FE-A12F-42AE-B5CA-9FD1022BB287}"/>
              </a:ext>
            </a:extLst>
          </p:cNvPr>
          <p:cNvSpPr>
            <a:spLocks noChangeArrowheads="1"/>
          </p:cNvSpPr>
          <p:nvPr/>
        </p:nvSpPr>
        <p:spPr bwMode="auto">
          <a:xfrm>
            <a:off x="7837488" y="2913063"/>
            <a:ext cx="935037" cy="1933575"/>
          </a:xfrm>
          <a:prstGeom prst="rect">
            <a:avLst/>
          </a:prstGeom>
          <a:solidFill>
            <a:srgbClr val="FFCC00"/>
          </a:solidFill>
          <a:ln w="22225">
            <a:solidFill>
              <a:schemeClr val="bg2"/>
            </a:solidFill>
            <a:miter lim="800000"/>
            <a:headEnd/>
            <a:tailEnd/>
          </a:ln>
        </p:spPr>
        <p:txBody>
          <a:bodyPr wrap="none" anchor="ctr"/>
          <a:lstStyle/>
          <a:p>
            <a:pPr algn="ctr"/>
            <a:endParaRPr lang="fr-FR" sz="1200" b="1"/>
          </a:p>
          <a:p>
            <a:pPr algn="ctr"/>
            <a:endParaRPr lang="fr-FR" sz="1200" b="1"/>
          </a:p>
          <a:p>
            <a:pPr algn="ctr"/>
            <a:endParaRPr lang="fr-FR" sz="1200" b="1"/>
          </a:p>
          <a:p>
            <a:pPr algn="ctr"/>
            <a:endParaRPr lang="fr-FR" sz="1200" b="1"/>
          </a:p>
          <a:p>
            <a:pPr algn="ctr"/>
            <a:r>
              <a:rPr lang="fr-FR" sz="1200" b="1"/>
              <a:t>Loyers </a:t>
            </a:r>
          </a:p>
          <a:p>
            <a:pPr algn="ctr"/>
            <a:r>
              <a:rPr lang="fr-FR" sz="1200" b="1"/>
              <a:t>(BIC)</a:t>
            </a:r>
          </a:p>
          <a:p>
            <a:pPr algn="ctr"/>
            <a:endParaRPr lang="fr-FR" sz="1200" b="1"/>
          </a:p>
        </p:txBody>
      </p:sp>
      <p:sp>
        <p:nvSpPr>
          <p:cNvPr id="23" name="Rectangle 26" descr="noir)">
            <a:extLst>
              <a:ext uri="{FF2B5EF4-FFF2-40B4-BE49-F238E27FC236}">
                <a16:creationId xmlns:a16="http://schemas.microsoft.com/office/drawing/2014/main" id="{7F81DD10-F333-42C6-AE78-361D08AB57B4}"/>
              </a:ext>
            </a:extLst>
          </p:cNvPr>
          <p:cNvSpPr>
            <a:spLocks noChangeArrowheads="1"/>
          </p:cNvSpPr>
          <p:nvPr/>
        </p:nvSpPr>
        <p:spPr bwMode="auto">
          <a:xfrm>
            <a:off x="7839075" y="2913063"/>
            <a:ext cx="935038" cy="890587"/>
          </a:xfrm>
          <a:prstGeom prst="rect">
            <a:avLst/>
          </a:prstGeom>
          <a:pattFill prst="ltUpDiag">
            <a:fgClr>
              <a:schemeClr val="tx1"/>
            </a:fgClr>
            <a:bgClr>
              <a:srgbClr val="FFFFFF"/>
            </a:bgClr>
          </a:pattFill>
          <a:ln w="22225">
            <a:solidFill>
              <a:schemeClr val="bg2"/>
            </a:solidFill>
            <a:miter lim="800000"/>
            <a:headEnd/>
            <a:tailEnd/>
          </a:ln>
        </p:spPr>
        <p:txBody>
          <a:bodyPr wrap="none" anchor="ctr"/>
          <a:lstStyle/>
          <a:p>
            <a:pPr algn="ctr"/>
            <a:endParaRPr lang="fr-FR" sz="1200" b="1" dirty="0"/>
          </a:p>
          <a:p>
            <a:pPr algn="ctr"/>
            <a:r>
              <a:rPr lang="fr-FR" sz="1200" b="1" dirty="0"/>
              <a:t>Abattement</a:t>
            </a:r>
          </a:p>
          <a:p>
            <a:pPr algn="ctr"/>
            <a:r>
              <a:rPr lang="fr-FR" sz="1200" b="1" dirty="0"/>
              <a:t>50 %</a:t>
            </a:r>
          </a:p>
          <a:p>
            <a:pPr algn="ctr"/>
            <a:endParaRPr lang="fr-FR" sz="1000" dirty="0"/>
          </a:p>
        </p:txBody>
      </p:sp>
      <p:grpSp>
        <p:nvGrpSpPr>
          <p:cNvPr id="24" name="Group 57">
            <a:extLst>
              <a:ext uri="{FF2B5EF4-FFF2-40B4-BE49-F238E27FC236}">
                <a16:creationId xmlns:a16="http://schemas.microsoft.com/office/drawing/2014/main" id="{11B10D8D-3410-496C-8A68-1E345FFD1CD8}"/>
              </a:ext>
            </a:extLst>
          </p:cNvPr>
          <p:cNvGrpSpPr>
            <a:grpSpLocks/>
          </p:cNvGrpSpPr>
          <p:nvPr/>
        </p:nvGrpSpPr>
        <p:grpSpPr bwMode="auto">
          <a:xfrm>
            <a:off x="7902575" y="5010150"/>
            <a:ext cx="936625" cy="950913"/>
            <a:chOff x="4417" y="3572"/>
            <a:chExt cx="590" cy="599"/>
          </a:xfrm>
        </p:grpSpPr>
        <p:sp>
          <p:nvSpPr>
            <p:cNvPr id="25" name="Text Box 28">
              <a:extLst>
                <a:ext uri="{FF2B5EF4-FFF2-40B4-BE49-F238E27FC236}">
                  <a16:creationId xmlns:a16="http://schemas.microsoft.com/office/drawing/2014/main" id="{AD97E22C-A2D0-40DB-8ABE-787C341F02E8}"/>
                </a:ext>
              </a:extLst>
            </p:cNvPr>
            <p:cNvSpPr txBox="1">
              <a:spLocks noChangeArrowheads="1"/>
            </p:cNvSpPr>
            <p:nvPr/>
          </p:nvSpPr>
          <p:spPr bwMode="auto">
            <a:xfrm>
              <a:off x="4417" y="3572"/>
              <a:ext cx="59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200" b="1" dirty="0"/>
                <a:t>Revenus</a:t>
              </a:r>
            </a:p>
          </p:txBody>
        </p:sp>
        <p:pic>
          <p:nvPicPr>
            <p:cNvPr id="26" name="Picture 29" descr="dinero6">
              <a:extLst>
                <a:ext uri="{FF2B5EF4-FFF2-40B4-BE49-F238E27FC236}">
                  <a16:creationId xmlns:a16="http://schemas.microsoft.com/office/drawing/2014/main" id="{2020EE0F-BC3C-4B2A-927D-436C88D25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 y="3854"/>
              <a:ext cx="317"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 Box 30">
              <a:extLst>
                <a:ext uri="{FF2B5EF4-FFF2-40B4-BE49-F238E27FC236}">
                  <a16:creationId xmlns:a16="http://schemas.microsoft.com/office/drawing/2014/main" id="{24AD91C5-39AB-4BAC-A31C-DF284B3DE1C4}"/>
                </a:ext>
              </a:extLst>
            </p:cNvPr>
            <p:cNvSpPr txBox="1">
              <a:spLocks noChangeArrowheads="1"/>
            </p:cNvSpPr>
            <p:nvPr/>
          </p:nvSpPr>
          <p:spPr bwMode="auto">
            <a:xfrm>
              <a:off x="4512" y="3902"/>
              <a:ext cx="3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b="1"/>
                <a:t>+</a:t>
              </a:r>
            </a:p>
          </p:txBody>
        </p:sp>
      </p:grpSp>
      <p:sp>
        <p:nvSpPr>
          <p:cNvPr id="28" name="Rectangle 32">
            <a:extLst>
              <a:ext uri="{FF2B5EF4-FFF2-40B4-BE49-F238E27FC236}">
                <a16:creationId xmlns:a16="http://schemas.microsoft.com/office/drawing/2014/main" id="{365829A1-9E97-4532-83E0-157BD7084D8B}"/>
              </a:ext>
            </a:extLst>
          </p:cNvPr>
          <p:cNvSpPr>
            <a:spLocks noChangeArrowheads="1"/>
          </p:cNvSpPr>
          <p:nvPr/>
        </p:nvSpPr>
        <p:spPr bwMode="auto">
          <a:xfrm>
            <a:off x="2036763" y="3819524"/>
            <a:ext cx="935037" cy="1057276"/>
          </a:xfrm>
          <a:prstGeom prst="rect">
            <a:avLst/>
          </a:prstGeom>
          <a:solidFill>
            <a:srgbClr val="FFCC00"/>
          </a:solidFill>
          <a:ln w="22225">
            <a:solidFill>
              <a:schemeClr val="bg2"/>
            </a:solidFill>
            <a:miter lim="800000"/>
            <a:headEnd/>
            <a:tailEnd/>
          </a:ln>
        </p:spPr>
        <p:txBody>
          <a:bodyPr wrap="none" anchor="ctr"/>
          <a:lstStyle/>
          <a:p>
            <a:pPr algn="ctr"/>
            <a:r>
              <a:rPr lang="fr-FR" sz="1200" b="1"/>
              <a:t>Loyers </a:t>
            </a:r>
          </a:p>
          <a:p>
            <a:pPr algn="ctr"/>
            <a:r>
              <a:rPr lang="fr-FR" sz="1200" b="1"/>
              <a:t>(BIC)</a:t>
            </a:r>
          </a:p>
        </p:txBody>
      </p:sp>
      <p:sp>
        <p:nvSpPr>
          <p:cNvPr id="29" name="Line 34">
            <a:extLst>
              <a:ext uri="{FF2B5EF4-FFF2-40B4-BE49-F238E27FC236}">
                <a16:creationId xmlns:a16="http://schemas.microsoft.com/office/drawing/2014/main" id="{469A53E4-C0A1-4B18-A2CD-BBBE72BACF91}"/>
              </a:ext>
            </a:extLst>
          </p:cNvPr>
          <p:cNvSpPr>
            <a:spLocks noChangeShapeType="1"/>
          </p:cNvSpPr>
          <p:nvPr/>
        </p:nvSpPr>
        <p:spPr bwMode="auto">
          <a:xfrm>
            <a:off x="4724400" y="2533650"/>
            <a:ext cx="0" cy="2311400"/>
          </a:xfrm>
          <a:prstGeom prst="line">
            <a:avLst/>
          </a:prstGeom>
          <a:noFill/>
          <a:ln w="22225">
            <a:solidFill>
              <a:srgbClr val="990033"/>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30" name="Rectangle 36">
            <a:extLst>
              <a:ext uri="{FF2B5EF4-FFF2-40B4-BE49-F238E27FC236}">
                <a16:creationId xmlns:a16="http://schemas.microsoft.com/office/drawing/2014/main" id="{07F813D5-9044-40A8-AC56-193029E7C3CE}"/>
              </a:ext>
            </a:extLst>
          </p:cNvPr>
          <p:cNvSpPr>
            <a:spLocks noChangeArrowheads="1"/>
          </p:cNvSpPr>
          <p:nvPr/>
        </p:nvSpPr>
        <p:spPr bwMode="auto">
          <a:xfrm>
            <a:off x="3505199" y="4070842"/>
            <a:ext cx="885825" cy="805958"/>
          </a:xfrm>
          <a:prstGeom prst="rect">
            <a:avLst/>
          </a:prstGeom>
          <a:solidFill>
            <a:srgbClr val="99CC00"/>
          </a:solidFill>
          <a:ln w="22225">
            <a:noFill/>
            <a:miter lim="800000"/>
            <a:headEnd/>
            <a:tailEnd/>
          </a:ln>
        </p:spPr>
        <p:txBody>
          <a:bodyPr wrap="none" anchor="ctr"/>
          <a:lstStyle/>
          <a:p>
            <a:endParaRPr lang="fr-FR" sz="1200" b="1" dirty="0"/>
          </a:p>
        </p:txBody>
      </p:sp>
      <p:sp>
        <p:nvSpPr>
          <p:cNvPr id="31" name="Text Box 38">
            <a:extLst>
              <a:ext uri="{FF2B5EF4-FFF2-40B4-BE49-F238E27FC236}">
                <a16:creationId xmlns:a16="http://schemas.microsoft.com/office/drawing/2014/main" id="{C856DF94-9671-4FFD-B18E-00B9EBD72093}"/>
              </a:ext>
            </a:extLst>
          </p:cNvPr>
          <p:cNvSpPr txBox="1">
            <a:spLocks noChangeArrowheads="1"/>
          </p:cNvSpPr>
          <p:nvPr/>
        </p:nvSpPr>
        <p:spPr bwMode="auto">
          <a:xfrm>
            <a:off x="3476624" y="3866610"/>
            <a:ext cx="914400" cy="194900"/>
          </a:xfrm>
          <a:prstGeom prst="rect">
            <a:avLst/>
          </a:prstGeom>
          <a:solidFill>
            <a:srgbClr val="FF6600"/>
          </a:solidFill>
          <a:ln w="22225">
            <a:noFill/>
            <a:miter lim="800000"/>
            <a:headEnd/>
            <a:tailEnd/>
          </a:ln>
        </p:spPr>
        <p:txBody>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endParaRPr lang="fr-FR" sz="800" b="1" dirty="0"/>
          </a:p>
        </p:txBody>
      </p:sp>
      <p:sp>
        <p:nvSpPr>
          <p:cNvPr id="32" name="Text Box 61">
            <a:extLst>
              <a:ext uri="{FF2B5EF4-FFF2-40B4-BE49-F238E27FC236}">
                <a16:creationId xmlns:a16="http://schemas.microsoft.com/office/drawing/2014/main" id="{4D40EE2D-8B8B-4CE7-8AFA-171674697EBD}"/>
              </a:ext>
            </a:extLst>
          </p:cNvPr>
          <p:cNvSpPr txBox="1">
            <a:spLocks noChangeArrowheads="1"/>
          </p:cNvSpPr>
          <p:nvPr/>
        </p:nvSpPr>
        <p:spPr bwMode="auto">
          <a:xfrm>
            <a:off x="6342063" y="4572000"/>
            <a:ext cx="935037" cy="280988"/>
          </a:xfrm>
          <a:prstGeom prst="rect">
            <a:avLst/>
          </a:prstGeom>
          <a:solidFill>
            <a:srgbClr val="FF6600"/>
          </a:solidFill>
          <a:ln w="22225">
            <a:solidFill>
              <a:schemeClr val="bg2"/>
            </a:solidFill>
            <a:miter lim="800000"/>
            <a:headEnd/>
            <a:tailEnd/>
          </a:ln>
        </p:spPr>
        <p:txBody>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900" b="1" dirty="0" err="1">
                <a:solidFill>
                  <a:srgbClr val="000000"/>
                </a:solidFill>
              </a:rPr>
              <a:t>Compta+TF+Cc+PNO</a:t>
            </a:r>
            <a:endParaRPr lang="fr-FR" sz="900" b="1" dirty="0">
              <a:solidFill>
                <a:srgbClr val="000000"/>
              </a:solidFill>
            </a:endParaRPr>
          </a:p>
          <a:p>
            <a:pPr algn="ctr" eaLnBrk="1" hangingPunct="1"/>
            <a:endParaRPr lang="fr-FR" sz="900" b="1" dirty="0">
              <a:solidFill>
                <a:srgbClr val="000000"/>
              </a:solidFill>
            </a:endParaRPr>
          </a:p>
        </p:txBody>
      </p:sp>
      <p:grpSp>
        <p:nvGrpSpPr>
          <p:cNvPr id="33" name="Grouper 61">
            <a:extLst>
              <a:ext uri="{FF2B5EF4-FFF2-40B4-BE49-F238E27FC236}">
                <a16:creationId xmlns:a16="http://schemas.microsoft.com/office/drawing/2014/main" id="{0B59F1C3-A9BC-4743-B553-690C22071AFE}"/>
              </a:ext>
            </a:extLst>
          </p:cNvPr>
          <p:cNvGrpSpPr>
            <a:grpSpLocks/>
          </p:cNvGrpSpPr>
          <p:nvPr/>
        </p:nvGrpSpPr>
        <p:grpSpPr bwMode="auto">
          <a:xfrm>
            <a:off x="4970463" y="6019800"/>
            <a:ext cx="2286000" cy="762000"/>
            <a:chOff x="3276600" y="6096000"/>
            <a:chExt cx="2286000" cy="762000"/>
          </a:xfrm>
        </p:grpSpPr>
        <p:pic>
          <p:nvPicPr>
            <p:cNvPr id="34" name="Image 57" descr="impôt.jpg">
              <a:extLst>
                <a:ext uri="{FF2B5EF4-FFF2-40B4-BE49-F238E27FC236}">
                  <a16:creationId xmlns:a16="http://schemas.microsoft.com/office/drawing/2014/main" id="{6AF38D0B-54ED-4DFA-BA3A-5BCF9E7CE8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096000"/>
              <a:ext cx="2286000" cy="31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ZoneTexte 59">
              <a:extLst>
                <a:ext uri="{FF2B5EF4-FFF2-40B4-BE49-F238E27FC236}">
                  <a16:creationId xmlns:a16="http://schemas.microsoft.com/office/drawing/2014/main" id="{0E439EE7-2597-458E-AD1A-8F85AD912F82}"/>
                </a:ext>
              </a:extLst>
            </p:cNvPr>
            <p:cNvSpPr txBox="1">
              <a:spLocks noChangeArrowheads="1"/>
            </p:cNvSpPr>
            <p:nvPr/>
          </p:nvSpPr>
          <p:spPr bwMode="auto">
            <a:xfrm>
              <a:off x="4343400" y="6488668"/>
              <a:ext cx="5055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r>
                <a:rPr lang="fr-FR" sz="1800"/>
                <a:t>0 €</a:t>
              </a:r>
            </a:p>
          </p:txBody>
        </p:sp>
      </p:grpSp>
      <p:sp>
        <p:nvSpPr>
          <p:cNvPr id="36" name="Text Box 2">
            <a:extLst>
              <a:ext uri="{FF2B5EF4-FFF2-40B4-BE49-F238E27FC236}">
                <a16:creationId xmlns:a16="http://schemas.microsoft.com/office/drawing/2014/main" id="{41944669-989C-456F-87BE-74A5FD69ABFE}"/>
              </a:ext>
            </a:extLst>
          </p:cNvPr>
          <p:cNvSpPr txBox="1">
            <a:spLocks noChangeArrowheads="1"/>
          </p:cNvSpPr>
          <p:nvPr/>
        </p:nvSpPr>
        <p:spPr bwMode="auto">
          <a:xfrm>
            <a:off x="2971800" y="6005036"/>
            <a:ext cx="1833563"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r>
              <a:rPr lang="fr-FR" sz="1050" b="1" dirty="0">
                <a:solidFill>
                  <a:srgbClr val="4D4D4D"/>
                </a:solidFill>
              </a:rPr>
              <a:t>Situation de</a:t>
            </a:r>
          </a:p>
          <a:p>
            <a:pPr algn="ctr"/>
            <a:r>
              <a:rPr lang="fr-FR" sz="1050" b="1" dirty="0">
                <a:solidFill>
                  <a:srgbClr val="4D4D4D"/>
                </a:solidFill>
              </a:rPr>
              <a:t> Famille</a:t>
            </a:r>
          </a:p>
          <a:p>
            <a:pPr algn="ctr"/>
            <a:r>
              <a:rPr lang="fr-FR" sz="1050" b="1" dirty="0">
                <a:solidFill>
                  <a:srgbClr val="4D4D4D"/>
                </a:solidFill>
              </a:rPr>
              <a:t>+ Nombre de Parts</a:t>
            </a:r>
          </a:p>
        </p:txBody>
      </p:sp>
      <p:sp>
        <p:nvSpPr>
          <p:cNvPr id="37" name="Text Box 15">
            <a:extLst>
              <a:ext uri="{FF2B5EF4-FFF2-40B4-BE49-F238E27FC236}">
                <a16:creationId xmlns:a16="http://schemas.microsoft.com/office/drawing/2014/main" id="{25012B3B-DB4F-4E8C-9FFD-27D72EDA1840}"/>
              </a:ext>
            </a:extLst>
          </p:cNvPr>
          <p:cNvSpPr txBox="1">
            <a:spLocks noChangeArrowheads="1"/>
          </p:cNvSpPr>
          <p:nvPr/>
        </p:nvSpPr>
        <p:spPr bwMode="auto">
          <a:xfrm>
            <a:off x="2057400" y="5715000"/>
            <a:ext cx="884237" cy="515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r>
              <a:rPr lang="fr-FR" sz="1050" b="1" dirty="0">
                <a:solidFill>
                  <a:srgbClr val="4D4D4D"/>
                </a:solidFill>
              </a:rPr>
              <a:t>Quotient</a:t>
            </a:r>
          </a:p>
          <a:p>
            <a:pPr algn="ctr"/>
            <a:r>
              <a:rPr lang="fr-FR" sz="1050" b="1" dirty="0">
                <a:solidFill>
                  <a:srgbClr val="4D4D4D"/>
                </a:solidFill>
              </a:rPr>
              <a:t>Familial </a:t>
            </a:r>
            <a:endParaRPr lang="fr-FR" sz="1200" b="1" dirty="0">
              <a:solidFill>
                <a:srgbClr val="4D4D4D"/>
              </a:solidFill>
            </a:endParaRPr>
          </a:p>
        </p:txBody>
      </p:sp>
      <p:sp>
        <p:nvSpPr>
          <p:cNvPr id="38" name="AutoShape 16">
            <a:extLst>
              <a:ext uri="{FF2B5EF4-FFF2-40B4-BE49-F238E27FC236}">
                <a16:creationId xmlns:a16="http://schemas.microsoft.com/office/drawing/2014/main" id="{570FB517-8D05-4104-A259-F19C82E5132F}"/>
              </a:ext>
            </a:extLst>
          </p:cNvPr>
          <p:cNvSpPr>
            <a:spLocks noChangeArrowheads="1"/>
          </p:cNvSpPr>
          <p:nvPr/>
        </p:nvSpPr>
        <p:spPr bwMode="auto">
          <a:xfrm>
            <a:off x="3124200" y="5867400"/>
            <a:ext cx="322262" cy="201613"/>
          </a:xfrm>
          <a:prstGeom prst="leftArrow">
            <a:avLst>
              <a:gd name="adj1" fmla="val 50000"/>
              <a:gd name="adj2" fmla="val 39960"/>
            </a:avLst>
          </a:prstGeom>
          <a:solidFill>
            <a:srgbClr val="BE2323"/>
          </a:solidFill>
          <a:ln w="15875">
            <a:solidFill>
              <a:srgbClr val="BE2323"/>
            </a:solidFill>
            <a:miter lim="800000"/>
            <a:headEnd/>
            <a:tailEnd/>
          </a:ln>
        </p:spPr>
        <p:txBody>
          <a:bodyPr wrap="none" anchor="ctr"/>
          <a:lstStyle/>
          <a:p>
            <a:pPr algn="ctr"/>
            <a:endParaRPr lang="fr-FR" dirty="0">
              <a:solidFill>
                <a:srgbClr val="D24F1D"/>
              </a:solidFill>
              <a:latin typeface="Arial"/>
            </a:endParaRPr>
          </a:p>
        </p:txBody>
      </p:sp>
      <p:pic>
        <p:nvPicPr>
          <p:cNvPr id="39" name="Image 38">
            <a:extLst>
              <a:ext uri="{FF2B5EF4-FFF2-40B4-BE49-F238E27FC236}">
                <a16:creationId xmlns:a16="http://schemas.microsoft.com/office/drawing/2014/main" id="{EDCF43D4-6F52-4A8B-826C-8D8D24C69AB5}"/>
              </a:ext>
            </a:extLst>
          </p:cNvPr>
          <p:cNvPicPr>
            <a:picLocks noChangeAspect="1"/>
          </p:cNvPicPr>
          <p:nvPr/>
        </p:nvPicPr>
        <p:blipFill>
          <a:blip r:embed="rId4"/>
          <a:stretch>
            <a:fillRect/>
          </a:stretch>
        </p:blipFill>
        <p:spPr>
          <a:xfrm>
            <a:off x="3581400" y="5493491"/>
            <a:ext cx="602509" cy="602509"/>
          </a:xfrm>
          <a:prstGeom prst="rect">
            <a:avLst/>
          </a:prstGeom>
        </p:spPr>
      </p:pic>
      <p:grpSp>
        <p:nvGrpSpPr>
          <p:cNvPr id="40" name="Grouper 3">
            <a:extLst>
              <a:ext uri="{FF2B5EF4-FFF2-40B4-BE49-F238E27FC236}">
                <a16:creationId xmlns:a16="http://schemas.microsoft.com/office/drawing/2014/main" id="{7FD20ADC-9B15-4186-B88E-586D5662AA09}"/>
              </a:ext>
            </a:extLst>
          </p:cNvPr>
          <p:cNvGrpSpPr/>
          <p:nvPr/>
        </p:nvGrpSpPr>
        <p:grpSpPr>
          <a:xfrm>
            <a:off x="2036763" y="4876800"/>
            <a:ext cx="935037" cy="762000"/>
            <a:chOff x="2438400" y="4953000"/>
            <a:chExt cx="935037" cy="762000"/>
          </a:xfrm>
        </p:grpSpPr>
        <p:sp>
          <p:nvSpPr>
            <p:cNvPr id="41" name="Rectangle 32">
              <a:extLst>
                <a:ext uri="{FF2B5EF4-FFF2-40B4-BE49-F238E27FC236}">
                  <a16:creationId xmlns:a16="http://schemas.microsoft.com/office/drawing/2014/main" id="{F9C4582E-8E7D-4447-9CA5-67E3FDDF00CA}"/>
                </a:ext>
              </a:extLst>
            </p:cNvPr>
            <p:cNvSpPr>
              <a:spLocks noChangeArrowheads="1"/>
            </p:cNvSpPr>
            <p:nvPr/>
          </p:nvSpPr>
          <p:spPr bwMode="auto">
            <a:xfrm>
              <a:off x="2438400" y="4953000"/>
              <a:ext cx="935037" cy="762000"/>
            </a:xfrm>
            <a:prstGeom prst="rect">
              <a:avLst/>
            </a:prstGeom>
            <a:solidFill>
              <a:schemeClr val="bg1"/>
            </a:solidFill>
            <a:ln w="22225">
              <a:solidFill>
                <a:schemeClr val="bg2"/>
              </a:solidFill>
              <a:miter lim="800000"/>
              <a:headEnd/>
              <a:tailEnd/>
            </a:ln>
          </p:spPr>
          <p:txBody>
            <a:bodyPr wrap="square" anchor="t" anchorCtr="0"/>
            <a:lstStyle/>
            <a:p>
              <a:pPr algn="ctr"/>
              <a:r>
                <a:rPr lang="fr-FR" sz="1100" b="1" dirty="0"/>
                <a:t>Vos revenus</a:t>
              </a:r>
            </a:p>
          </p:txBody>
        </p:sp>
        <p:pic>
          <p:nvPicPr>
            <p:cNvPr id="42" name="Image 41">
              <a:extLst>
                <a:ext uri="{FF2B5EF4-FFF2-40B4-BE49-F238E27FC236}">
                  <a16:creationId xmlns:a16="http://schemas.microsoft.com/office/drawing/2014/main" id="{A68806F2-2ED3-4748-9BF5-2E10427FD9BF}"/>
                </a:ext>
              </a:extLst>
            </p:cNvPr>
            <p:cNvPicPr>
              <a:picLocks noChangeAspect="1"/>
            </p:cNvPicPr>
            <p:nvPr/>
          </p:nvPicPr>
          <p:blipFill>
            <a:blip r:embed="rId5"/>
            <a:stretch>
              <a:fillRect/>
            </a:stretch>
          </p:blipFill>
          <p:spPr>
            <a:xfrm>
              <a:off x="2743200" y="5398528"/>
              <a:ext cx="298386" cy="275532"/>
            </a:xfrm>
            <a:prstGeom prst="rect">
              <a:avLst/>
            </a:prstGeom>
          </p:spPr>
        </p:pic>
      </p:grpSp>
      <p:sp>
        <p:nvSpPr>
          <p:cNvPr id="43" name="Rectangle 32">
            <a:extLst>
              <a:ext uri="{FF2B5EF4-FFF2-40B4-BE49-F238E27FC236}">
                <a16:creationId xmlns:a16="http://schemas.microsoft.com/office/drawing/2014/main" id="{308C6B7A-07C2-410C-A5FB-5226FF7C1FBB}"/>
              </a:ext>
            </a:extLst>
          </p:cNvPr>
          <p:cNvSpPr>
            <a:spLocks noChangeArrowheads="1"/>
          </p:cNvSpPr>
          <p:nvPr/>
        </p:nvSpPr>
        <p:spPr bwMode="auto">
          <a:xfrm>
            <a:off x="609600" y="4876800"/>
            <a:ext cx="935037" cy="533400"/>
          </a:xfrm>
          <a:prstGeom prst="rect">
            <a:avLst/>
          </a:prstGeom>
          <a:solidFill>
            <a:schemeClr val="bg1"/>
          </a:solidFill>
          <a:ln w="22225">
            <a:solidFill>
              <a:schemeClr val="bg2"/>
            </a:solidFill>
            <a:miter lim="800000"/>
            <a:headEnd/>
            <a:tailEnd/>
          </a:ln>
        </p:spPr>
        <p:txBody>
          <a:bodyPr wrap="square" anchor="ctr" anchorCtr="0"/>
          <a:lstStyle/>
          <a:p>
            <a:pPr algn="ctr"/>
            <a:r>
              <a:rPr lang="fr-FR" sz="1100" b="1" dirty="0"/>
              <a:t>Vos impôts</a:t>
            </a:r>
          </a:p>
        </p:txBody>
      </p:sp>
      <p:sp>
        <p:nvSpPr>
          <p:cNvPr id="44" name="Text Box 21">
            <a:extLst>
              <a:ext uri="{FF2B5EF4-FFF2-40B4-BE49-F238E27FC236}">
                <a16:creationId xmlns:a16="http://schemas.microsoft.com/office/drawing/2014/main" id="{49F929F7-FE4A-4411-A626-D65EC4E5F92D}"/>
              </a:ext>
            </a:extLst>
          </p:cNvPr>
          <p:cNvSpPr txBox="1">
            <a:spLocks noChangeArrowheads="1"/>
          </p:cNvSpPr>
          <p:nvPr/>
        </p:nvSpPr>
        <p:spPr bwMode="auto">
          <a:xfrm>
            <a:off x="2895600" y="4876800"/>
            <a:ext cx="88582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spcBef>
                <a:spcPct val="50000"/>
              </a:spcBef>
            </a:pPr>
            <a:r>
              <a:rPr lang="fr-FR" sz="1200" b="1" i="1" dirty="0">
                <a:solidFill>
                  <a:srgbClr val="DF0051"/>
                </a:solidFill>
              </a:rPr>
              <a:t>TMI</a:t>
            </a:r>
          </a:p>
        </p:txBody>
      </p:sp>
      <p:sp>
        <p:nvSpPr>
          <p:cNvPr id="45" name="Line 34">
            <a:extLst>
              <a:ext uri="{FF2B5EF4-FFF2-40B4-BE49-F238E27FC236}">
                <a16:creationId xmlns:a16="http://schemas.microsoft.com/office/drawing/2014/main" id="{457162BF-C6E0-446C-B0B5-46A5B7FEA1D7}"/>
              </a:ext>
            </a:extLst>
          </p:cNvPr>
          <p:cNvSpPr>
            <a:spLocks noChangeShapeType="1"/>
          </p:cNvSpPr>
          <p:nvPr/>
        </p:nvSpPr>
        <p:spPr bwMode="auto">
          <a:xfrm>
            <a:off x="1752600" y="3276600"/>
            <a:ext cx="0" cy="1601787"/>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46" name="Rectangle 32">
            <a:extLst>
              <a:ext uri="{FF2B5EF4-FFF2-40B4-BE49-F238E27FC236}">
                <a16:creationId xmlns:a16="http://schemas.microsoft.com/office/drawing/2014/main" id="{3EEE9B6B-4D43-4B5B-AA82-D2F29B0C1825}"/>
              </a:ext>
            </a:extLst>
          </p:cNvPr>
          <p:cNvSpPr>
            <a:spLocks noChangeArrowheads="1"/>
          </p:cNvSpPr>
          <p:nvPr/>
        </p:nvSpPr>
        <p:spPr bwMode="auto">
          <a:xfrm>
            <a:off x="609600" y="4343400"/>
            <a:ext cx="935037" cy="533400"/>
          </a:xfrm>
          <a:prstGeom prst="rect">
            <a:avLst/>
          </a:prstGeom>
          <a:solidFill>
            <a:schemeClr val="bg1"/>
          </a:solidFill>
          <a:ln w="22225">
            <a:solidFill>
              <a:schemeClr val="bg2"/>
            </a:solidFill>
            <a:miter lim="800000"/>
            <a:headEnd/>
            <a:tailEnd/>
          </a:ln>
        </p:spPr>
        <p:txBody>
          <a:bodyPr wrap="square" anchor="ctr" anchorCtr="0"/>
          <a:lstStyle/>
          <a:p>
            <a:pPr algn="ctr"/>
            <a:r>
              <a:rPr lang="fr-FR" sz="1100" b="1" dirty="0"/>
              <a:t>Impôts/BIC</a:t>
            </a:r>
          </a:p>
        </p:txBody>
      </p:sp>
      <p:grpSp>
        <p:nvGrpSpPr>
          <p:cNvPr id="47" name="Groupe 10">
            <a:extLst>
              <a:ext uri="{FF2B5EF4-FFF2-40B4-BE49-F238E27FC236}">
                <a16:creationId xmlns:a16="http://schemas.microsoft.com/office/drawing/2014/main" id="{A65DF5B3-AD51-441E-91E3-C80C2F91B083}"/>
              </a:ext>
            </a:extLst>
          </p:cNvPr>
          <p:cNvGrpSpPr>
            <a:grpSpLocks/>
          </p:cNvGrpSpPr>
          <p:nvPr/>
        </p:nvGrpSpPr>
        <p:grpSpPr bwMode="auto">
          <a:xfrm>
            <a:off x="1828800" y="3026631"/>
            <a:ext cx="328613" cy="1197087"/>
            <a:chOff x="4031977" y="1321199"/>
            <a:chExt cx="328466" cy="2182014"/>
          </a:xfrm>
        </p:grpSpPr>
        <p:cxnSp>
          <p:nvCxnSpPr>
            <p:cNvPr id="48" name="Connecteur droit 7">
              <a:extLst>
                <a:ext uri="{FF2B5EF4-FFF2-40B4-BE49-F238E27FC236}">
                  <a16:creationId xmlns:a16="http://schemas.microsoft.com/office/drawing/2014/main" id="{04B96A2D-7568-4494-A21D-CD6933733B4D}"/>
                </a:ext>
              </a:extLst>
            </p:cNvPr>
            <p:cNvCxnSpPr/>
            <p:nvPr/>
          </p:nvCxnSpPr>
          <p:spPr>
            <a:xfrm flipH="1">
              <a:off x="4031977" y="3492104"/>
              <a:ext cx="32846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0">
              <a:extLst>
                <a:ext uri="{FF2B5EF4-FFF2-40B4-BE49-F238E27FC236}">
                  <a16:creationId xmlns:a16="http://schemas.microsoft.com/office/drawing/2014/main" id="{1BEEBC38-1E46-41C2-BA3B-D55A3BBFC26B}"/>
                </a:ext>
              </a:extLst>
            </p:cNvPr>
            <p:cNvCxnSpPr/>
            <p:nvPr/>
          </p:nvCxnSpPr>
          <p:spPr>
            <a:xfrm>
              <a:off x="4044671" y="1321199"/>
              <a:ext cx="0" cy="2182014"/>
            </a:xfrm>
            <a:prstGeom prst="line">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0" name="ZoneTexte 43">
            <a:extLst>
              <a:ext uri="{FF2B5EF4-FFF2-40B4-BE49-F238E27FC236}">
                <a16:creationId xmlns:a16="http://schemas.microsoft.com/office/drawing/2014/main" id="{894A5349-AB4F-4D46-8D67-9BCF00341214}"/>
              </a:ext>
            </a:extLst>
          </p:cNvPr>
          <p:cNvSpPr txBox="1"/>
          <p:nvPr/>
        </p:nvSpPr>
        <p:spPr>
          <a:xfrm>
            <a:off x="1524000" y="2743200"/>
            <a:ext cx="1439862" cy="338138"/>
          </a:xfrm>
          <a:prstGeom prst="rect">
            <a:avLst/>
          </a:prstGeom>
          <a:noFill/>
        </p:spPr>
        <p:txBody>
          <a:bodyPr>
            <a:spAutoFit/>
          </a:bodyPr>
          <a:lstStyle/>
          <a:p>
            <a:pPr algn="ctr">
              <a:defRPr/>
            </a:pPr>
            <a:r>
              <a:rPr lang="fr-FR" sz="1600" dirty="0">
                <a:solidFill>
                  <a:srgbClr val="BE2323"/>
                </a:solidFill>
                <a:latin typeface="Arial"/>
                <a:ea typeface="+mn-ea"/>
              </a:rPr>
              <a:t>17,2% PS</a:t>
            </a:r>
          </a:p>
        </p:txBody>
      </p:sp>
      <p:sp>
        <p:nvSpPr>
          <p:cNvPr id="51" name="Line 34">
            <a:extLst>
              <a:ext uri="{FF2B5EF4-FFF2-40B4-BE49-F238E27FC236}">
                <a16:creationId xmlns:a16="http://schemas.microsoft.com/office/drawing/2014/main" id="{1044992B-4AE5-495C-84BD-43FD98F788BB}"/>
              </a:ext>
            </a:extLst>
          </p:cNvPr>
          <p:cNvSpPr>
            <a:spLocks noChangeShapeType="1"/>
          </p:cNvSpPr>
          <p:nvPr/>
        </p:nvSpPr>
        <p:spPr bwMode="auto">
          <a:xfrm>
            <a:off x="3276600" y="3276600"/>
            <a:ext cx="0" cy="1601787"/>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52" name="Rectangle 32">
            <a:extLst>
              <a:ext uri="{FF2B5EF4-FFF2-40B4-BE49-F238E27FC236}">
                <a16:creationId xmlns:a16="http://schemas.microsoft.com/office/drawing/2014/main" id="{FB20CE79-709E-480E-898C-F74C6D50C508}"/>
              </a:ext>
            </a:extLst>
          </p:cNvPr>
          <p:cNvSpPr>
            <a:spLocks noChangeArrowheads="1"/>
          </p:cNvSpPr>
          <p:nvPr/>
        </p:nvSpPr>
        <p:spPr bwMode="auto">
          <a:xfrm>
            <a:off x="2057400" y="3819524"/>
            <a:ext cx="914400" cy="142875"/>
          </a:xfrm>
          <a:prstGeom prst="rect">
            <a:avLst/>
          </a:prstGeom>
          <a:pattFill prst="wdUpDiag">
            <a:fgClr>
              <a:srgbClr val="FF6600"/>
            </a:fgClr>
            <a:bgClr>
              <a:prstClr val="white"/>
            </a:bgClr>
          </a:pattFill>
          <a:ln w="22225">
            <a:solidFill>
              <a:schemeClr val="bg2"/>
            </a:solidFill>
            <a:miter lim="800000"/>
            <a:headEnd/>
            <a:tailEnd/>
          </a:ln>
        </p:spPr>
        <p:txBody>
          <a:bodyPr wrap="none" anchor="ctr"/>
          <a:lstStyle/>
          <a:p>
            <a:pPr algn="ctr"/>
            <a:endParaRPr lang="fr-FR" sz="1200" b="1" dirty="0"/>
          </a:p>
        </p:txBody>
      </p:sp>
      <p:sp>
        <p:nvSpPr>
          <p:cNvPr id="53" name="Rectangle 32">
            <a:extLst>
              <a:ext uri="{FF2B5EF4-FFF2-40B4-BE49-F238E27FC236}">
                <a16:creationId xmlns:a16="http://schemas.microsoft.com/office/drawing/2014/main" id="{17CABC84-6F46-4BA6-90B1-5EF27CA0CF38}"/>
              </a:ext>
            </a:extLst>
          </p:cNvPr>
          <p:cNvSpPr>
            <a:spLocks noChangeArrowheads="1"/>
          </p:cNvSpPr>
          <p:nvPr/>
        </p:nvSpPr>
        <p:spPr bwMode="auto">
          <a:xfrm>
            <a:off x="614364" y="4360534"/>
            <a:ext cx="935037" cy="152400"/>
          </a:xfrm>
          <a:prstGeom prst="rect">
            <a:avLst/>
          </a:prstGeom>
          <a:pattFill prst="wdUpDiag">
            <a:fgClr>
              <a:schemeClr val="accent2"/>
            </a:fgClr>
            <a:bgClr>
              <a:prstClr val="white"/>
            </a:bgClr>
          </a:pattFill>
          <a:ln w="22225">
            <a:solidFill>
              <a:schemeClr val="bg2"/>
            </a:solidFill>
            <a:miter lim="800000"/>
            <a:headEnd/>
            <a:tailEnd/>
          </a:ln>
        </p:spPr>
        <p:txBody>
          <a:bodyPr wrap="square" anchor="ctr" anchorCtr="0"/>
          <a:lstStyle/>
          <a:p>
            <a:pPr algn="ctr"/>
            <a:endParaRPr lang="fr-FR" sz="1100" b="1" dirty="0"/>
          </a:p>
        </p:txBody>
      </p:sp>
      <p:sp>
        <p:nvSpPr>
          <p:cNvPr id="54" name="ZoneTexte 47">
            <a:extLst>
              <a:ext uri="{FF2B5EF4-FFF2-40B4-BE49-F238E27FC236}">
                <a16:creationId xmlns:a16="http://schemas.microsoft.com/office/drawing/2014/main" id="{50C6E04C-C41B-40C1-873F-CE719AAB6225}"/>
              </a:ext>
            </a:extLst>
          </p:cNvPr>
          <p:cNvSpPr txBox="1">
            <a:spLocks noChangeArrowheads="1"/>
          </p:cNvSpPr>
          <p:nvPr/>
        </p:nvSpPr>
        <p:spPr bwMode="auto">
          <a:xfrm>
            <a:off x="3200400" y="5285601"/>
            <a:ext cx="208279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hangingPunct="0">
              <a:buFont typeface="Symbol" charset="0"/>
              <a:defRPr>
                <a:solidFill>
                  <a:schemeClr val="tx1"/>
                </a:solidFill>
                <a:latin typeface="Arial" charset="0"/>
                <a:ea typeface="ＭＳ Ｐゴシック" charset="0"/>
              </a:defRPr>
            </a:lvl6pPr>
            <a:lvl7pPr marL="2971800" indent="-228600" eaLnBrk="0" hangingPunct="0">
              <a:buFont typeface="Symbol" charset="0"/>
              <a:defRPr>
                <a:solidFill>
                  <a:schemeClr val="tx1"/>
                </a:solidFill>
                <a:latin typeface="Arial" charset="0"/>
                <a:ea typeface="ＭＳ Ｐゴシック" charset="0"/>
              </a:defRPr>
            </a:lvl7pPr>
            <a:lvl8pPr marL="3429000" indent="-228600" eaLnBrk="0" hangingPunct="0">
              <a:buFont typeface="Symbol" charset="0"/>
              <a:defRPr>
                <a:solidFill>
                  <a:schemeClr val="tx1"/>
                </a:solidFill>
                <a:latin typeface="Arial" charset="0"/>
                <a:ea typeface="ＭＳ Ｐゴシック" charset="0"/>
              </a:defRPr>
            </a:lvl8pPr>
            <a:lvl9pPr marL="3886200" indent="-228600" eaLnBrk="0" hangingPunct="0">
              <a:buFont typeface="Symbol" charset="0"/>
              <a:defRPr>
                <a:solidFill>
                  <a:schemeClr val="tx1"/>
                </a:solidFill>
                <a:latin typeface="Arial" charset="0"/>
                <a:ea typeface="ＭＳ Ｐゴシック" charset="0"/>
              </a:defRPr>
            </a:lvl9pPr>
          </a:lstStyle>
          <a:p>
            <a:pPr algn="ctr"/>
            <a:r>
              <a:rPr lang="fr-FR" sz="1200" b="1" dirty="0">
                <a:solidFill>
                  <a:srgbClr val="008000"/>
                </a:solidFill>
              </a:rPr>
              <a:t>Intérêts emprunt + ADI</a:t>
            </a:r>
          </a:p>
        </p:txBody>
      </p:sp>
      <p:sp>
        <p:nvSpPr>
          <p:cNvPr id="55" name="Flèche vers le haut 94">
            <a:extLst>
              <a:ext uri="{FF2B5EF4-FFF2-40B4-BE49-F238E27FC236}">
                <a16:creationId xmlns:a16="http://schemas.microsoft.com/office/drawing/2014/main" id="{7B6731D2-9E22-498D-84AF-D6D9756A9B5C}"/>
              </a:ext>
            </a:extLst>
          </p:cNvPr>
          <p:cNvSpPr/>
          <p:nvPr/>
        </p:nvSpPr>
        <p:spPr>
          <a:xfrm>
            <a:off x="3810000" y="4876800"/>
            <a:ext cx="304800" cy="381000"/>
          </a:xfrm>
          <a:prstGeom prst="upArrow">
            <a:avLst/>
          </a:prstGeom>
          <a:solidFill>
            <a:srgbClr val="008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Triangle rectangle 55">
            <a:extLst>
              <a:ext uri="{FF2B5EF4-FFF2-40B4-BE49-F238E27FC236}">
                <a16:creationId xmlns:a16="http://schemas.microsoft.com/office/drawing/2014/main" id="{AE656BD3-03DF-4134-943A-A3E7605EC42F}"/>
              </a:ext>
            </a:extLst>
          </p:cNvPr>
          <p:cNvSpPr/>
          <p:nvPr/>
        </p:nvSpPr>
        <p:spPr>
          <a:xfrm>
            <a:off x="3500440" y="4125769"/>
            <a:ext cx="906457" cy="742302"/>
          </a:xfrm>
          <a:prstGeom prst="rtTriangle">
            <a:avLst/>
          </a:prstGeom>
          <a:pattFill prst="wdUpDiag">
            <a:fgClr>
              <a:srgbClr val="CC0000"/>
            </a:fgClr>
            <a:bgClr>
              <a:srgbClr val="CCFFCC"/>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Rectangle 32">
            <a:extLst>
              <a:ext uri="{FF2B5EF4-FFF2-40B4-BE49-F238E27FC236}">
                <a16:creationId xmlns:a16="http://schemas.microsoft.com/office/drawing/2014/main" id="{397AEF71-DE7A-4560-A0E0-C7DA7212D3A4}"/>
              </a:ext>
            </a:extLst>
          </p:cNvPr>
          <p:cNvSpPr>
            <a:spLocks noChangeArrowheads="1"/>
          </p:cNvSpPr>
          <p:nvPr/>
        </p:nvSpPr>
        <p:spPr bwMode="auto">
          <a:xfrm>
            <a:off x="3492499" y="3188963"/>
            <a:ext cx="935037" cy="636586"/>
          </a:xfrm>
          <a:prstGeom prst="rect">
            <a:avLst/>
          </a:prstGeom>
          <a:solidFill>
            <a:srgbClr val="CECEEF"/>
          </a:solidFill>
          <a:ln w="22225">
            <a:noFill/>
            <a:miter lim="800000"/>
            <a:headEnd/>
            <a:tailEnd/>
          </a:ln>
        </p:spPr>
        <p:txBody>
          <a:bodyPr wrap="square" anchor="ctr" anchorCtr="0"/>
          <a:lstStyle/>
          <a:p>
            <a:r>
              <a:rPr lang="fr-FR" sz="800" b="1" dirty="0"/>
              <a:t>Amortissement</a:t>
            </a:r>
          </a:p>
        </p:txBody>
      </p:sp>
      <p:sp>
        <p:nvSpPr>
          <p:cNvPr id="58" name="Rectangle 32">
            <a:extLst>
              <a:ext uri="{FF2B5EF4-FFF2-40B4-BE49-F238E27FC236}">
                <a16:creationId xmlns:a16="http://schemas.microsoft.com/office/drawing/2014/main" id="{BADEACF7-7C2F-41C6-B00D-A79C5222EA62}"/>
              </a:ext>
            </a:extLst>
          </p:cNvPr>
          <p:cNvSpPr>
            <a:spLocks noChangeArrowheads="1"/>
          </p:cNvSpPr>
          <p:nvPr/>
        </p:nvSpPr>
        <p:spPr bwMode="auto">
          <a:xfrm>
            <a:off x="3491308" y="3722336"/>
            <a:ext cx="926307" cy="129993"/>
          </a:xfrm>
          <a:prstGeom prst="rect">
            <a:avLst/>
          </a:prstGeom>
          <a:pattFill prst="wdUpDiag">
            <a:fgClr>
              <a:schemeClr val="tx1"/>
            </a:fgClr>
            <a:bgClr>
              <a:schemeClr val="accent6">
                <a:lumMod val="20000"/>
                <a:lumOff val="80000"/>
              </a:schemeClr>
            </a:bgClr>
          </a:pattFill>
          <a:ln w="22225">
            <a:solidFill>
              <a:schemeClr val="bg2"/>
            </a:solidFill>
            <a:prstDash val="dash"/>
            <a:miter lim="800000"/>
            <a:headEnd/>
            <a:tailEnd/>
          </a:ln>
        </p:spPr>
        <p:txBody>
          <a:bodyPr wrap="square" anchor="b" anchorCtr="0"/>
          <a:lstStyle/>
          <a:p>
            <a:pPr algn="ctr"/>
            <a:endParaRPr lang="fr-FR" sz="1100" b="1" dirty="0"/>
          </a:p>
        </p:txBody>
      </p:sp>
      <p:sp>
        <p:nvSpPr>
          <p:cNvPr id="59" name="Rectangle 58">
            <a:extLst>
              <a:ext uri="{FF2B5EF4-FFF2-40B4-BE49-F238E27FC236}">
                <a16:creationId xmlns:a16="http://schemas.microsoft.com/office/drawing/2014/main" id="{E694F741-5592-4E8F-8E11-7E066DFE2B44}"/>
              </a:ext>
            </a:extLst>
          </p:cNvPr>
          <p:cNvSpPr/>
          <p:nvPr/>
        </p:nvSpPr>
        <p:spPr bwMode="auto">
          <a:xfrm>
            <a:off x="3886200" y="1371600"/>
            <a:ext cx="1828800" cy="838200"/>
          </a:xfrm>
          <a:prstGeom prst="rect">
            <a:avLst/>
          </a:prstGeom>
          <a:solidFill>
            <a:schemeClr val="accent6">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1600" b="0" i="0" u="none" strike="noStrike" cap="none" normalizeH="0" baseline="0" dirty="0">
                <a:ln>
                  <a:noFill/>
                </a:ln>
                <a:solidFill>
                  <a:srgbClr val="4D4D4D"/>
                </a:solidFill>
                <a:effectLst/>
                <a:latin typeface="Arial" pitchFamily="-1" charset="0"/>
              </a:rPr>
              <a:t>Réserve d’amortissement</a:t>
            </a:r>
          </a:p>
        </p:txBody>
      </p:sp>
      <p:sp>
        <p:nvSpPr>
          <p:cNvPr id="60" name="Virage 16">
            <a:extLst>
              <a:ext uri="{FF2B5EF4-FFF2-40B4-BE49-F238E27FC236}">
                <a16:creationId xmlns:a16="http://schemas.microsoft.com/office/drawing/2014/main" id="{E727F305-E692-447A-ADD6-E55AEC4D0072}"/>
              </a:ext>
            </a:extLst>
          </p:cNvPr>
          <p:cNvSpPr/>
          <p:nvPr/>
        </p:nvSpPr>
        <p:spPr bwMode="auto">
          <a:xfrm>
            <a:off x="3341687" y="1812924"/>
            <a:ext cx="390511" cy="1835556"/>
          </a:xfrm>
          <a:prstGeom prst="bentArrow">
            <a:avLst/>
          </a:prstGeom>
          <a:solidFill>
            <a:srgbClr val="CECEE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a:ln>
                <a:noFill/>
              </a:ln>
              <a:solidFill>
                <a:srgbClr val="4D4D4D"/>
              </a:solidFill>
              <a:effectLst/>
              <a:latin typeface="Arial" pitchFamily="-1" charset="0"/>
            </a:endParaRPr>
          </a:p>
        </p:txBody>
      </p:sp>
      <p:sp>
        <p:nvSpPr>
          <p:cNvPr id="61" name="Virage 103">
            <a:extLst>
              <a:ext uri="{FF2B5EF4-FFF2-40B4-BE49-F238E27FC236}">
                <a16:creationId xmlns:a16="http://schemas.microsoft.com/office/drawing/2014/main" id="{C7470177-D8A4-4558-B766-F432C4780778}"/>
              </a:ext>
            </a:extLst>
          </p:cNvPr>
          <p:cNvSpPr/>
          <p:nvPr/>
        </p:nvSpPr>
        <p:spPr bwMode="auto">
          <a:xfrm rot="5400000">
            <a:off x="5715000" y="1828800"/>
            <a:ext cx="1295400" cy="1295400"/>
          </a:xfrm>
          <a:prstGeom prst="bentArrow">
            <a:avLst>
              <a:gd name="adj1" fmla="val 6792"/>
              <a:gd name="adj2" fmla="val 16176"/>
              <a:gd name="adj3" fmla="val 15196"/>
              <a:gd name="adj4" fmla="val 43750"/>
            </a:avLst>
          </a:prstGeom>
          <a:solidFill>
            <a:srgbClr val="CECEE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a:ln>
                <a:noFill/>
              </a:ln>
              <a:solidFill>
                <a:srgbClr val="4D4D4D"/>
              </a:solidFill>
              <a:effectLst/>
              <a:latin typeface="Arial" pitchFamily="-1" charset="0"/>
            </a:endParaRPr>
          </a:p>
        </p:txBody>
      </p:sp>
      <p:sp>
        <p:nvSpPr>
          <p:cNvPr id="62" name="Rectangle 61">
            <a:extLst>
              <a:ext uri="{FF2B5EF4-FFF2-40B4-BE49-F238E27FC236}">
                <a16:creationId xmlns:a16="http://schemas.microsoft.com/office/drawing/2014/main" id="{F6198424-A95B-4CD3-BC76-FC896D433ED8}"/>
              </a:ext>
            </a:extLst>
          </p:cNvPr>
          <p:cNvSpPr/>
          <p:nvPr/>
        </p:nvSpPr>
        <p:spPr bwMode="auto">
          <a:xfrm>
            <a:off x="3276600" y="33528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a:ln>
                <a:noFill/>
              </a:ln>
              <a:solidFill>
                <a:srgbClr val="4D4D4D"/>
              </a:solidFill>
              <a:effectLst/>
              <a:latin typeface="Arial" pitchFamily="-1" charset="0"/>
            </a:endParaRPr>
          </a:p>
        </p:txBody>
      </p:sp>
      <p:sp>
        <p:nvSpPr>
          <p:cNvPr id="63" name="Rectangle 62">
            <a:extLst>
              <a:ext uri="{FF2B5EF4-FFF2-40B4-BE49-F238E27FC236}">
                <a16:creationId xmlns:a16="http://schemas.microsoft.com/office/drawing/2014/main" id="{C8F72670-C037-4CD1-939A-3168AA4BA662}"/>
              </a:ext>
            </a:extLst>
          </p:cNvPr>
          <p:cNvSpPr/>
          <p:nvPr/>
        </p:nvSpPr>
        <p:spPr bwMode="auto">
          <a:xfrm>
            <a:off x="3505200" y="2312313"/>
            <a:ext cx="914400" cy="43088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fr-FR" sz="1100" dirty="0">
                <a:solidFill>
                  <a:schemeClr val="tx1"/>
                </a:solidFill>
                <a:latin typeface="Arial" pitchFamily="-1" charset="0"/>
              </a:rPr>
              <a:t>Montants déductibles</a:t>
            </a:r>
          </a:p>
        </p:txBody>
      </p:sp>
      <p:sp>
        <p:nvSpPr>
          <p:cNvPr id="64" name="Rectangle 63">
            <a:extLst>
              <a:ext uri="{FF2B5EF4-FFF2-40B4-BE49-F238E27FC236}">
                <a16:creationId xmlns:a16="http://schemas.microsoft.com/office/drawing/2014/main" id="{6B403883-7885-4AE5-8CEE-2B75AA258B42}"/>
              </a:ext>
            </a:extLst>
          </p:cNvPr>
          <p:cNvSpPr/>
          <p:nvPr/>
        </p:nvSpPr>
        <p:spPr bwMode="auto">
          <a:xfrm>
            <a:off x="2057400" y="2362200"/>
            <a:ext cx="914400" cy="26161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fr-FR" sz="1100" dirty="0">
                <a:solidFill>
                  <a:schemeClr val="tx1"/>
                </a:solidFill>
                <a:latin typeface="Arial" pitchFamily="-1" charset="0"/>
              </a:rPr>
              <a:t>Revenus</a:t>
            </a:r>
          </a:p>
        </p:txBody>
      </p:sp>
      <p:sp>
        <p:nvSpPr>
          <p:cNvPr id="65" name="Rectangle 64">
            <a:extLst>
              <a:ext uri="{FF2B5EF4-FFF2-40B4-BE49-F238E27FC236}">
                <a16:creationId xmlns:a16="http://schemas.microsoft.com/office/drawing/2014/main" id="{DF410459-7D0B-4366-A98E-F19E7FBA23D2}"/>
              </a:ext>
            </a:extLst>
          </p:cNvPr>
          <p:cNvSpPr/>
          <p:nvPr/>
        </p:nvSpPr>
        <p:spPr bwMode="auto">
          <a:xfrm>
            <a:off x="609600" y="2362200"/>
            <a:ext cx="914400" cy="26161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fr-FR" sz="1100" dirty="0">
                <a:solidFill>
                  <a:schemeClr val="tx1"/>
                </a:solidFill>
                <a:latin typeface="Arial" pitchFamily="-1" charset="0"/>
              </a:rPr>
              <a:t>Impôts</a:t>
            </a:r>
          </a:p>
        </p:txBody>
      </p:sp>
      <p:sp>
        <p:nvSpPr>
          <p:cNvPr id="66" name="Text Box 5">
            <a:extLst>
              <a:ext uri="{FF2B5EF4-FFF2-40B4-BE49-F238E27FC236}">
                <a16:creationId xmlns:a16="http://schemas.microsoft.com/office/drawing/2014/main" id="{7438C5DA-00E3-4509-BF84-7D17FEC622E5}"/>
              </a:ext>
            </a:extLst>
          </p:cNvPr>
          <p:cNvSpPr txBox="1">
            <a:spLocks noChangeArrowheads="1"/>
          </p:cNvSpPr>
          <p:nvPr/>
        </p:nvSpPr>
        <p:spPr bwMode="auto">
          <a:xfrm>
            <a:off x="457200" y="838200"/>
            <a:ext cx="3840162" cy="33855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1600" b="1" dirty="0"/>
              <a:t>1ère phase : Financement</a:t>
            </a:r>
          </a:p>
        </p:txBody>
      </p:sp>
      <p:sp>
        <p:nvSpPr>
          <p:cNvPr id="67" name="Line 34">
            <a:extLst>
              <a:ext uri="{FF2B5EF4-FFF2-40B4-BE49-F238E27FC236}">
                <a16:creationId xmlns:a16="http://schemas.microsoft.com/office/drawing/2014/main" id="{83127041-C6E8-450F-A5B1-E4E71DF67638}"/>
              </a:ext>
            </a:extLst>
          </p:cNvPr>
          <p:cNvSpPr>
            <a:spLocks noChangeShapeType="1"/>
          </p:cNvSpPr>
          <p:nvPr/>
        </p:nvSpPr>
        <p:spPr bwMode="auto">
          <a:xfrm>
            <a:off x="381000" y="2590800"/>
            <a:ext cx="0" cy="2311400"/>
          </a:xfrm>
          <a:prstGeom prst="line">
            <a:avLst/>
          </a:prstGeom>
          <a:noFill/>
          <a:ln w="22225">
            <a:solidFill>
              <a:srgbClr val="990033"/>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nvGrpSpPr>
          <p:cNvPr id="68" name="Grouper 33">
            <a:extLst>
              <a:ext uri="{FF2B5EF4-FFF2-40B4-BE49-F238E27FC236}">
                <a16:creationId xmlns:a16="http://schemas.microsoft.com/office/drawing/2014/main" id="{30BD1F48-A53C-4579-B2A3-FEE539C1524B}"/>
              </a:ext>
            </a:extLst>
          </p:cNvPr>
          <p:cNvGrpSpPr/>
          <p:nvPr/>
        </p:nvGrpSpPr>
        <p:grpSpPr>
          <a:xfrm>
            <a:off x="2057400" y="3962400"/>
            <a:ext cx="914400" cy="914400"/>
            <a:chOff x="2057400" y="4038600"/>
            <a:chExt cx="914400" cy="914400"/>
          </a:xfrm>
        </p:grpSpPr>
        <p:cxnSp>
          <p:nvCxnSpPr>
            <p:cNvPr id="69" name="Connecteur droit 68">
              <a:extLst>
                <a:ext uri="{FF2B5EF4-FFF2-40B4-BE49-F238E27FC236}">
                  <a16:creationId xmlns:a16="http://schemas.microsoft.com/office/drawing/2014/main" id="{3FA507B0-CB23-4A0F-AFB3-37922BDFB145}"/>
                </a:ext>
              </a:extLst>
            </p:cNvPr>
            <p:cNvCxnSpPr/>
            <p:nvPr/>
          </p:nvCxnSpPr>
          <p:spPr bwMode="auto">
            <a:xfrm>
              <a:off x="2057400" y="4038600"/>
              <a:ext cx="914400" cy="914400"/>
            </a:xfrm>
            <a:prstGeom prst="line">
              <a:avLst/>
            </a:prstGeom>
            <a:noFill/>
            <a:ln w="28575" cap="flat" cmpd="sng" algn="ctr">
              <a:solidFill>
                <a:srgbClr val="FF0000"/>
              </a:solidFill>
              <a:prstDash val="solid"/>
              <a:round/>
              <a:headEnd type="none" w="med" len="med"/>
              <a:tailEnd type="none" w="med" len="med"/>
            </a:ln>
            <a:effectLst/>
          </p:spPr>
        </p:cxnSp>
        <p:cxnSp>
          <p:nvCxnSpPr>
            <p:cNvPr id="70" name="Connecteur droit 69">
              <a:extLst>
                <a:ext uri="{FF2B5EF4-FFF2-40B4-BE49-F238E27FC236}">
                  <a16:creationId xmlns:a16="http://schemas.microsoft.com/office/drawing/2014/main" id="{8FA06271-8802-479B-A210-3CBB755174C5}"/>
                </a:ext>
              </a:extLst>
            </p:cNvPr>
            <p:cNvCxnSpPr/>
            <p:nvPr/>
          </p:nvCxnSpPr>
          <p:spPr bwMode="auto">
            <a:xfrm flipH="1">
              <a:off x="2057400" y="4038600"/>
              <a:ext cx="914400" cy="914400"/>
            </a:xfrm>
            <a:prstGeom prst="line">
              <a:avLst/>
            </a:prstGeom>
            <a:noFill/>
            <a:ln w="28575" cap="flat" cmpd="sng" algn="ctr">
              <a:solidFill>
                <a:srgbClr val="FF0000"/>
              </a:solidFill>
              <a:prstDash val="solid"/>
              <a:round/>
              <a:headEnd type="none" w="med" len="med"/>
              <a:tailEnd type="none" w="med" len="med"/>
            </a:ln>
            <a:effectLst/>
          </p:spPr>
        </p:cxnSp>
      </p:grpSp>
      <p:grpSp>
        <p:nvGrpSpPr>
          <p:cNvPr id="71" name="Grouper 34">
            <a:extLst>
              <a:ext uri="{FF2B5EF4-FFF2-40B4-BE49-F238E27FC236}">
                <a16:creationId xmlns:a16="http://schemas.microsoft.com/office/drawing/2014/main" id="{394139FF-F60D-4706-A79F-9459B51E128D}"/>
              </a:ext>
            </a:extLst>
          </p:cNvPr>
          <p:cNvGrpSpPr/>
          <p:nvPr/>
        </p:nvGrpSpPr>
        <p:grpSpPr>
          <a:xfrm>
            <a:off x="1752600" y="2667000"/>
            <a:ext cx="914400" cy="457200"/>
            <a:chOff x="1752600" y="2743200"/>
            <a:chExt cx="914400" cy="457200"/>
          </a:xfrm>
        </p:grpSpPr>
        <p:cxnSp>
          <p:nvCxnSpPr>
            <p:cNvPr id="72" name="Connecteur droit 71">
              <a:extLst>
                <a:ext uri="{FF2B5EF4-FFF2-40B4-BE49-F238E27FC236}">
                  <a16:creationId xmlns:a16="http://schemas.microsoft.com/office/drawing/2014/main" id="{2A98C97D-32F4-44A8-AD76-73F3C06F6D37}"/>
                </a:ext>
              </a:extLst>
            </p:cNvPr>
            <p:cNvCxnSpPr/>
            <p:nvPr/>
          </p:nvCxnSpPr>
          <p:spPr bwMode="auto">
            <a:xfrm>
              <a:off x="1752600" y="2743200"/>
              <a:ext cx="914400" cy="457200"/>
            </a:xfrm>
            <a:prstGeom prst="line">
              <a:avLst/>
            </a:prstGeom>
            <a:noFill/>
            <a:ln w="28575" cap="flat" cmpd="sng" algn="ctr">
              <a:solidFill>
                <a:srgbClr val="FF0000"/>
              </a:solidFill>
              <a:prstDash val="solid"/>
              <a:round/>
              <a:headEnd type="none" w="med" len="med"/>
              <a:tailEnd type="none" w="med" len="med"/>
            </a:ln>
            <a:effectLst/>
          </p:spPr>
        </p:cxnSp>
        <p:cxnSp>
          <p:nvCxnSpPr>
            <p:cNvPr id="73" name="Connecteur droit 72">
              <a:extLst>
                <a:ext uri="{FF2B5EF4-FFF2-40B4-BE49-F238E27FC236}">
                  <a16:creationId xmlns:a16="http://schemas.microsoft.com/office/drawing/2014/main" id="{30D94108-16F0-48C3-93A5-9EDC6767E7FD}"/>
                </a:ext>
              </a:extLst>
            </p:cNvPr>
            <p:cNvCxnSpPr/>
            <p:nvPr/>
          </p:nvCxnSpPr>
          <p:spPr bwMode="auto">
            <a:xfrm flipH="1">
              <a:off x="1828800" y="2743200"/>
              <a:ext cx="838200" cy="381000"/>
            </a:xfrm>
            <a:prstGeom prst="line">
              <a:avLst/>
            </a:prstGeom>
            <a:noFill/>
            <a:ln w="28575" cap="flat" cmpd="sng" algn="ctr">
              <a:solidFill>
                <a:srgbClr val="FF0000"/>
              </a:solidFill>
              <a:prstDash val="solid"/>
              <a:round/>
              <a:headEnd type="none" w="med" len="med"/>
              <a:tailEnd type="none" w="med" len="med"/>
            </a:ln>
            <a:effectLst/>
          </p:spPr>
        </p:cxnSp>
      </p:grpSp>
      <p:grpSp>
        <p:nvGrpSpPr>
          <p:cNvPr id="74" name="Grouper 35">
            <a:extLst>
              <a:ext uri="{FF2B5EF4-FFF2-40B4-BE49-F238E27FC236}">
                <a16:creationId xmlns:a16="http://schemas.microsoft.com/office/drawing/2014/main" id="{F410DD16-D23C-4E34-8311-86AF05E80BB0}"/>
              </a:ext>
            </a:extLst>
          </p:cNvPr>
          <p:cNvGrpSpPr/>
          <p:nvPr/>
        </p:nvGrpSpPr>
        <p:grpSpPr>
          <a:xfrm>
            <a:off x="609600" y="4419600"/>
            <a:ext cx="914400" cy="457200"/>
            <a:chOff x="609600" y="4495800"/>
            <a:chExt cx="914400" cy="457200"/>
          </a:xfrm>
        </p:grpSpPr>
        <p:cxnSp>
          <p:nvCxnSpPr>
            <p:cNvPr id="75" name="Connecteur droit 74">
              <a:extLst>
                <a:ext uri="{FF2B5EF4-FFF2-40B4-BE49-F238E27FC236}">
                  <a16:creationId xmlns:a16="http://schemas.microsoft.com/office/drawing/2014/main" id="{CA192BCE-B18B-4B43-AA1A-6417718D206C}"/>
                </a:ext>
              </a:extLst>
            </p:cNvPr>
            <p:cNvCxnSpPr/>
            <p:nvPr/>
          </p:nvCxnSpPr>
          <p:spPr bwMode="auto">
            <a:xfrm>
              <a:off x="609600" y="4495800"/>
              <a:ext cx="914400" cy="457200"/>
            </a:xfrm>
            <a:prstGeom prst="line">
              <a:avLst/>
            </a:prstGeom>
            <a:noFill/>
            <a:ln w="28575" cap="flat" cmpd="sng" algn="ctr">
              <a:solidFill>
                <a:srgbClr val="FF0000"/>
              </a:solidFill>
              <a:prstDash val="solid"/>
              <a:round/>
              <a:headEnd type="none" w="med" len="med"/>
              <a:tailEnd type="none" w="med" len="med"/>
            </a:ln>
            <a:effectLst/>
          </p:spPr>
        </p:cxnSp>
        <p:cxnSp>
          <p:nvCxnSpPr>
            <p:cNvPr id="76" name="Connecteur droit 75">
              <a:extLst>
                <a:ext uri="{FF2B5EF4-FFF2-40B4-BE49-F238E27FC236}">
                  <a16:creationId xmlns:a16="http://schemas.microsoft.com/office/drawing/2014/main" id="{5277C618-E98E-468B-951D-560951B8605D}"/>
                </a:ext>
              </a:extLst>
            </p:cNvPr>
            <p:cNvCxnSpPr/>
            <p:nvPr/>
          </p:nvCxnSpPr>
          <p:spPr bwMode="auto">
            <a:xfrm flipH="1">
              <a:off x="609600" y="4495800"/>
              <a:ext cx="914400" cy="457200"/>
            </a:xfrm>
            <a:prstGeom prst="line">
              <a:avLst/>
            </a:prstGeom>
            <a:noFill/>
            <a:ln w="28575" cap="flat" cmpd="sng" algn="ctr">
              <a:solidFill>
                <a:srgbClr val="FF0000"/>
              </a:solidFill>
              <a:prstDash val="solid"/>
              <a:round/>
              <a:headEnd type="none" w="med" len="med"/>
              <a:tailEnd type="none" w="med" len="med"/>
            </a:ln>
            <a:effectLst/>
          </p:spPr>
        </p:cxnSp>
      </p:grpSp>
      <p:sp>
        <p:nvSpPr>
          <p:cNvPr id="77" name="Rectangle 8">
            <a:extLst>
              <a:ext uri="{FF2B5EF4-FFF2-40B4-BE49-F238E27FC236}">
                <a16:creationId xmlns:a16="http://schemas.microsoft.com/office/drawing/2014/main" id="{3DE46C88-206A-4F9C-8047-E045ED205B1E}"/>
              </a:ext>
            </a:extLst>
          </p:cNvPr>
          <p:cNvSpPr>
            <a:spLocks noChangeArrowheads="1"/>
          </p:cNvSpPr>
          <p:nvPr/>
        </p:nvSpPr>
        <p:spPr bwMode="auto">
          <a:xfrm>
            <a:off x="6324600" y="3352800"/>
            <a:ext cx="935037" cy="1223962"/>
          </a:xfrm>
          <a:prstGeom prst="rect">
            <a:avLst/>
          </a:prstGeom>
          <a:solidFill>
            <a:srgbClr val="CECEEF"/>
          </a:solidFill>
          <a:ln w="22225">
            <a:solidFill>
              <a:schemeClr val="bg2"/>
            </a:solidFill>
            <a:miter lim="800000"/>
            <a:headEnd/>
            <a:tailEnd/>
          </a:ln>
        </p:spPr>
        <p:txBody>
          <a:bodyPr wrap="square" anchor="ctr"/>
          <a:lstStyle/>
          <a:p>
            <a:pPr algn="ctr"/>
            <a:r>
              <a:rPr lang="fr-FR" b="1" baseline="30000" dirty="0"/>
              <a:t>Réserve d’amortissement</a:t>
            </a:r>
          </a:p>
        </p:txBody>
      </p:sp>
      <p:sp>
        <p:nvSpPr>
          <p:cNvPr id="78" name="Text Box 61">
            <a:extLst>
              <a:ext uri="{FF2B5EF4-FFF2-40B4-BE49-F238E27FC236}">
                <a16:creationId xmlns:a16="http://schemas.microsoft.com/office/drawing/2014/main" id="{CCD67DAF-E21A-4B6E-BDE2-21AD5B802FB7}"/>
              </a:ext>
            </a:extLst>
          </p:cNvPr>
          <p:cNvSpPr txBox="1">
            <a:spLocks noChangeArrowheads="1"/>
          </p:cNvSpPr>
          <p:nvPr/>
        </p:nvSpPr>
        <p:spPr bwMode="auto">
          <a:xfrm>
            <a:off x="7725163" y="6330538"/>
            <a:ext cx="935037" cy="280988"/>
          </a:xfrm>
          <a:prstGeom prst="rect">
            <a:avLst/>
          </a:prstGeom>
          <a:solidFill>
            <a:srgbClr val="FF6600"/>
          </a:solidFill>
          <a:ln w="22225">
            <a:solidFill>
              <a:schemeClr val="bg2"/>
            </a:solidFill>
            <a:miter lim="800000"/>
            <a:headEnd/>
            <a:tailEnd/>
          </a:ln>
        </p:spPr>
        <p:txBody>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algn="ctr" eaLnBrk="1" hangingPunct="1"/>
            <a:r>
              <a:rPr lang="fr-FR" sz="900" b="1" dirty="0">
                <a:solidFill>
                  <a:srgbClr val="000000"/>
                </a:solidFill>
              </a:rPr>
              <a:t>*</a:t>
            </a:r>
            <a:r>
              <a:rPr lang="fr-FR" sz="900" b="1" dirty="0" err="1">
                <a:solidFill>
                  <a:srgbClr val="000000"/>
                </a:solidFill>
              </a:rPr>
              <a:t>Compta+TF+Cc+PNO</a:t>
            </a:r>
            <a:endParaRPr lang="fr-FR" sz="900" b="1" dirty="0">
              <a:solidFill>
                <a:srgbClr val="000000"/>
              </a:solidFill>
            </a:endParaRPr>
          </a:p>
          <a:p>
            <a:pPr algn="ctr" eaLnBrk="1" hangingPunct="1"/>
            <a:endParaRPr lang="fr-FR" sz="900" b="1" dirty="0">
              <a:solidFill>
                <a:srgbClr val="000000"/>
              </a:solidFill>
            </a:endParaRPr>
          </a:p>
        </p:txBody>
      </p:sp>
      <p:sp>
        <p:nvSpPr>
          <p:cNvPr id="79" name="ZoneTexte 78">
            <a:extLst>
              <a:ext uri="{FF2B5EF4-FFF2-40B4-BE49-F238E27FC236}">
                <a16:creationId xmlns:a16="http://schemas.microsoft.com/office/drawing/2014/main" id="{FFEBAE74-15EC-48A3-912E-C051357DB635}"/>
              </a:ext>
            </a:extLst>
          </p:cNvPr>
          <p:cNvSpPr txBox="1"/>
          <p:nvPr/>
        </p:nvSpPr>
        <p:spPr>
          <a:xfrm>
            <a:off x="3732145" y="3814681"/>
            <a:ext cx="501443"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47432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1000"/>
                                        <p:tgtEl>
                                          <p:spTgt spid="66"/>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1000"/>
                                        <p:tgtEl>
                                          <p:spTgt spid="39"/>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1000"/>
                                        <p:tgtEl>
                                          <p:spTgt spid="36"/>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1000"/>
                                        <p:tgtEl>
                                          <p:spTgt spid="38"/>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1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dissolve">
                                      <p:cBhvr>
                                        <p:cTn id="28" dur="10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10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dissolv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dissolve">
                                      <p:cBhvr>
                                        <p:cTn id="43" dur="10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10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10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down)">
                                      <p:cBhvr>
                                        <p:cTn id="58" dur="10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1000"/>
                                        <p:tgtEl>
                                          <p:spTgt spid="4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down)">
                                      <p:cBhvr>
                                        <p:cTn id="66" dur="10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dissolve">
                                      <p:cBhvr>
                                        <p:cTn id="71" dur="10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10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dissolve">
                                      <p:cBhvr>
                                        <p:cTn id="85" dur="10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10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up)">
                                      <p:cBhvr>
                                        <p:cTn id="95" dur="1000"/>
                                        <p:tgtEl>
                                          <p:spTgt spid="5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down)">
                                      <p:cBhvr>
                                        <p:cTn id="100" dur="1000"/>
                                        <p:tgtEl>
                                          <p:spTgt spid="5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down)">
                                      <p:cBhvr>
                                        <p:cTn id="103" dur="1000"/>
                                        <p:tgtEl>
                                          <p:spTgt spid="5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up)">
                                      <p:cBhvr>
                                        <p:cTn id="108" dur="10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1000"/>
                                        <p:tgtEl>
                                          <p:spTgt spid="5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down)">
                                      <p:cBhvr>
                                        <p:cTn id="118" dur="1000"/>
                                        <p:tgtEl>
                                          <p:spTgt spid="5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wipe(down)">
                                      <p:cBhvr>
                                        <p:cTn id="123" dur="1000"/>
                                        <p:tgtEl>
                                          <p:spTgt spid="58"/>
                                        </p:tgtEl>
                                      </p:cBhvr>
                                    </p:animEffect>
                                  </p:childTnLst>
                                </p:cTn>
                              </p:par>
                            </p:childTnLst>
                          </p:cTn>
                        </p:par>
                      </p:childTnLst>
                    </p:cTn>
                  </p:par>
                  <p:par>
                    <p:cTn id="124" fill="hold">
                      <p:stCondLst>
                        <p:cond delay="indefinite"/>
                      </p:stCondLst>
                      <p:childTnLst>
                        <p:par>
                          <p:cTn id="125" fill="hold">
                            <p:stCondLst>
                              <p:cond delay="0"/>
                            </p:stCondLst>
                            <p:childTnLst>
                              <p:par>
                                <p:cTn id="126" presetID="55" presetClass="entr" presetSubtype="0" fill="hold" nodeType="clickEffect">
                                  <p:stCondLst>
                                    <p:cond delay="0"/>
                                  </p:stCondLst>
                                  <p:childTnLst>
                                    <p:set>
                                      <p:cBhvr>
                                        <p:cTn id="127" dur="1" fill="hold">
                                          <p:stCondLst>
                                            <p:cond delay="0"/>
                                          </p:stCondLst>
                                        </p:cTn>
                                        <p:tgtEl>
                                          <p:spTgt spid="68"/>
                                        </p:tgtEl>
                                        <p:attrNameLst>
                                          <p:attrName>style.visibility</p:attrName>
                                        </p:attrNameLst>
                                      </p:cBhvr>
                                      <p:to>
                                        <p:strVal val="visible"/>
                                      </p:to>
                                    </p:set>
                                    <p:anim calcmode="lin" valueType="num">
                                      <p:cBhvr>
                                        <p:cTn id="128" dur="1000" fill="hold"/>
                                        <p:tgtEl>
                                          <p:spTgt spid="68"/>
                                        </p:tgtEl>
                                        <p:attrNameLst>
                                          <p:attrName>ppt_w</p:attrName>
                                        </p:attrNameLst>
                                      </p:cBhvr>
                                      <p:tavLst>
                                        <p:tav tm="0">
                                          <p:val>
                                            <p:strVal val="#ppt_w*0.70"/>
                                          </p:val>
                                        </p:tav>
                                        <p:tav tm="100000">
                                          <p:val>
                                            <p:strVal val="#ppt_w"/>
                                          </p:val>
                                        </p:tav>
                                      </p:tavLst>
                                    </p:anim>
                                    <p:anim calcmode="lin" valueType="num">
                                      <p:cBhvr>
                                        <p:cTn id="129" dur="1000" fill="hold"/>
                                        <p:tgtEl>
                                          <p:spTgt spid="68"/>
                                        </p:tgtEl>
                                        <p:attrNameLst>
                                          <p:attrName>ppt_h</p:attrName>
                                        </p:attrNameLst>
                                      </p:cBhvr>
                                      <p:tavLst>
                                        <p:tav tm="0">
                                          <p:val>
                                            <p:strVal val="#ppt_h"/>
                                          </p:val>
                                        </p:tav>
                                        <p:tav tm="100000">
                                          <p:val>
                                            <p:strVal val="#ppt_h"/>
                                          </p:val>
                                        </p:tav>
                                      </p:tavLst>
                                    </p:anim>
                                    <p:animEffect transition="in" filter="fade">
                                      <p:cBhvr>
                                        <p:cTn id="130" dur="1000"/>
                                        <p:tgtEl>
                                          <p:spTgt spid="68"/>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nodeType="clickEffect">
                                  <p:stCondLst>
                                    <p:cond delay="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1000" fill="hold"/>
                                        <p:tgtEl>
                                          <p:spTgt spid="74"/>
                                        </p:tgtEl>
                                        <p:attrNameLst>
                                          <p:attrName>ppt_w</p:attrName>
                                        </p:attrNameLst>
                                      </p:cBhvr>
                                      <p:tavLst>
                                        <p:tav tm="0">
                                          <p:val>
                                            <p:strVal val="#ppt_w*0.70"/>
                                          </p:val>
                                        </p:tav>
                                        <p:tav tm="100000">
                                          <p:val>
                                            <p:strVal val="#ppt_w"/>
                                          </p:val>
                                        </p:tav>
                                      </p:tavLst>
                                    </p:anim>
                                    <p:anim calcmode="lin" valueType="num">
                                      <p:cBhvr>
                                        <p:cTn id="136" dur="1000" fill="hold"/>
                                        <p:tgtEl>
                                          <p:spTgt spid="74"/>
                                        </p:tgtEl>
                                        <p:attrNameLst>
                                          <p:attrName>ppt_h</p:attrName>
                                        </p:attrNameLst>
                                      </p:cBhvr>
                                      <p:tavLst>
                                        <p:tav tm="0">
                                          <p:val>
                                            <p:strVal val="#ppt_h"/>
                                          </p:val>
                                        </p:tav>
                                        <p:tav tm="100000">
                                          <p:val>
                                            <p:strVal val="#ppt_h"/>
                                          </p:val>
                                        </p:tav>
                                      </p:tavLst>
                                    </p:anim>
                                    <p:animEffect transition="in" filter="fade">
                                      <p:cBhvr>
                                        <p:cTn id="137" dur="1000"/>
                                        <p:tgtEl>
                                          <p:spTgt spid="74"/>
                                        </p:tgtEl>
                                      </p:cBhvr>
                                    </p:animEffect>
                                  </p:childTnLst>
                                </p:cTn>
                              </p:par>
                            </p:childTnLst>
                          </p:cTn>
                        </p:par>
                      </p:childTnLst>
                    </p:cTn>
                  </p:par>
                  <p:par>
                    <p:cTn id="138" fill="hold">
                      <p:stCondLst>
                        <p:cond delay="indefinite"/>
                      </p:stCondLst>
                      <p:childTnLst>
                        <p:par>
                          <p:cTn id="139" fill="hold">
                            <p:stCondLst>
                              <p:cond delay="0"/>
                            </p:stCondLst>
                            <p:childTnLst>
                              <p:par>
                                <p:cTn id="140" presetID="55" presetClass="entr" presetSubtype="0" fill="hold" nodeType="click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p:cTn id="142" dur="1000" fill="hold"/>
                                        <p:tgtEl>
                                          <p:spTgt spid="71"/>
                                        </p:tgtEl>
                                        <p:attrNameLst>
                                          <p:attrName>ppt_w</p:attrName>
                                        </p:attrNameLst>
                                      </p:cBhvr>
                                      <p:tavLst>
                                        <p:tav tm="0">
                                          <p:val>
                                            <p:strVal val="#ppt_w*0.70"/>
                                          </p:val>
                                        </p:tav>
                                        <p:tav tm="100000">
                                          <p:val>
                                            <p:strVal val="#ppt_w"/>
                                          </p:val>
                                        </p:tav>
                                      </p:tavLst>
                                    </p:anim>
                                    <p:anim calcmode="lin" valueType="num">
                                      <p:cBhvr>
                                        <p:cTn id="143" dur="1000" fill="hold"/>
                                        <p:tgtEl>
                                          <p:spTgt spid="71"/>
                                        </p:tgtEl>
                                        <p:attrNameLst>
                                          <p:attrName>ppt_h</p:attrName>
                                        </p:attrNameLst>
                                      </p:cBhvr>
                                      <p:tavLst>
                                        <p:tav tm="0">
                                          <p:val>
                                            <p:strVal val="#ppt_h"/>
                                          </p:val>
                                        </p:tav>
                                        <p:tav tm="100000">
                                          <p:val>
                                            <p:strVal val="#ppt_h"/>
                                          </p:val>
                                        </p:tav>
                                      </p:tavLst>
                                    </p:anim>
                                    <p:animEffect transition="in" filter="fade">
                                      <p:cBhvr>
                                        <p:cTn id="144" dur="1000"/>
                                        <p:tgtEl>
                                          <p:spTgt spid="7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wipe(down)">
                                      <p:cBhvr>
                                        <p:cTn id="149" dur="900"/>
                                        <p:tgtEl>
                                          <p:spTgt spid="60"/>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wipe(down)">
                                      <p:cBhvr>
                                        <p:cTn id="154" dur="2000"/>
                                        <p:tgtEl>
                                          <p:spTgt spid="59"/>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grpId="0" nodeType="click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dissolve">
                                      <p:cBhvr>
                                        <p:cTn id="159" dur="1000"/>
                                        <p:tgtEl>
                                          <p:spTgt spid="8"/>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10"/>
                                        </p:tgtEl>
                                        <p:attrNameLst>
                                          <p:attrName>style.visibility</p:attrName>
                                        </p:attrNameLst>
                                      </p:cBhvr>
                                      <p:to>
                                        <p:strVal val="visible"/>
                                      </p:to>
                                    </p:set>
                                    <p:animEffect transition="in" filter="wipe(down)">
                                      <p:cBhvr>
                                        <p:cTn id="164" dur="1000"/>
                                        <p:tgtEl>
                                          <p:spTgt spid="1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32"/>
                                        </p:tgtEl>
                                        <p:attrNameLst>
                                          <p:attrName>style.visibility</p:attrName>
                                        </p:attrNameLst>
                                      </p:cBhvr>
                                      <p:to>
                                        <p:strVal val="visible"/>
                                      </p:to>
                                    </p:set>
                                    <p:animEffect transition="in" filter="wipe(down)">
                                      <p:cBhvr>
                                        <p:cTn id="169" dur="1000"/>
                                        <p:tgtEl>
                                          <p:spTgt spid="32"/>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nodeType="clickEffect">
                                  <p:stCondLst>
                                    <p:cond delay="0"/>
                                  </p:stCondLst>
                                  <p:childTnLst>
                                    <p:set>
                                      <p:cBhvr>
                                        <p:cTn id="173" dur="1" fill="hold">
                                          <p:stCondLst>
                                            <p:cond delay="0"/>
                                          </p:stCondLst>
                                        </p:cTn>
                                        <p:tgtEl>
                                          <p:spTgt spid="4"/>
                                        </p:tgtEl>
                                        <p:attrNameLst>
                                          <p:attrName>style.visibility</p:attrName>
                                        </p:attrNameLst>
                                      </p:cBhvr>
                                      <p:to>
                                        <p:strVal val="visible"/>
                                      </p:to>
                                    </p:set>
                                    <p:animEffect transition="in" filter="barn(inVertical)">
                                      <p:cBhvr>
                                        <p:cTn id="174" dur="900"/>
                                        <p:tgtEl>
                                          <p:spTgt spid="4"/>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dissolve">
                                      <p:cBhvr>
                                        <p:cTn id="179" dur="500"/>
                                        <p:tgtEl>
                                          <p:spTgt spid="5"/>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wipe(up)">
                                      <p:cBhvr>
                                        <p:cTn id="184" dur="1000"/>
                                        <p:tgtEl>
                                          <p:spTgt spid="61"/>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1" fill="hold" grpId="0" nodeType="click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wipe(up)">
                                      <p:cBhvr>
                                        <p:cTn id="189" dur="1000"/>
                                        <p:tgtEl>
                                          <p:spTgt spid="77"/>
                                        </p:tgtEl>
                                      </p:cBhvr>
                                    </p:animEffect>
                                  </p:childTnLst>
                                </p:cTn>
                              </p:par>
                            </p:childTnLst>
                          </p:cTn>
                        </p:par>
                        <p:par>
                          <p:cTn id="190" fill="hold">
                            <p:stCondLst>
                              <p:cond delay="1000"/>
                            </p:stCondLst>
                            <p:childTnLst>
                              <p:par>
                                <p:cTn id="191" presetID="9" presetClass="entr" presetSubtype="0" fill="hold" nodeType="afterEffect">
                                  <p:stCondLst>
                                    <p:cond delay="0"/>
                                  </p:stCondLst>
                                  <p:childTnLst>
                                    <p:set>
                                      <p:cBhvr>
                                        <p:cTn id="192" dur="1" fill="hold">
                                          <p:stCondLst>
                                            <p:cond delay="0"/>
                                          </p:stCondLst>
                                        </p:cTn>
                                        <p:tgtEl>
                                          <p:spTgt spid="11"/>
                                        </p:tgtEl>
                                        <p:attrNameLst>
                                          <p:attrName>style.visibility</p:attrName>
                                        </p:attrNameLst>
                                      </p:cBhvr>
                                      <p:to>
                                        <p:strVal val="visible"/>
                                      </p:to>
                                    </p:set>
                                    <p:animEffect transition="in" filter="dissolve">
                                      <p:cBhvr>
                                        <p:cTn id="193" dur="1000"/>
                                        <p:tgtEl>
                                          <p:spTgt spid="11"/>
                                        </p:tgtEl>
                                      </p:cBhvr>
                                    </p:animEffect>
                                  </p:childTnLst>
                                </p:cTn>
                              </p:par>
                            </p:childTnLst>
                          </p:cTn>
                        </p:par>
                        <p:par>
                          <p:cTn id="194" fill="hold">
                            <p:stCondLst>
                              <p:cond delay="2000"/>
                            </p:stCondLst>
                            <p:childTnLst>
                              <p:par>
                                <p:cTn id="195" presetID="9" presetClass="entr" presetSubtype="0" fill="hold" nodeType="afterEffect">
                                  <p:stCondLst>
                                    <p:cond delay="0"/>
                                  </p:stCondLst>
                                  <p:childTnLst>
                                    <p:set>
                                      <p:cBhvr>
                                        <p:cTn id="196" dur="1" fill="hold">
                                          <p:stCondLst>
                                            <p:cond delay="0"/>
                                          </p:stCondLst>
                                        </p:cTn>
                                        <p:tgtEl>
                                          <p:spTgt spid="16"/>
                                        </p:tgtEl>
                                        <p:attrNameLst>
                                          <p:attrName>style.visibility</p:attrName>
                                        </p:attrNameLst>
                                      </p:cBhvr>
                                      <p:to>
                                        <p:strVal val="visible"/>
                                      </p:to>
                                    </p:set>
                                    <p:animEffect transition="in" filter="dissolve">
                                      <p:cBhvr>
                                        <p:cTn id="197" dur="1000"/>
                                        <p:tgtEl>
                                          <p:spTgt spid="16"/>
                                        </p:tgtEl>
                                      </p:cBhvr>
                                    </p:animEffect>
                                  </p:childTnLst>
                                </p:cTn>
                              </p:par>
                            </p:childTnLst>
                          </p:cTn>
                        </p:par>
                        <p:par>
                          <p:cTn id="198" fill="hold">
                            <p:stCondLst>
                              <p:cond delay="3000"/>
                            </p:stCondLst>
                            <p:childTnLst>
                              <p:par>
                                <p:cTn id="199" presetID="9" presetClass="entr" presetSubtype="0" fill="hold" nodeType="afterEffect">
                                  <p:stCondLst>
                                    <p:cond delay="0"/>
                                  </p:stCondLst>
                                  <p:childTnLst>
                                    <p:set>
                                      <p:cBhvr>
                                        <p:cTn id="200" dur="1" fill="hold">
                                          <p:stCondLst>
                                            <p:cond delay="0"/>
                                          </p:stCondLst>
                                        </p:cTn>
                                        <p:tgtEl>
                                          <p:spTgt spid="33"/>
                                        </p:tgtEl>
                                        <p:attrNameLst>
                                          <p:attrName>style.visibility</p:attrName>
                                        </p:attrNameLst>
                                      </p:cBhvr>
                                      <p:to>
                                        <p:strVal val="visible"/>
                                      </p:to>
                                    </p:set>
                                    <p:animEffect transition="in" filter="dissolve">
                                      <p:cBhvr>
                                        <p:cTn id="201" dur="1000"/>
                                        <p:tgtEl>
                                          <p:spTgt spid="33"/>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21"/>
                                        </p:tgtEl>
                                        <p:attrNameLst>
                                          <p:attrName>style.visibility</p:attrName>
                                        </p:attrNameLst>
                                      </p:cBhvr>
                                      <p:to>
                                        <p:strVal val="visible"/>
                                      </p:to>
                                    </p:set>
                                    <p:animEffect transition="in" filter="dissolve">
                                      <p:cBhvr>
                                        <p:cTn id="206" dur="1000"/>
                                        <p:tgtEl>
                                          <p:spTgt spid="21"/>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4" fill="hold" grpId="0" nodeType="clickEffect">
                                  <p:stCondLst>
                                    <p:cond delay="0"/>
                                  </p:stCondLst>
                                  <p:childTnLst>
                                    <p:set>
                                      <p:cBhvr>
                                        <p:cTn id="210" dur="1" fill="hold">
                                          <p:stCondLst>
                                            <p:cond delay="0"/>
                                          </p:stCondLst>
                                        </p:cTn>
                                        <p:tgtEl>
                                          <p:spTgt spid="22"/>
                                        </p:tgtEl>
                                        <p:attrNameLst>
                                          <p:attrName>style.visibility</p:attrName>
                                        </p:attrNameLst>
                                      </p:cBhvr>
                                      <p:to>
                                        <p:strVal val="visible"/>
                                      </p:to>
                                    </p:set>
                                    <p:animEffect transition="in" filter="wipe(down)">
                                      <p:cBhvr>
                                        <p:cTn id="211" dur="1000"/>
                                        <p:tgtEl>
                                          <p:spTgt spid="22"/>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1" fill="hold" grpId="0" nodeType="clickEffect">
                                  <p:stCondLst>
                                    <p:cond delay="0"/>
                                  </p:stCondLst>
                                  <p:childTnLst>
                                    <p:set>
                                      <p:cBhvr>
                                        <p:cTn id="215" dur="1" fill="hold">
                                          <p:stCondLst>
                                            <p:cond delay="0"/>
                                          </p:stCondLst>
                                        </p:cTn>
                                        <p:tgtEl>
                                          <p:spTgt spid="23"/>
                                        </p:tgtEl>
                                        <p:attrNameLst>
                                          <p:attrName>style.visibility</p:attrName>
                                        </p:attrNameLst>
                                      </p:cBhvr>
                                      <p:to>
                                        <p:strVal val="visible"/>
                                      </p:to>
                                    </p:set>
                                    <p:animEffect transition="in" filter="wipe(up)">
                                      <p:cBhvr>
                                        <p:cTn id="216" dur="1000"/>
                                        <p:tgtEl>
                                          <p:spTgt spid="23"/>
                                        </p:tgtEl>
                                      </p:cBhvr>
                                    </p:animEffect>
                                  </p:childTnLst>
                                </p:cTn>
                              </p:par>
                            </p:childTnLst>
                          </p:cTn>
                        </p:par>
                      </p:childTnLst>
                    </p:cTn>
                  </p:par>
                  <p:par>
                    <p:cTn id="217" fill="hold">
                      <p:stCondLst>
                        <p:cond delay="indefinite"/>
                      </p:stCondLst>
                      <p:childTnLst>
                        <p:par>
                          <p:cTn id="218" fill="hold">
                            <p:stCondLst>
                              <p:cond delay="0"/>
                            </p:stCondLst>
                            <p:childTnLst>
                              <p:par>
                                <p:cTn id="219" presetID="9" presetClass="entr" presetSubtype="0" fill="hold" nodeType="clickEffect">
                                  <p:stCondLst>
                                    <p:cond delay="0"/>
                                  </p:stCondLst>
                                  <p:childTnLst>
                                    <p:set>
                                      <p:cBhvr>
                                        <p:cTn id="220" dur="1" fill="hold">
                                          <p:stCondLst>
                                            <p:cond delay="0"/>
                                          </p:stCondLst>
                                        </p:cTn>
                                        <p:tgtEl>
                                          <p:spTgt spid="24"/>
                                        </p:tgtEl>
                                        <p:attrNameLst>
                                          <p:attrName>style.visibility</p:attrName>
                                        </p:attrNameLst>
                                      </p:cBhvr>
                                      <p:to>
                                        <p:strVal val="visible"/>
                                      </p:to>
                                    </p:set>
                                    <p:animEffect transition="in" filter="dissolve">
                                      <p:cBhvr>
                                        <p:cTn id="22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21" grpId="0" animBg="1"/>
      <p:bldP spid="22" grpId="0" animBg="1"/>
      <p:bldP spid="23" grpId="0" animBg="1"/>
      <p:bldP spid="28" grpId="0" animBg="1"/>
      <p:bldP spid="30" grpId="0" animBg="1"/>
      <p:bldP spid="31" grpId="0" animBg="1"/>
      <p:bldP spid="32" grpId="0" animBg="1"/>
      <p:bldP spid="36" grpId="0"/>
      <p:bldP spid="37" grpId="0"/>
      <p:bldP spid="38" grpId="0" animBg="1"/>
      <p:bldP spid="43" grpId="0" animBg="1"/>
      <p:bldP spid="44" grpId="0"/>
      <p:bldP spid="46" grpId="0" animBg="1"/>
      <p:bldP spid="50" grpId="0"/>
      <p:bldP spid="52" grpId="0" animBg="1"/>
      <p:bldP spid="53" grpId="0" animBg="1"/>
      <p:bldP spid="54" grpId="0"/>
      <p:bldP spid="55" grpId="0" animBg="1"/>
      <p:bldP spid="56" grpId="0" animBg="1"/>
      <p:bldP spid="57" grpId="0" animBg="1"/>
      <p:bldP spid="58" grpId="0" animBg="1"/>
      <p:bldP spid="59" grpId="0" animBg="1"/>
      <p:bldP spid="60" grpId="0" animBg="1"/>
      <p:bldP spid="61" grpId="0" animBg="1"/>
      <p:bldP spid="63" grpId="0" animBg="1"/>
      <p:bldP spid="64" grpId="0" animBg="1"/>
      <p:bldP spid="65" grpId="0" animBg="1"/>
      <p:bldP spid="66" grpId="0" animBg="1"/>
      <p:bldP spid="77" grpId="0" animBg="1"/>
      <p:bldP spid="78" grpId="0" animBg="1"/>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8435AAE2-D634-4D8E-B981-3E5CAA1D86C7}"/>
              </a:ext>
            </a:extLst>
          </p:cNvPr>
          <p:cNvSpPr txBox="1">
            <a:spLocks noChangeArrowheads="1"/>
          </p:cNvSpPr>
          <p:nvPr/>
        </p:nvSpPr>
        <p:spPr bwMode="auto">
          <a:xfrm>
            <a:off x="899160" y="1350917"/>
            <a:ext cx="7345680"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4D4D4D"/>
                </a:solidFill>
                <a:latin typeface="Arial" charset="0"/>
                <a:ea typeface="ＭＳ Ｐゴシック" charset="0"/>
                <a:cs typeface="ＭＳ Ｐゴシック" charset="0"/>
              </a:defRPr>
            </a:lvl1pPr>
            <a:lvl2pPr marL="742950" indent="-285750" eaLnBrk="0" hangingPunct="0">
              <a:defRPr sz="2400">
                <a:solidFill>
                  <a:srgbClr val="4D4D4D"/>
                </a:solidFill>
                <a:latin typeface="Arial" charset="0"/>
                <a:ea typeface="ＭＳ Ｐゴシック" charset="0"/>
              </a:defRPr>
            </a:lvl2pPr>
            <a:lvl3pPr marL="1143000" indent="-228600" eaLnBrk="0" hangingPunct="0">
              <a:defRPr sz="2400">
                <a:solidFill>
                  <a:srgbClr val="4D4D4D"/>
                </a:solidFill>
                <a:latin typeface="Arial" charset="0"/>
                <a:ea typeface="ＭＳ Ｐゴシック" charset="0"/>
              </a:defRPr>
            </a:lvl3pPr>
            <a:lvl4pPr marL="1600200" indent="-228600" eaLnBrk="0" hangingPunct="0">
              <a:defRPr sz="2400">
                <a:solidFill>
                  <a:srgbClr val="4D4D4D"/>
                </a:solidFill>
                <a:latin typeface="Arial" charset="0"/>
                <a:ea typeface="ＭＳ Ｐゴシック" charset="0"/>
              </a:defRPr>
            </a:lvl4pPr>
            <a:lvl5pPr marL="2057400" indent="-228600" eaLnBrk="0" hangingPunct="0">
              <a:defRPr sz="2400">
                <a:solidFill>
                  <a:srgbClr val="4D4D4D"/>
                </a:solidFill>
                <a:latin typeface="Arial" charset="0"/>
                <a:ea typeface="ＭＳ Ｐゴシック" charset="0"/>
              </a:defRPr>
            </a:lvl5pPr>
            <a:lvl6pPr marL="2514600" indent="-228600" eaLnBrk="0" fontAlgn="base" hangingPunct="0">
              <a:spcBef>
                <a:spcPct val="50000"/>
              </a:spcBef>
              <a:spcAft>
                <a:spcPct val="0"/>
              </a:spcAft>
              <a:defRPr sz="2400">
                <a:solidFill>
                  <a:srgbClr val="4D4D4D"/>
                </a:solidFill>
                <a:latin typeface="Arial" charset="0"/>
                <a:ea typeface="ＭＳ Ｐゴシック" charset="0"/>
              </a:defRPr>
            </a:lvl6pPr>
            <a:lvl7pPr marL="2971800" indent="-228600" eaLnBrk="0" fontAlgn="base" hangingPunct="0">
              <a:spcBef>
                <a:spcPct val="50000"/>
              </a:spcBef>
              <a:spcAft>
                <a:spcPct val="0"/>
              </a:spcAft>
              <a:defRPr sz="2400">
                <a:solidFill>
                  <a:srgbClr val="4D4D4D"/>
                </a:solidFill>
                <a:latin typeface="Arial" charset="0"/>
                <a:ea typeface="ＭＳ Ｐゴシック" charset="0"/>
              </a:defRPr>
            </a:lvl7pPr>
            <a:lvl8pPr marL="3429000" indent="-228600" eaLnBrk="0" fontAlgn="base" hangingPunct="0">
              <a:spcBef>
                <a:spcPct val="50000"/>
              </a:spcBef>
              <a:spcAft>
                <a:spcPct val="0"/>
              </a:spcAft>
              <a:defRPr sz="2400">
                <a:solidFill>
                  <a:srgbClr val="4D4D4D"/>
                </a:solidFill>
                <a:latin typeface="Arial" charset="0"/>
                <a:ea typeface="ＭＳ Ｐゴシック" charset="0"/>
              </a:defRPr>
            </a:lvl8pPr>
            <a:lvl9pPr marL="3886200" indent="-228600" eaLnBrk="0" fontAlgn="base" hangingPunct="0">
              <a:spcBef>
                <a:spcPct val="50000"/>
              </a:spcBef>
              <a:spcAft>
                <a:spcPct val="0"/>
              </a:spcAft>
              <a:defRPr sz="2400">
                <a:solidFill>
                  <a:srgbClr val="4D4D4D"/>
                </a:solidFill>
                <a:latin typeface="Arial" charset="0"/>
                <a:ea typeface="ＭＳ Ｐゴシック" charset="0"/>
              </a:defRPr>
            </a:lvl9pPr>
          </a:lstStyle>
          <a:p>
            <a:pPr eaLnBrk="1" hangingPunct="1">
              <a:spcBef>
                <a:spcPct val="0"/>
              </a:spcBef>
              <a:spcAft>
                <a:spcPts val="1200"/>
              </a:spcAft>
              <a:defRPr/>
            </a:pPr>
            <a:r>
              <a:rPr lang="fr-FR" b="1" u="sng" dirty="0">
                <a:solidFill>
                  <a:schemeClr val="tx1">
                    <a:lumMod val="85000"/>
                    <a:lumOff val="15000"/>
                  </a:schemeClr>
                </a:solidFill>
              </a:rPr>
              <a:t>Toute personne physique qui investit dans un logement neuf</a:t>
            </a:r>
            <a:r>
              <a:rPr lang="fr-FR" b="1" dirty="0">
                <a:solidFill>
                  <a:schemeClr val="tx1">
                    <a:lumMod val="85000"/>
                    <a:lumOff val="15000"/>
                  </a:schemeClr>
                </a:solidFill>
              </a:rPr>
              <a:t> :</a:t>
            </a:r>
          </a:p>
          <a:p>
            <a:pPr eaLnBrk="1" hangingPunct="1">
              <a:spcBef>
                <a:spcPct val="0"/>
              </a:spcBef>
              <a:spcAft>
                <a:spcPts val="1200"/>
              </a:spcAft>
              <a:defRPr/>
            </a:pPr>
            <a:r>
              <a:rPr lang="fr-FR" dirty="0">
                <a:solidFill>
                  <a:schemeClr val="tx1">
                    <a:lumMod val="85000"/>
                    <a:lumOff val="15000"/>
                  </a:schemeClr>
                </a:solidFill>
              </a:rPr>
              <a:t>	• répondant aux critères d’</a:t>
            </a:r>
            <a:r>
              <a:rPr lang="fr-FR" altLang="ja-JP" dirty="0">
                <a:solidFill>
                  <a:schemeClr val="tx1">
                    <a:lumMod val="85000"/>
                    <a:lumOff val="15000"/>
                  </a:schemeClr>
                </a:solidFill>
              </a:rPr>
              <a:t>éligibilité prévus par 	la loi,</a:t>
            </a:r>
          </a:p>
          <a:p>
            <a:pPr eaLnBrk="1" hangingPunct="1">
              <a:spcBef>
                <a:spcPct val="0"/>
              </a:spcBef>
              <a:spcAft>
                <a:spcPts val="1200"/>
              </a:spcAft>
              <a:defRPr/>
            </a:pPr>
            <a:r>
              <a:rPr lang="fr-FR" dirty="0">
                <a:solidFill>
                  <a:schemeClr val="tx1">
                    <a:lumMod val="85000"/>
                    <a:lumOff val="15000"/>
                  </a:schemeClr>
                </a:solidFill>
              </a:rPr>
              <a:t>	• destiné à la location meublée,</a:t>
            </a:r>
          </a:p>
          <a:p>
            <a:pPr eaLnBrk="1" hangingPunct="1">
              <a:spcBef>
                <a:spcPct val="0"/>
              </a:spcBef>
              <a:spcAft>
                <a:spcPts val="1200"/>
              </a:spcAft>
              <a:defRPr/>
            </a:pPr>
            <a:r>
              <a:rPr lang="fr-FR" dirty="0">
                <a:solidFill>
                  <a:schemeClr val="tx1">
                    <a:lumMod val="85000"/>
                    <a:lumOff val="15000"/>
                  </a:schemeClr>
                </a:solidFill>
              </a:rPr>
              <a:t>	• et dont la gestion est confiée pendant au 	moins 	9 ans à un exploitant proposant des 	services para-hôteliers,</a:t>
            </a:r>
          </a:p>
          <a:p>
            <a:pPr eaLnBrk="1" hangingPunct="1">
              <a:spcBef>
                <a:spcPct val="0"/>
              </a:spcBef>
              <a:spcAft>
                <a:spcPts val="1200"/>
              </a:spcAft>
              <a:defRPr/>
            </a:pPr>
            <a:endParaRPr lang="fr-FR" dirty="0">
              <a:solidFill>
                <a:schemeClr val="tx1">
                  <a:lumMod val="85000"/>
                  <a:lumOff val="15000"/>
                </a:schemeClr>
              </a:solidFill>
            </a:endParaRPr>
          </a:p>
          <a:p>
            <a:pPr eaLnBrk="1" hangingPunct="1">
              <a:spcBef>
                <a:spcPct val="0"/>
              </a:spcBef>
              <a:spcAft>
                <a:spcPts val="1200"/>
              </a:spcAft>
              <a:defRPr/>
            </a:pPr>
            <a:r>
              <a:rPr lang="fr-FR" b="1" u="sng" dirty="0">
                <a:solidFill>
                  <a:schemeClr val="tx1">
                    <a:lumMod val="85000"/>
                    <a:lumOff val="15000"/>
                  </a:schemeClr>
                </a:solidFill>
              </a:rPr>
              <a:t>Peut :</a:t>
            </a:r>
            <a:r>
              <a:rPr lang="fr-FR" dirty="0">
                <a:solidFill>
                  <a:schemeClr val="tx1">
                    <a:lumMod val="85000"/>
                    <a:lumOff val="15000"/>
                  </a:schemeClr>
                </a:solidFill>
              </a:rPr>
              <a:t> se faire rembourser la TVA (Achat HT du bien)</a:t>
            </a:r>
          </a:p>
        </p:txBody>
      </p:sp>
      <p:sp>
        <p:nvSpPr>
          <p:cNvPr id="4" name="Rectangle 2">
            <a:extLst>
              <a:ext uri="{FF2B5EF4-FFF2-40B4-BE49-F238E27FC236}">
                <a16:creationId xmlns:a16="http://schemas.microsoft.com/office/drawing/2014/main" id="{E9D33A6F-542C-4AC7-B086-6EF8B2F6544D}"/>
              </a:ext>
            </a:extLst>
          </p:cNvPr>
          <p:cNvSpPr>
            <a:spLocks noGrp="1" noChangeArrowheads="1"/>
          </p:cNvSpPr>
          <p:nvPr>
            <p:ph type="title"/>
          </p:nvPr>
        </p:nvSpPr>
        <p:spPr>
          <a:xfrm>
            <a:off x="381000" y="0"/>
            <a:ext cx="8229600" cy="1143000"/>
          </a:xfrm>
        </p:spPr>
        <p:txBody>
          <a:bodyPr>
            <a:noAutofit/>
          </a:bodyPr>
          <a:lstStyle/>
          <a:p>
            <a:pPr algn="l" eaLnBrk="1" hangingPunct="1"/>
            <a:r>
              <a:rPr lang="fr-FR" sz="3200" b="0" cap="all" dirty="0">
                <a:solidFill>
                  <a:srgbClr val="CC0000"/>
                </a:solidFill>
                <a:latin typeface="Arial" charset="0"/>
                <a:ea typeface="ＭＳ Ｐゴシック" charset="0"/>
                <a:cs typeface="ＭＳ Ｐゴシック" charset="0"/>
              </a:rPr>
              <a:t>LA RECUPERATION DE TVA</a:t>
            </a:r>
          </a:p>
        </p:txBody>
      </p:sp>
    </p:spTree>
    <p:extLst>
      <p:ext uri="{BB962C8B-B14F-4D97-AF65-F5344CB8AC3E}">
        <p14:creationId xmlns:p14="http://schemas.microsoft.com/office/powerpoint/2010/main" val="27836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6D7167CD5EF428F4BEB18DE13E18B" ma:contentTypeVersion="12" ma:contentTypeDescription="Crée un document." ma:contentTypeScope="" ma:versionID="4527e36b8bfaeed528000d4b568a8849">
  <xsd:schema xmlns:xsd="http://www.w3.org/2001/XMLSchema" xmlns:xs="http://www.w3.org/2001/XMLSchema" xmlns:p="http://schemas.microsoft.com/office/2006/metadata/properties" xmlns:ns2="a69f78b5-757d-451c-b423-06684895b917" xmlns:ns3="b180824a-ba1a-407e-a664-3789ba827baa" targetNamespace="http://schemas.microsoft.com/office/2006/metadata/properties" ma:root="true" ma:fieldsID="6604d09027e3ed6f8ca53172ef55e170" ns2:_="" ns3:_="">
    <xsd:import namespace="a69f78b5-757d-451c-b423-06684895b917"/>
    <xsd:import namespace="b180824a-ba1a-407e-a664-3789ba827b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f78b5-757d-451c-b423-06684895b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80824a-ba1a-407e-a664-3789ba827ba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BFB2D-821C-4228-BC1F-2E3F1EEBFDDE}"/>
</file>

<file path=customXml/itemProps2.xml><?xml version="1.0" encoding="utf-8"?>
<ds:datastoreItem xmlns:ds="http://schemas.openxmlformats.org/officeDocument/2006/customXml" ds:itemID="{7B75BAE3-99CB-41A4-944D-6A2069329AD6}"/>
</file>

<file path=customXml/itemProps3.xml><?xml version="1.0" encoding="utf-8"?>
<ds:datastoreItem xmlns:ds="http://schemas.openxmlformats.org/officeDocument/2006/customXml" ds:itemID="{A9135DBD-A359-4AAF-8333-074BB0E380EC}"/>
</file>

<file path=docProps/app.xml><?xml version="1.0" encoding="utf-8"?>
<Properties xmlns="http://schemas.openxmlformats.org/officeDocument/2006/extended-properties" xmlns:vt="http://schemas.openxmlformats.org/officeDocument/2006/docPropsVTypes">
  <Template>Office Theme</Template>
  <TotalTime>3056</TotalTime>
  <Words>1220</Words>
  <Application>Microsoft Office PowerPoint</Application>
  <PresentationFormat>Affichage à l'écran (4:3)</PresentationFormat>
  <Paragraphs>334</Paragraphs>
  <Slides>24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Helvetica</vt:lpstr>
      <vt:lpstr>Symbol</vt:lpstr>
      <vt:lpstr>Thème Office</vt:lpstr>
      <vt:lpstr>Présentation PowerPoint</vt:lpstr>
      <vt:lpstr>Présentation PowerPoint</vt:lpstr>
      <vt:lpstr>Présentation PowerPoint</vt:lpstr>
      <vt:lpstr>Présentation PowerPoint</vt:lpstr>
      <vt:lpstr>Présentation PowerPoint</vt:lpstr>
      <vt:lpstr>Les atouts du Loueur Meublé</vt:lpstr>
      <vt:lpstr>Les atouts de l’amortissement</vt:lpstr>
      <vt:lpstr>La mécanique fiscale de l’amortissement</vt:lpstr>
      <vt:lpstr>LA RECUPERATION DE TVA</vt:lpstr>
      <vt:lpstr>LES POINTS CLES DE LA SOLUTION</vt:lpstr>
      <vt:lpstr>LE FINANCEMENT</vt:lpstr>
      <vt:lpstr>LE FINANCEMENT COURTE / LONGUE DUREE</vt:lpstr>
      <vt:lpstr>LE FINANCEMENT</vt:lpstr>
      <vt:lpstr>LA LOCATION</vt:lpstr>
      <vt:lpstr>LA LOCATION</vt:lpstr>
      <vt:lpstr>LA LOCATION</vt:lpstr>
      <vt:lpstr>Présentation PowerPoint</vt:lpstr>
      <vt:lpstr>LA LOCATION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SAINT-MARTORY Muriel</dc:creator>
  <cp:lastModifiedBy>SAINT-MARTORY Muriel</cp:lastModifiedBy>
  <cp:revision>164</cp:revision>
  <cp:lastPrinted>2019-09-10T15:02:01Z</cp:lastPrinted>
  <dcterms:created xsi:type="dcterms:W3CDTF">2019-04-04T11:44:33Z</dcterms:created>
  <dcterms:modified xsi:type="dcterms:W3CDTF">2019-10-15T10:18:17Z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0x0101005A46D7167CD5EF428F4BEB18DE13E18B</vt:lpwstr>
  </property>
</Properties>
</file>