
<file path=[Content_Types].xml><?xml version="1.0" encoding="utf-8"?>
<Types xmlns="http://schemas.openxmlformats.org/package/2006/content-types">
  <Default Extension="png" ContentType="image/png"/>
  <Default Extension="svg" ContentType="image/svg+xml"/>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diagrams/data1.xml" ContentType="application/vnd.openxmlformats-officedocument.drawingml.diagramData+xml"/>
  <Override PartName="/ppt/diagrams/data2.xml" ContentType="application/vnd.openxmlformats-officedocument.drawingml.diagramData+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notesSlides/notesSlide10.xml" ContentType="application/vnd.openxmlformats-officedocument.presentationml.notesSlid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18.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8.xml" ContentType="application/vnd.openxmlformats-officedocument.presentationml.notesSlide+xml"/>
  <Override PartName="/ppt/notesSlides/notesSlide17.xml" ContentType="application/vnd.openxmlformats-officedocument.presentationml.notesSlide+xml"/>
  <Override PartName="/ppt/notesSlides/notesSlide11.xml" ContentType="application/vnd.openxmlformats-officedocument.presentationml.notesSlide+xml"/>
  <Override PartName="/ppt/notesMasters/notesMaster1.xml" ContentType="application/vnd.openxmlformats-officedocument.presentationml.notesMaster+xml"/>
  <Override PartName="/ppt/diagrams/quickStyle2.xml" ContentType="application/vnd.openxmlformats-officedocument.drawingml.diagramStyle+xml"/>
  <Override PartName="/ppt/diagrams/colors2.xml" ContentType="application/vnd.openxmlformats-officedocument.drawingml.diagramColors+xml"/>
  <Override PartName="/ppt/theme/theme1.xml" ContentType="application/vnd.openxmlformats-officedocument.theme+xml"/>
  <Override PartName="/ppt/theme/theme2.xml" ContentType="application/vnd.openxmlformats-officedocument.theme+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rawing2.xml" ContentType="application/vnd.ms-office.drawingml.diagramDrawing+xml"/>
  <Override PartName="/ppt/diagrams/layout2.xml" ContentType="application/vnd.openxmlformats-officedocument.drawingml.diagramLayout+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docProps/app.xml" ContentType="application/vnd.openxmlformats-officedocument.extended-properties+xml"/>
  <Override PartName="/docProps/core.xml" ContentType="application/vnd.openxmlformats-package.core-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0"/>
  </p:notesMasterIdLst>
  <p:sldIdLst>
    <p:sldId id="758" r:id="rId2"/>
    <p:sldId id="767" r:id="rId3"/>
    <p:sldId id="759" r:id="rId4"/>
    <p:sldId id="769" r:id="rId5"/>
    <p:sldId id="361" r:id="rId6"/>
    <p:sldId id="762" r:id="rId7"/>
    <p:sldId id="755" r:id="rId8"/>
    <p:sldId id="763" r:id="rId9"/>
    <p:sldId id="288" r:id="rId10"/>
    <p:sldId id="289" r:id="rId11"/>
    <p:sldId id="290" r:id="rId12"/>
    <p:sldId id="291" r:id="rId13"/>
    <p:sldId id="292" r:id="rId14"/>
    <p:sldId id="757" r:id="rId15"/>
    <p:sldId id="764" r:id="rId16"/>
    <p:sldId id="794" r:id="rId17"/>
    <p:sldId id="766" r:id="rId18"/>
    <p:sldId id="771" r:id="rId19"/>
    <p:sldId id="772" r:id="rId20"/>
    <p:sldId id="780" r:id="rId21"/>
    <p:sldId id="781" r:id="rId22"/>
    <p:sldId id="787" r:id="rId23"/>
    <p:sldId id="788" r:id="rId24"/>
    <p:sldId id="790" r:id="rId25"/>
    <p:sldId id="791" r:id="rId26"/>
    <p:sldId id="792" r:id="rId27"/>
    <p:sldId id="793" r:id="rId28"/>
    <p:sldId id="299" r:id="rId29"/>
  </p:sldIdLst>
  <p:sldSz cx="9144000" cy="6858000" type="screen4x3"/>
  <p:notesSz cx="6669088" cy="987266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0000"/>
    <a:srgbClr val="0070C0"/>
    <a:srgbClr val="DE5B5B"/>
    <a:srgbClr val="F27824"/>
    <a:srgbClr val="4472C4"/>
    <a:srgbClr val="4C7430"/>
    <a:srgbClr val="70AD47"/>
    <a:srgbClr val="E3391D"/>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7647" autoAdjust="0"/>
    <p:restoredTop sz="90538" autoAdjust="0"/>
  </p:normalViewPr>
  <p:slideViewPr>
    <p:cSldViewPr snapToGrid="0">
      <p:cViewPr varScale="1">
        <p:scale>
          <a:sx n="103" d="100"/>
          <a:sy n="103" d="100"/>
        </p:scale>
        <p:origin x="1452"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37" Type="http://schemas.openxmlformats.org/officeDocument/2006/relationships/customXml" Target="../customXml/item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customXml" Target="../customXml/item2.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 Id="rId35" Type="http://schemas.openxmlformats.org/officeDocument/2006/relationships/customXml" Target="../customXml/item1.xml"/><Relationship Id="rId8" Type="http://schemas.openxmlformats.org/officeDocument/2006/relationships/slide" Target="slides/slide7.xml"/><Relationship Id="rId3" Type="http://schemas.openxmlformats.org/officeDocument/2006/relationships/slide" Target="slides/slide2.xml"/></Relationships>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3_1">
  <dgm:title val=""/>
  <dgm:desc val=""/>
  <dgm:catLst>
    <dgm:cat type="accent3" pri="11100"/>
  </dgm:catLst>
  <dgm:styleLbl name="node0">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3">
        <a:shade val="80000"/>
      </a:schemeClr>
    </dgm:linClrLst>
    <dgm:effectClrLst/>
    <dgm:txLinClrLst/>
    <dgm:txFillClrLst/>
    <dgm:txEffectClrLst/>
  </dgm:styleLbl>
  <dgm:styleLbl name="node2">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fgImgPlace1">
    <dgm:fillClrLst meth="repeat">
      <a:schemeClr val="accent3">
        <a:tint val="40000"/>
      </a:schemeClr>
    </dgm:fillClrLst>
    <dgm:linClrLst meth="repeat">
      <a:schemeClr val="accent3">
        <a:shade val="80000"/>
      </a:schemeClr>
    </dgm:linClrLst>
    <dgm:effectClrLst/>
    <dgm:txLinClrLst/>
    <dgm:txFillClrLst meth="repeat">
      <a:schemeClr val="lt1"/>
    </dgm:txFillClrLst>
    <dgm:txEffectClrLst/>
  </dgm:styleLbl>
  <dgm:styleLbl name="alignImgPlace1">
    <dgm:fillClrLst meth="repeat">
      <a:schemeClr val="accent3">
        <a:tint val="40000"/>
      </a:schemeClr>
    </dgm:fillClrLst>
    <dgm:linClrLst meth="repeat">
      <a:schemeClr val="accent3">
        <a:shade val="80000"/>
      </a:schemeClr>
    </dgm:linClrLst>
    <dgm:effectClrLst/>
    <dgm:txLinClrLst/>
    <dgm:txFillClrLst meth="repeat">
      <a:schemeClr val="lt1"/>
    </dgm:txFillClrLst>
    <dgm:txEffectClrLst/>
  </dgm:styleLbl>
  <dgm:styleLbl name="bgImgPlace1">
    <dgm:fillClrLst meth="repeat">
      <a:schemeClr val="accent3">
        <a:tint val="40000"/>
      </a:schemeClr>
    </dgm:fillClrLst>
    <dgm:linClrLst meth="repeat">
      <a:schemeClr val="accent3">
        <a:shade val="80000"/>
      </a:schemeClr>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meth="repeat">
      <a:schemeClr val="dk1"/>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meth="repeat">
      <a:schemeClr val="dk1"/>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meth="repeat">
      <a:schemeClr val="dk1"/>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dgm:linClrLst>
    <dgm:effectClrLst/>
    <dgm:txLinClrLst/>
    <dgm:txFillClrLst meth="repeat">
      <a:schemeClr val="tx1"/>
    </dgm:txFillClrLst>
    <dgm:txEffectClrLst/>
  </dgm:styleLbl>
  <dgm:styleLbl name="asst0">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dgm:txEffectClrLst/>
  </dgm:styleLbl>
  <dgm:styleLbl name="parChTrans2D2">
    <dgm:fillClrLst meth="repeat">
      <a:schemeClr val="accent3"/>
    </dgm:fillClrLst>
    <dgm:linClrLst meth="repeat">
      <a:schemeClr val="accent3"/>
    </dgm:linClrLst>
    <dgm:effectClrLst/>
    <dgm:txLinClrLst/>
    <dgm:txFillClrLst/>
    <dgm:txEffectClrLst/>
  </dgm:styleLbl>
  <dgm:styleLbl name="parChTrans2D3">
    <dgm:fillClrLst meth="repeat">
      <a:schemeClr val="accent3"/>
    </dgm:fillClrLst>
    <dgm:linClrLst meth="repeat">
      <a:schemeClr val="accent3"/>
    </dgm:linClrLst>
    <dgm:effectClrLst/>
    <dgm:txLinClrLst/>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conFg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align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trAlignAcc1">
    <dgm:fillClrLst meth="repeat">
      <a:schemeClr val="accent3">
        <a:alpha val="40000"/>
        <a:tint val="40000"/>
      </a:schemeClr>
    </dgm:fillClrLst>
    <dgm:linClrLst meth="repeat">
      <a:schemeClr val="accent3"/>
    </dgm:linClrLst>
    <dgm:effectClrLst/>
    <dgm:txLinClrLst/>
    <dgm:txFillClrLst meth="repeat">
      <a:schemeClr val="dk1"/>
    </dgm:txFillClrLst>
    <dgm:txEffectClrLst/>
  </dgm:styleLbl>
  <dgm:styleLbl name="bg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3">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3">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3">
        <a:alpha val="90000"/>
      </a:schemeClr>
    </dgm:linClrLst>
    <dgm:effectClrLst/>
    <dgm:txLinClrLst/>
    <dgm:txFillClrLst meth="repeat">
      <a:schemeClr val="dk1"/>
    </dgm:txFillClrLst>
    <dgm:txEffectClrLst/>
  </dgm:styleLbl>
  <dgm:styleLbl name="fgAcc0">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fgAcc2">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fgAcc3">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fgAcc4">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7757C2B-EC87-442D-AA92-987EB743F61B}" type="doc">
      <dgm:prSet loTypeId="urn:microsoft.com/office/officeart/2005/8/layout/cycle2" loCatId="cycle" qsTypeId="urn:microsoft.com/office/officeart/2005/8/quickstyle/simple1" qsCatId="simple" csTypeId="urn:microsoft.com/office/officeart/2005/8/colors/colorful1" csCatId="colorful" phldr="1"/>
      <dgm:spPr/>
      <dgm:t>
        <a:bodyPr/>
        <a:lstStyle/>
        <a:p>
          <a:endParaRPr lang="fr-FR"/>
        </a:p>
      </dgm:t>
    </dgm:pt>
    <dgm:pt modelId="{E27257A1-01F3-4C78-B3FE-27F772E7243A}">
      <dgm:prSet phldrT="[Texte]" custT="1"/>
      <dgm:spPr/>
      <dgm:t>
        <a:bodyPr/>
        <a:lstStyle/>
        <a:p>
          <a:r>
            <a:rPr lang="fr-FR" sz="1800" b="1" dirty="0"/>
            <a:t>État</a:t>
          </a:r>
        </a:p>
      </dgm:t>
    </dgm:pt>
    <dgm:pt modelId="{DB7DCE5D-CE82-46F8-B63A-47A1587BE1D2}" type="parTrans" cxnId="{773E8752-D8D5-4C05-91A6-3E839D0942AD}">
      <dgm:prSet/>
      <dgm:spPr/>
      <dgm:t>
        <a:bodyPr/>
        <a:lstStyle/>
        <a:p>
          <a:endParaRPr lang="fr-FR"/>
        </a:p>
      </dgm:t>
    </dgm:pt>
    <dgm:pt modelId="{E4202DF3-8113-4FA6-8B3B-9A4B05B761D9}" type="sibTrans" cxnId="{773E8752-D8D5-4C05-91A6-3E839D0942AD}">
      <dgm:prSet/>
      <dgm:spPr/>
      <dgm:t>
        <a:bodyPr/>
        <a:lstStyle/>
        <a:p>
          <a:endParaRPr lang="fr-FR"/>
        </a:p>
      </dgm:t>
    </dgm:pt>
    <dgm:pt modelId="{00537836-537C-4D72-9FAC-2AA94896E7E9}">
      <dgm:prSet phldrT="[Texte]" custT="1"/>
      <dgm:spPr>
        <a:solidFill>
          <a:schemeClr val="accent6"/>
        </a:solidFill>
      </dgm:spPr>
      <dgm:t>
        <a:bodyPr/>
        <a:lstStyle/>
        <a:p>
          <a:r>
            <a:rPr lang="fr-FR" sz="1600" b="1" dirty="0" err="1"/>
            <a:t>Stellium</a:t>
          </a:r>
          <a:r>
            <a:rPr lang="fr-FR" sz="1600" b="1" dirty="0"/>
            <a:t> immobilier</a:t>
          </a:r>
        </a:p>
      </dgm:t>
    </dgm:pt>
    <dgm:pt modelId="{71145D1A-8A92-46C0-8499-17953C4FE5EB}" type="parTrans" cxnId="{FB5FCF3A-38FF-4D81-B54B-A56ADF983854}">
      <dgm:prSet/>
      <dgm:spPr/>
      <dgm:t>
        <a:bodyPr/>
        <a:lstStyle/>
        <a:p>
          <a:endParaRPr lang="fr-FR"/>
        </a:p>
      </dgm:t>
    </dgm:pt>
    <dgm:pt modelId="{1027F434-0122-4D2E-A5A7-176F97A6C5BB}" type="sibTrans" cxnId="{FB5FCF3A-38FF-4D81-B54B-A56ADF983854}">
      <dgm:prSet/>
      <dgm:spPr>
        <a:solidFill>
          <a:schemeClr val="accent6"/>
        </a:solidFill>
      </dgm:spPr>
      <dgm:t>
        <a:bodyPr/>
        <a:lstStyle/>
        <a:p>
          <a:endParaRPr lang="fr-FR"/>
        </a:p>
      </dgm:t>
    </dgm:pt>
    <dgm:pt modelId="{443B6FF2-854C-4DCD-B51E-02367C7BD627}">
      <dgm:prSet phldrT="[Texte]" custT="1"/>
      <dgm:spPr>
        <a:solidFill>
          <a:schemeClr val="bg1">
            <a:lumMod val="50000"/>
          </a:schemeClr>
        </a:solidFill>
      </dgm:spPr>
      <dgm:t>
        <a:bodyPr/>
        <a:lstStyle/>
        <a:p>
          <a:r>
            <a:rPr lang="fr-FR" sz="1700" b="1" kern="1200" dirty="0">
              <a:solidFill>
                <a:prstClr val="white"/>
              </a:solidFill>
              <a:latin typeface="Calibri" panose="020F0502020204030204"/>
              <a:ea typeface="+mn-ea"/>
              <a:cs typeface="+mn-cs"/>
            </a:rPr>
            <a:t>Promoteur</a:t>
          </a:r>
        </a:p>
      </dgm:t>
    </dgm:pt>
    <dgm:pt modelId="{A1722784-F699-462D-ABDF-33890B3DF2EF}" type="parTrans" cxnId="{4E38E4A7-9760-4E9E-803C-6DD3D7D9BAA2}">
      <dgm:prSet/>
      <dgm:spPr/>
      <dgm:t>
        <a:bodyPr/>
        <a:lstStyle/>
        <a:p>
          <a:endParaRPr lang="fr-FR"/>
        </a:p>
      </dgm:t>
    </dgm:pt>
    <dgm:pt modelId="{ECBB98B8-1C0E-438A-9998-780C8652EB1E}" type="sibTrans" cxnId="{4E38E4A7-9760-4E9E-803C-6DD3D7D9BAA2}">
      <dgm:prSet/>
      <dgm:spPr>
        <a:solidFill>
          <a:schemeClr val="bg1">
            <a:lumMod val="50000"/>
          </a:schemeClr>
        </a:solidFill>
      </dgm:spPr>
      <dgm:t>
        <a:bodyPr/>
        <a:lstStyle/>
        <a:p>
          <a:endParaRPr lang="fr-FR"/>
        </a:p>
      </dgm:t>
    </dgm:pt>
    <dgm:pt modelId="{D42726ED-D291-403A-85C9-1AA6CFD09924}">
      <dgm:prSet phldrT="[Texte]" custT="1"/>
      <dgm:spPr/>
      <dgm:t>
        <a:bodyPr/>
        <a:lstStyle/>
        <a:p>
          <a:r>
            <a:rPr lang="fr-FR" sz="1700" b="1" dirty="0"/>
            <a:t>Banque(s)</a:t>
          </a:r>
        </a:p>
      </dgm:t>
    </dgm:pt>
    <dgm:pt modelId="{B3E0D01A-5E8E-42E2-8549-20F639493571}" type="parTrans" cxnId="{D11284E0-4E65-4D83-970A-FA388F415A89}">
      <dgm:prSet/>
      <dgm:spPr/>
      <dgm:t>
        <a:bodyPr/>
        <a:lstStyle/>
        <a:p>
          <a:endParaRPr lang="fr-FR"/>
        </a:p>
      </dgm:t>
    </dgm:pt>
    <dgm:pt modelId="{FCE304FE-D226-490C-AD15-EB4DCB5C463E}" type="sibTrans" cxnId="{D11284E0-4E65-4D83-970A-FA388F415A89}">
      <dgm:prSet/>
      <dgm:spPr/>
      <dgm:t>
        <a:bodyPr/>
        <a:lstStyle/>
        <a:p>
          <a:endParaRPr lang="fr-FR"/>
        </a:p>
      </dgm:t>
    </dgm:pt>
    <dgm:pt modelId="{485E68BF-CA0F-4061-9208-499B84F01AF9}">
      <dgm:prSet phldrT="[Texte]" custT="1"/>
      <dgm:spPr>
        <a:solidFill>
          <a:schemeClr val="bg1">
            <a:lumMod val="50000"/>
          </a:schemeClr>
        </a:solidFill>
      </dgm:spPr>
      <dgm:t>
        <a:bodyPr/>
        <a:lstStyle/>
        <a:p>
          <a:r>
            <a:rPr lang="fr-FR" sz="1900" b="1" dirty="0"/>
            <a:t>Notaire</a:t>
          </a:r>
        </a:p>
      </dgm:t>
    </dgm:pt>
    <dgm:pt modelId="{A8D0DDDF-9AF7-43A2-BB0F-08D8EAEEFE55}" type="parTrans" cxnId="{4DE72397-4431-48B0-B29F-510A46C1EB33}">
      <dgm:prSet/>
      <dgm:spPr/>
      <dgm:t>
        <a:bodyPr/>
        <a:lstStyle/>
        <a:p>
          <a:endParaRPr lang="fr-FR"/>
        </a:p>
      </dgm:t>
    </dgm:pt>
    <dgm:pt modelId="{13D48B04-420B-42FE-A8D5-6FFC4897DEEA}" type="sibTrans" cxnId="{4DE72397-4431-48B0-B29F-510A46C1EB33}">
      <dgm:prSet/>
      <dgm:spPr>
        <a:solidFill>
          <a:schemeClr val="bg1">
            <a:lumMod val="50000"/>
          </a:schemeClr>
        </a:solidFill>
      </dgm:spPr>
      <dgm:t>
        <a:bodyPr/>
        <a:lstStyle/>
        <a:p>
          <a:endParaRPr lang="fr-FR"/>
        </a:p>
      </dgm:t>
    </dgm:pt>
    <dgm:pt modelId="{5D6896D2-F9D6-4E51-9429-E7911A40AB11}">
      <dgm:prSet phldrT="[Texte]" custT="1"/>
      <dgm:spPr>
        <a:solidFill>
          <a:srgbClr val="E3391D"/>
        </a:solidFill>
      </dgm:spPr>
      <dgm:t>
        <a:bodyPr/>
        <a:lstStyle/>
        <a:p>
          <a:pPr algn="ctr"/>
          <a:r>
            <a:rPr lang="fr-FR" sz="1400" b="1" dirty="0"/>
            <a:t>Bailleur institutionnel</a:t>
          </a:r>
        </a:p>
      </dgm:t>
    </dgm:pt>
    <dgm:pt modelId="{7CBAECC1-03C7-4A55-A100-5949CC3AEE67}" type="parTrans" cxnId="{D57B5994-2919-47A6-9341-FC72BFEF7AA6}">
      <dgm:prSet/>
      <dgm:spPr/>
      <dgm:t>
        <a:bodyPr/>
        <a:lstStyle/>
        <a:p>
          <a:endParaRPr lang="fr-FR"/>
        </a:p>
      </dgm:t>
    </dgm:pt>
    <dgm:pt modelId="{8EF7C3B3-0646-49AE-B5CE-4B2F32313204}" type="sibTrans" cxnId="{D57B5994-2919-47A6-9341-FC72BFEF7AA6}">
      <dgm:prSet/>
      <dgm:spPr>
        <a:solidFill>
          <a:srgbClr val="E3391D"/>
        </a:solidFill>
      </dgm:spPr>
      <dgm:t>
        <a:bodyPr/>
        <a:lstStyle/>
        <a:p>
          <a:endParaRPr lang="fr-FR"/>
        </a:p>
      </dgm:t>
    </dgm:pt>
    <dgm:pt modelId="{C6059A43-BED5-4BF5-B74E-550E404B0325}" type="pres">
      <dgm:prSet presAssocID="{67757C2B-EC87-442D-AA92-987EB743F61B}" presName="cycle" presStyleCnt="0">
        <dgm:presLayoutVars>
          <dgm:dir/>
          <dgm:resizeHandles val="exact"/>
        </dgm:presLayoutVars>
      </dgm:prSet>
      <dgm:spPr/>
    </dgm:pt>
    <dgm:pt modelId="{CAE5C685-1731-4162-887C-1C5D5CFBE7CB}" type="pres">
      <dgm:prSet presAssocID="{E27257A1-01F3-4C78-B3FE-27F772E7243A}" presName="node" presStyleLbl="node1" presStyleIdx="0" presStyleCnt="6" custScaleX="109290" custScaleY="109290">
        <dgm:presLayoutVars>
          <dgm:bulletEnabled val="1"/>
        </dgm:presLayoutVars>
      </dgm:prSet>
      <dgm:spPr/>
    </dgm:pt>
    <dgm:pt modelId="{C3D3943B-F5A9-41A6-8CE6-4C5816046B00}" type="pres">
      <dgm:prSet presAssocID="{E4202DF3-8113-4FA6-8B3B-9A4B05B761D9}" presName="sibTrans" presStyleLbl="sibTrans2D1" presStyleIdx="0" presStyleCnt="6" custScaleX="143280" custScaleY="84912"/>
      <dgm:spPr/>
    </dgm:pt>
    <dgm:pt modelId="{34F6F347-04CC-4EEC-AC80-DE6B38D007F6}" type="pres">
      <dgm:prSet presAssocID="{E4202DF3-8113-4FA6-8B3B-9A4B05B761D9}" presName="connectorText" presStyleLbl="sibTrans2D1" presStyleIdx="0" presStyleCnt="6"/>
      <dgm:spPr/>
    </dgm:pt>
    <dgm:pt modelId="{366BD7E0-40D8-4FA4-ADD9-FEAC748147EE}" type="pres">
      <dgm:prSet presAssocID="{00537836-537C-4D72-9FAC-2AA94896E7E9}" presName="node" presStyleLbl="node1" presStyleIdx="1" presStyleCnt="6" custScaleX="106028" custScaleY="106028">
        <dgm:presLayoutVars>
          <dgm:bulletEnabled val="1"/>
        </dgm:presLayoutVars>
      </dgm:prSet>
      <dgm:spPr/>
    </dgm:pt>
    <dgm:pt modelId="{78BDB7AD-665E-4D5A-97EE-CE65A36A672B}" type="pres">
      <dgm:prSet presAssocID="{1027F434-0122-4D2E-A5A7-176F97A6C5BB}" presName="sibTrans" presStyleLbl="sibTrans2D1" presStyleIdx="1" presStyleCnt="6" custScaleX="135957" custLinFactNeighborX="-574" custLinFactNeighborY="-1860"/>
      <dgm:spPr/>
    </dgm:pt>
    <dgm:pt modelId="{5BAB682E-6086-4B73-BDA2-5517BE769ED8}" type="pres">
      <dgm:prSet presAssocID="{1027F434-0122-4D2E-A5A7-176F97A6C5BB}" presName="connectorText" presStyleLbl="sibTrans2D1" presStyleIdx="1" presStyleCnt="6"/>
      <dgm:spPr/>
    </dgm:pt>
    <dgm:pt modelId="{16245307-CEE6-464B-99A9-85B9496A6AAD}" type="pres">
      <dgm:prSet presAssocID="{443B6FF2-854C-4DCD-B51E-02367C7BD627}" presName="node" presStyleLbl="node1" presStyleIdx="2" presStyleCnt="6" custScaleX="112389" custScaleY="112389">
        <dgm:presLayoutVars>
          <dgm:bulletEnabled val="1"/>
        </dgm:presLayoutVars>
      </dgm:prSet>
      <dgm:spPr/>
    </dgm:pt>
    <dgm:pt modelId="{3ADEDDF4-BFF8-42AF-A08D-00947CBE39A2}" type="pres">
      <dgm:prSet presAssocID="{ECBB98B8-1C0E-438A-9998-780C8652EB1E}" presName="sibTrans" presStyleLbl="sibTrans2D1" presStyleIdx="2" presStyleCnt="6"/>
      <dgm:spPr/>
    </dgm:pt>
    <dgm:pt modelId="{950C888C-BE28-4690-889D-F893AB918A3B}" type="pres">
      <dgm:prSet presAssocID="{ECBB98B8-1C0E-438A-9998-780C8652EB1E}" presName="connectorText" presStyleLbl="sibTrans2D1" presStyleIdx="2" presStyleCnt="6"/>
      <dgm:spPr/>
    </dgm:pt>
    <dgm:pt modelId="{3C8D66DC-E058-4CA0-AD77-CB878962CFF7}" type="pres">
      <dgm:prSet presAssocID="{D42726ED-D291-403A-85C9-1AA6CFD09924}" presName="node" presStyleLbl="node1" presStyleIdx="3" presStyleCnt="6" custScaleX="107808" custScaleY="107808">
        <dgm:presLayoutVars>
          <dgm:bulletEnabled val="1"/>
        </dgm:presLayoutVars>
      </dgm:prSet>
      <dgm:spPr/>
    </dgm:pt>
    <dgm:pt modelId="{22F1F48D-8DD0-47A8-BC39-2FF0DEC8401D}" type="pres">
      <dgm:prSet presAssocID="{FCE304FE-D226-490C-AD15-EB4DCB5C463E}" presName="sibTrans" presStyleLbl="sibTrans2D1" presStyleIdx="3" presStyleCnt="6"/>
      <dgm:spPr/>
    </dgm:pt>
    <dgm:pt modelId="{0F77966C-658C-474B-BE2F-E4C0C61F0EBF}" type="pres">
      <dgm:prSet presAssocID="{FCE304FE-D226-490C-AD15-EB4DCB5C463E}" presName="connectorText" presStyleLbl="sibTrans2D1" presStyleIdx="3" presStyleCnt="6"/>
      <dgm:spPr/>
    </dgm:pt>
    <dgm:pt modelId="{21F3C92D-01CD-4717-8498-2F13B52C4D6A}" type="pres">
      <dgm:prSet presAssocID="{485E68BF-CA0F-4061-9208-499B84F01AF9}" presName="node" presStyleLbl="node1" presStyleIdx="4" presStyleCnt="6" custScaleX="109218" custScaleY="109218">
        <dgm:presLayoutVars>
          <dgm:bulletEnabled val="1"/>
        </dgm:presLayoutVars>
      </dgm:prSet>
      <dgm:spPr/>
    </dgm:pt>
    <dgm:pt modelId="{0937E0F2-D44F-4181-AA82-84AFC8082C89}" type="pres">
      <dgm:prSet presAssocID="{13D48B04-420B-42FE-A8D5-6FFC4897DEEA}" presName="sibTrans" presStyleLbl="sibTrans2D1" presStyleIdx="4" presStyleCnt="6" custScaleX="166230" custScaleY="89614"/>
      <dgm:spPr/>
    </dgm:pt>
    <dgm:pt modelId="{1D52C91B-060D-4B90-AFEB-740DD3B3F30A}" type="pres">
      <dgm:prSet presAssocID="{13D48B04-420B-42FE-A8D5-6FFC4897DEEA}" presName="connectorText" presStyleLbl="sibTrans2D1" presStyleIdx="4" presStyleCnt="6"/>
      <dgm:spPr/>
    </dgm:pt>
    <dgm:pt modelId="{BF030C77-34D8-46B5-B322-F4C93B0C2F67}" type="pres">
      <dgm:prSet presAssocID="{5D6896D2-F9D6-4E51-9429-E7911A40AB11}" presName="node" presStyleLbl="node1" presStyleIdx="5" presStyleCnt="6" custScaleX="110647" custScaleY="106627">
        <dgm:presLayoutVars>
          <dgm:bulletEnabled val="1"/>
        </dgm:presLayoutVars>
      </dgm:prSet>
      <dgm:spPr/>
    </dgm:pt>
    <dgm:pt modelId="{8DECA353-E5BA-4470-8FA3-8CEDF6ECD416}" type="pres">
      <dgm:prSet presAssocID="{8EF7C3B3-0646-49AE-B5CE-4B2F32313204}" presName="sibTrans" presStyleLbl="sibTrans2D1" presStyleIdx="5" presStyleCnt="6" custScaleX="138269" custScaleY="81219" custLinFactNeighborX="15530" custLinFactNeighborY="-2113"/>
      <dgm:spPr/>
    </dgm:pt>
    <dgm:pt modelId="{D8C657ED-BCC7-4D7B-81AD-A68DB80D2F0D}" type="pres">
      <dgm:prSet presAssocID="{8EF7C3B3-0646-49AE-B5CE-4B2F32313204}" presName="connectorText" presStyleLbl="sibTrans2D1" presStyleIdx="5" presStyleCnt="6"/>
      <dgm:spPr/>
    </dgm:pt>
  </dgm:ptLst>
  <dgm:cxnLst>
    <dgm:cxn modelId="{44247105-7756-4BF5-ADC6-113198756249}" type="presOf" srcId="{1027F434-0122-4D2E-A5A7-176F97A6C5BB}" destId="{5BAB682E-6086-4B73-BDA2-5517BE769ED8}" srcOrd="1" destOrd="0" presId="urn:microsoft.com/office/officeart/2005/8/layout/cycle2"/>
    <dgm:cxn modelId="{8785670C-951F-4D13-8521-E0364E1924C6}" type="presOf" srcId="{8EF7C3B3-0646-49AE-B5CE-4B2F32313204}" destId="{8DECA353-E5BA-4470-8FA3-8CEDF6ECD416}" srcOrd="0" destOrd="0" presId="urn:microsoft.com/office/officeart/2005/8/layout/cycle2"/>
    <dgm:cxn modelId="{D1CFDB16-9F09-4290-8A77-80663F75071E}" type="presOf" srcId="{67757C2B-EC87-442D-AA92-987EB743F61B}" destId="{C6059A43-BED5-4BF5-B74E-550E404B0325}" srcOrd="0" destOrd="0" presId="urn:microsoft.com/office/officeart/2005/8/layout/cycle2"/>
    <dgm:cxn modelId="{5C6DB61C-806D-4BD4-BACF-24723FAF64D7}" type="presOf" srcId="{ECBB98B8-1C0E-438A-9998-780C8652EB1E}" destId="{950C888C-BE28-4690-889D-F893AB918A3B}" srcOrd="1" destOrd="0" presId="urn:microsoft.com/office/officeart/2005/8/layout/cycle2"/>
    <dgm:cxn modelId="{5F50B121-A60C-474B-AD77-4168E4874FD7}" type="presOf" srcId="{E4202DF3-8113-4FA6-8B3B-9A4B05B761D9}" destId="{34F6F347-04CC-4EEC-AC80-DE6B38D007F6}" srcOrd="1" destOrd="0" presId="urn:microsoft.com/office/officeart/2005/8/layout/cycle2"/>
    <dgm:cxn modelId="{23473631-6B54-4172-AC34-8CC099C85D75}" type="presOf" srcId="{E4202DF3-8113-4FA6-8B3B-9A4B05B761D9}" destId="{C3D3943B-F5A9-41A6-8CE6-4C5816046B00}" srcOrd="0" destOrd="0" presId="urn:microsoft.com/office/officeart/2005/8/layout/cycle2"/>
    <dgm:cxn modelId="{D6401836-68F9-4238-9863-0ECE36B495A6}" type="presOf" srcId="{8EF7C3B3-0646-49AE-B5CE-4B2F32313204}" destId="{D8C657ED-BCC7-4D7B-81AD-A68DB80D2F0D}" srcOrd="1" destOrd="0" presId="urn:microsoft.com/office/officeart/2005/8/layout/cycle2"/>
    <dgm:cxn modelId="{2EA64937-1343-4723-B222-11837356C108}" type="presOf" srcId="{5D6896D2-F9D6-4E51-9429-E7911A40AB11}" destId="{BF030C77-34D8-46B5-B322-F4C93B0C2F67}" srcOrd="0" destOrd="0" presId="urn:microsoft.com/office/officeart/2005/8/layout/cycle2"/>
    <dgm:cxn modelId="{FB5FCF3A-38FF-4D81-B54B-A56ADF983854}" srcId="{67757C2B-EC87-442D-AA92-987EB743F61B}" destId="{00537836-537C-4D72-9FAC-2AA94896E7E9}" srcOrd="1" destOrd="0" parTransId="{71145D1A-8A92-46C0-8499-17953C4FE5EB}" sibTransId="{1027F434-0122-4D2E-A5A7-176F97A6C5BB}"/>
    <dgm:cxn modelId="{91AC2842-3C21-4A43-82D7-1E4BD788F5AE}" type="presOf" srcId="{485E68BF-CA0F-4061-9208-499B84F01AF9}" destId="{21F3C92D-01CD-4717-8498-2F13B52C4D6A}" srcOrd="0" destOrd="0" presId="urn:microsoft.com/office/officeart/2005/8/layout/cycle2"/>
    <dgm:cxn modelId="{773E8752-D8D5-4C05-91A6-3E839D0942AD}" srcId="{67757C2B-EC87-442D-AA92-987EB743F61B}" destId="{E27257A1-01F3-4C78-B3FE-27F772E7243A}" srcOrd="0" destOrd="0" parTransId="{DB7DCE5D-CE82-46F8-B63A-47A1587BE1D2}" sibTransId="{E4202DF3-8113-4FA6-8B3B-9A4B05B761D9}"/>
    <dgm:cxn modelId="{D57B5994-2919-47A6-9341-FC72BFEF7AA6}" srcId="{67757C2B-EC87-442D-AA92-987EB743F61B}" destId="{5D6896D2-F9D6-4E51-9429-E7911A40AB11}" srcOrd="5" destOrd="0" parTransId="{7CBAECC1-03C7-4A55-A100-5949CC3AEE67}" sibTransId="{8EF7C3B3-0646-49AE-B5CE-4B2F32313204}"/>
    <dgm:cxn modelId="{4DE72397-4431-48B0-B29F-510A46C1EB33}" srcId="{67757C2B-EC87-442D-AA92-987EB743F61B}" destId="{485E68BF-CA0F-4061-9208-499B84F01AF9}" srcOrd="4" destOrd="0" parTransId="{A8D0DDDF-9AF7-43A2-BB0F-08D8EAEEFE55}" sibTransId="{13D48B04-420B-42FE-A8D5-6FFC4897DEEA}"/>
    <dgm:cxn modelId="{8DA1CE9D-F851-46D2-8DFA-2C68E960498B}" type="presOf" srcId="{13D48B04-420B-42FE-A8D5-6FFC4897DEEA}" destId="{0937E0F2-D44F-4181-AA82-84AFC8082C89}" srcOrd="0" destOrd="0" presId="urn:microsoft.com/office/officeart/2005/8/layout/cycle2"/>
    <dgm:cxn modelId="{3AF1BDA1-E9A2-4093-A3B5-5C50254084E3}" type="presOf" srcId="{1027F434-0122-4D2E-A5A7-176F97A6C5BB}" destId="{78BDB7AD-665E-4D5A-97EE-CE65A36A672B}" srcOrd="0" destOrd="0" presId="urn:microsoft.com/office/officeart/2005/8/layout/cycle2"/>
    <dgm:cxn modelId="{A41D02A7-B071-4455-BAEE-C9DF9C8504C0}" type="presOf" srcId="{D42726ED-D291-403A-85C9-1AA6CFD09924}" destId="{3C8D66DC-E058-4CA0-AD77-CB878962CFF7}" srcOrd="0" destOrd="0" presId="urn:microsoft.com/office/officeart/2005/8/layout/cycle2"/>
    <dgm:cxn modelId="{4E38E4A7-9760-4E9E-803C-6DD3D7D9BAA2}" srcId="{67757C2B-EC87-442D-AA92-987EB743F61B}" destId="{443B6FF2-854C-4DCD-B51E-02367C7BD627}" srcOrd="2" destOrd="0" parTransId="{A1722784-F699-462D-ABDF-33890B3DF2EF}" sibTransId="{ECBB98B8-1C0E-438A-9998-780C8652EB1E}"/>
    <dgm:cxn modelId="{C24F36B6-37E6-433F-896A-815ACD54FDC6}" type="presOf" srcId="{00537836-537C-4D72-9FAC-2AA94896E7E9}" destId="{366BD7E0-40D8-4FA4-ADD9-FEAC748147EE}" srcOrd="0" destOrd="0" presId="urn:microsoft.com/office/officeart/2005/8/layout/cycle2"/>
    <dgm:cxn modelId="{C32EECB7-AAF8-485B-BB6E-5847B9166A2F}" type="presOf" srcId="{443B6FF2-854C-4DCD-B51E-02367C7BD627}" destId="{16245307-CEE6-464B-99A9-85B9496A6AAD}" srcOrd="0" destOrd="0" presId="urn:microsoft.com/office/officeart/2005/8/layout/cycle2"/>
    <dgm:cxn modelId="{B44695D3-489D-44FF-BEDA-FF7AC35FDEE0}" type="presOf" srcId="{FCE304FE-D226-490C-AD15-EB4DCB5C463E}" destId="{22F1F48D-8DD0-47A8-BC39-2FF0DEC8401D}" srcOrd="0" destOrd="0" presId="urn:microsoft.com/office/officeart/2005/8/layout/cycle2"/>
    <dgm:cxn modelId="{6E86A5DD-FB31-4DC2-AAAC-BABB4BF2B82F}" type="presOf" srcId="{E27257A1-01F3-4C78-B3FE-27F772E7243A}" destId="{CAE5C685-1731-4162-887C-1C5D5CFBE7CB}" srcOrd="0" destOrd="0" presId="urn:microsoft.com/office/officeart/2005/8/layout/cycle2"/>
    <dgm:cxn modelId="{D11284E0-4E65-4D83-970A-FA388F415A89}" srcId="{67757C2B-EC87-442D-AA92-987EB743F61B}" destId="{D42726ED-D291-403A-85C9-1AA6CFD09924}" srcOrd="3" destOrd="0" parTransId="{B3E0D01A-5E8E-42E2-8549-20F639493571}" sibTransId="{FCE304FE-D226-490C-AD15-EB4DCB5C463E}"/>
    <dgm:cxn modelId="{7573F9E8-2742-4F3F-9278-60F0732C5403}" type="presOf" srcId="{FCE304FE-D226-490C-AD15-EB4DCB5C463E}" destId="{0F77966C-658C-474B-BE2F-E4C0C61F0EBF}" srcOrd="1" destOrd="0" presId="urn:microsoft.com/office/officeart/2005/8/layout/cycle2"/>
    <dgm:cxn modelId="{FA9CD5EF-3550-4539-8BBD-A8274A6A3044}" type="presOf" srcId="{ECBB98B8-1C0E-438A-9998-780C8652EB1E}" destId="{3ADEDDF4-BFF8-42AF-A08D-00947CBE39A2}" srcOrd="0" destOrd="0" presId="urn:microsoft.com/office/officeart/2005/8/layout/cycle2"/>
    <dgm:cxn modelId="{1C9764F4-E48A-4BD1-B30F-AA726B780AE6}" type="presOf" srcId="{13D48B04-420B-42FE-A8D5-6FFC4897DEEA}" destId="{1D52C91B-060D-4B90-AFEB-740DD3B3F30A}" srcOrd="1" destOrd="0" presId="urn:microsoft.com/office/officeart/2005/8/layout/cycle2"/>
    <dgm:cxn modelId="{37CEB844-4D3F-495D-8AD5-92C8933EBA89}" type="presParOf" srcId="{C6059A43-BED5-4BF5-B74E-550E404B0325}" destId="{CAE5C685-1731-4162-887C-1C5D5CFBE7CB}" srcOrd="0" destOrd="0" presId="urn:microsoft.com/office/officeart/2005/8/layout/cycle2"/>
    <dgm:cxn modelId="{8CEF18C4-B38C-46C6-815F-A49E8A5D893B}" type="presParOf" srcId="{C6059A43-BED5-4BF5-B74E-550E404B0325}" destId="{C3D3943B-F5A9-41A6-8CE6-4C5816046B00}" srcOrd="1" destOrd="0" presId="urn:microsoft.com/office/officeart/2005/8/layout/cycle2"/>
    <dgm:cxn modelId="{B60C5E58-5EB6-4BA0-95E7-92854D86FC31}" type="presParOf" srcId="{C3D3943B-F5A9-41A6-8CE6-4C5816046B00}" destId="{34F6F347-04CC-4EEC-AC80-DE6B38D007F6}" srcOrd="0" destOrd="0" presId="urn:microsoft.com/office/officeart/2005/8/layout/cycle2"/>
    <dgm:cxn modelId="{9FDF93AD-826D-4671-B9E1-5ECE4919C291}" type="presParOf" srcId="{C6059A43-BED5-4BF5-B74E-550E404B0325}" destId="{366BD7E0-40D8-4FA4-ADD9-FEAC748147EE}" srcOrd="2" destOrd="0" presId="urn:microsoft.com/office/officeart/2005/8/layout/cycle2"/>
    <dgm:cxn modelId="{6D1A312C-C36E-4C23-B83A-B539D8DADA4D}" type="presParOf" srcId="{C6059A43-BED5-4BF5-B74E-550E404B0325}" destId="{78BDB7AD-665E-4D5A-97EE-CE65A36A672B}" srcOrd="3" destOrd="0" presId="urn:microsoft.com/office/officeart/2005/8/layout/cycle2"/>
    <dgm:cxn modelId="{1923075B-E290-4BB3-AF6A-63B75ADB5896}" type="presParOf" srcId="{78BDB7AD-665E-4D5A-97EE-CE65A36A672B}" destId="{5BAB682E-6086-4B73-BDA2-5517BE769ED8}" srcOrd="0" destOrd="0" presId="urn:microsoft.com/office/officeart/2005/8/layout/cycle2"/>
    <dgm:cxn modelId="{0CDE807C-F775-4138-A605-AEB7B8265F97}" type="presParOf" srcId="{C6059A43-BED5-4BF5-B74E-550E404B0325}" destId="{16245307-CEE6-464B-99A9-85B9496A6AAD}" srcOrd="4" destOrd="0" presId="urn:microsoft.com/office/officeart/2005/8/layout/cycle2"/>
    <dgm:cxn modelId="{65EE5A5B-48F1-46A1-8980-08B3630C555A}" type="presParOf" srcId="{C6059A43-BED5-4BF5-B74E-550E404B0325}" destId="{3ADEDDF4-BFF8-42AF-A08D-00947CBE39A2}" srcOrd="5" destOrd="0" presId="urn:microsoft.com/office/officeart/2005/8/layout/cycle2"/>
    <dgm:cxn modelId="{2D4E23FC-DFBD-4265-A9A4-2204154D1BAE}" type="presParOf" srcId="{3ADEDDF4-BFF8-42AF-A08D-00947CBE39A2}" destId="{950C888C-BE28-4690-889D-F893AB918A3B}" srcOrd="0" destOrd="0" presId="urn:microsoft.com/office/officeart/2005/8/layout/cycle2"/>
    <dgm:cxn modelId="{99DB3B51-091C-44EE-964F-8628EC4F1138}" type="presParOf" srcId="{C6059A43-BED5-4BF5-B74E-550E404B0325}" destId="{3C8D66DC-E058-4CA0-AD77-CB878962CFF7}" srcOrd="6" destOrd="0" presId="urn:microsoft.com/office/officeart/2005/8/layout/cycle2"/>
    <dgm:cxn modelId="{DA445C3B-77CD-49BD-84D4-77BBA0903D25}" type="presParOf" srcId="{C6059A43-BED5-4BF5-B74E-550E404B0325}" destId="{22F1F48D-8DD0-47A8-BC39-2FF0DEC8401D}" srcOrd="7" destOrd="0" presId="urn:microsoft.com/office/officeart/2005/8/layout/cycle2"/>
    <dgm:cxn modelId="{81887A33-48F7-44AC-95F7-E9F203E25C84}" type="presParOf" srcId="{22F1F48D-8DD0-47A8-BC39-2FF0DEC8401D}" destId="{0F77966C-658C-474B-BE2F-E4C0C61F0EBF}" srcOrd="0" destOrd="0" presId="urn:microsoft.com/office/officeart/2005/8/layout/cycle2"/>
    <dgm:cxn modelId="{D4E34605-67B8-4377-BD5D-FF29D83D7DC7}" type="presParOf" srcId="{C6059A43-BED5-4BF5-B74E-550E404B0325}" destId="{21F3C92D-01CD-4717-8498-2F13B52C4D6A}" srcOrd="8" destOrd="0" presId="urn:microsoft.com/office/officeart/2005/8/layout/cycle2"/>
    <dgm:cxn modelId="{B6FECDD6-5980-477A-AF57-2AD851C5C2AB}" type="presParOf" srcId="{C6059A43-BED5-4BF5-B74E-550E404B0325}" destId="{0937E0F2-D44F-4181-AA82-84AFC8082C89}" srcOrd="9" destOrd="0" presId="urn:microsoft.com/office/officeart/2005/8/layout/cycle2"/>
    <dgm:cxn modelId="{7DFF2B12-5119-4D0E-95B1-EECE32EC0844}" type="presParOf" srcId="{0937E0F2-D44F-4181-AA82-84AFC8082C89}" destId="{1D52C91B-060D-4B90-AFEB-740DD3B3F30A}" srcOrd="0" destOrd="0" presId="urn:microsoft.com/office/officeart/2005/8/layout/cycle2"/>
    <dgm:cxn modelId="{BCA4474E-126E-49F5-9ED3-9174ECEC7125}" type="presParOf" srcId="{C6059A43-BED5-4BF5-B74E-550E404B0325}" destId="{BF030C77-34D8-46B5-B322-F4C93B0C2F67}" srcOrd="10" destOrd="0" presId="urn:microsoft.com/office/officeart/2005/8/layout/cycle2"/>
    <dgm:cxn modelId="{134E85D0-0F17-49E6-A295-1B7078F9CC62}" type="presParOf" srcId="{C6059A43-BED5-4BF5-B74E-550E404B0325}" destId="{8DECA353-E5BA-4470-8FA3-8CEDF6ECD416}" srcOrd="11" destOrd="0" presId="urn:microsoft.com/office/officeart/2005/8/layout/cycle2"/>
    <dgm:cxn modelId="{F0DB2FD8-B3E1-4E4F-9CE5-688346DD7CB4}" type="presParOf" srcId="{8DECA353-E5BA-4470-8FA3-8CEDF6ECD416}" destId="{D8C657ED-BCC7-4D7B-81AD-A68DB80D2F0D}" srcOrd="0" destOrd="0" presId="urn:microsoft.com/office/officeart/2005/8/layout/cycle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3EE270DA-F33D-4061-BC0F-9F1DD65DCBD7}" type="doc">
      <dgm:prSet loTypeId="urn:microsoft.com/office/officeart/2005/8/layout/hList7" loCatId="list" qsTypeId="urn:microsoft.com/office/officeart/2005/8/quickstyle/simple1" qsCatId="simple" csTypeId="urn:microsoft.com/office/officeart/2005/8/colors/accent3_1" csCatId="accent3" phldr="1"/>
      <dgm:spPr/>
    </dgm:pt>
    <dgm:pt modelId="{2F6FF5AB-030C-42C4-992D-821D63FEEF27}">
      <dgm:prSet phldrT="[Texte]"/>
      <dgm:spPr/>
      <dgm:t>
        <a:bodyPr/>
        <a:lstStyle/>
        <a:p>
          <a:endParaRPr lang="fr-FR" dirty="0"/>
        </a:p>
      </dgm:t>
    </dgm:pt>
    <dgm:pt modelId="{01540F9F-B782-4B33-AF46-6A21D4DE161F}" type="parTrans" cxnId="{4BEF50DC-5580-4AAE-9F5D-932D592AB92B}">
      <dgm:prSet/>
      <dgm:spPr/>
      <dgm:t>
        <a:bodyPr/>
        <a:lstStyle/>
        <a:p>
          <a:endParaRPr lang="fr-FR"/>
        </a:p>
      </dgm:t>
    </dgm:pt>
    <dgm:pt modelId="{F99B354F-746C-4F7B-B833-2F46F611FED4}" type="sibTrans" cxnId="{4BEF50DC-5580-4AAE-9F5D-932D592AB92B}">
      <dgm:prSet/>
      <dgm:spPr/>
      <dgm:t>
        <a:bodyPr/>
        <a:lstStyle/>
        <a:p>
          <a:endParaRPr lang="fr-FR"/>
        </a:p>
      </dgm:t>
    </dgm:pt>
    <dgm:pt modelId="{610B8B63-6503-4E3E-A430-84FAD9937525}">
      <dgm:prSet/>
      <dgm:spPr/>
      <dgm:t>
        <a:bodyPr/>
        <a:lstStyle/>
        <a:p>
          <a:endParaRPr lang="fr-FR"/>
        </a:p>
      </dgm:t>
    </dgm:pt>
    <dgm:pt modelId="{09A0ABAA-8900-417E-BAC2-EBE28BB955E7}" type="parTrans" cxnId="{BDB4BC3C-2220-4DAB-AD5E-EB3AAF685640}">
      <dgm:prSet/>
      <dgm:spPr/>
      <dgm:t>
        <a:bodyPr/>
        <a:lstStyle/>
        <a:p>
          <a:endParaRPr lang="fr-FR"/>
        </a:p>
      </dgm:t>
    </dgm:pt>
    <dgm:pt modelId="{FC4F0FE8-3D31-4BF5-9EEF-6F12BA9366C6}" type="sibTrans" cxnId="{BDB4BC3C-2220-4DAB-AD5E-EB3AAF685640}">
      <dgm:prSet/>
      <dgm:spPr/>
      <dgm:t>
        <a:bodyPr/>
        <a:lstStyle/>
        <a:p>
          <a:endParaRPr lang="fr-FR"/>
        </a:p>
      </dgm:t>
    </dgm:pt>
    <dgm:pt modelId="{9FA7BB44-E80B-4F37-822D-6AF14A1BFE62}">
      <dgm:prSet/>
      <dgm:spPr/>
      <dgm:t>
        <a:bodyPr/>
        <a:lstStyle/>
        <a:p>
          <a:endParaRPr lang="fr-FR"/>
        </a:p>
      </dgm:t>
    </dgm:pt>
    <dgm:pt modelId="{E8F018D9-E48D-4E82-9276-D46F45F040C6}" type="parTrans" cxnId="{0058DC6F-DFEC-4E1D-94AB-0C0E2FB3FF06}">
      <dgm:prSet/>
      <dgm:spPr/>
      <dgm:t>
        <a:bodyPr/>
        <a:lstStyle/>
        <a:p>
          <a:endParaRPr lang="fr-FR"/>
        </a:p>
      </dgm:t>
    </dgm:pt>
    <dgm:pt modelId="{8990B466-3F35-4C49-9828-86E7CF518299}" type="sibTrans" cxnId="{0058DC6F-DFEC-4E1D-94AB-0C0E2FB3FF06}">
      <dgm:prSet/>
      <dgm:spPr/>
      <dgm:t>
        <a:bodyPr/>
        <a:lstStyle/>
        <a:p>
          <a:endParaRPr lang="fr-FR"/>
        </a:p>
      </dgm:t>
    </dgm:pt>
    <dgm:pt modelId="{D4DE7FDB-61DE-43B5-B979-3A771DD9EEFB}">
      <dgm:prSet/>
      <dgm:spPr/>
      <dgm:t>
        <a:bodyPr/>
        <a:lstStyle/>
        <a:p>
          <a:endParaRPr lang="fr-FR" dirty="0"/>
        </a:p>
      </dgm:t>
    </dgm:pt>
    <dgm:pt modelId="{BCD6EDC2-446F-4F82-B65F-2B8A8FD57224}" type="parTrans" cxnId="{39420DA2-6894-47C5-B422-BAAAEBC44301}">
      <dgm:prSet/>
      <dgm:spPr/>
      <dgm:t>
        <a:bodyPr/>
        <a:lstStyle/>
        <a:p>
          <a:endParaRPr lang="fr-FR"/>
        </a:p>
      </dgm:t>
    </dgm:pt>
    <dgm:pt modelId="{EFF3F57E-6841-4A00-ADE9-50777B3AE888}" type="sibTrans" cxnId="{39420DA2-6894-47C5-B422-BAAAEBC44301}">
      <dgm:prSet/>
      <dgm:spPr/>
      <dgm:t>
        <a:bodyPr/>
        <a:lstStyle/>
        <a:p>
          <a:endParaRPr lang="fr-FR"/>
        </a:p>
      </dgm:t>
    </dgm:pt>
    <dgm:pt modelId="{FF554998-08E9-4EA8-8D2A-127013943E04}">
      <dgm:prSet phldrT="[Texte]"/>
      <dgm:spPr/>
      <dgm:t>
        <a:bodyPr/>
        <a:lstStyle/>
        <a:p>
          <a:r>
            <a:rPr lang="fr-FR" dirty="0"/>
            <a:t> </a:t>
          </a:r>
        </a:p>
      </dgm:t>
    </dgm:pt>
    <dgm:pt modelId="{A69F359D-ADD8-408E-A039-0C2177F155FF}" type="sibTrans" cxnId="{65648617-C7D9-4A90-81F6-FD3630F0CA5C}">
      <dgm:prSet/>
      <dgm:spPr/>
      <dgm:t>
        <a:bodyPr/>
        <a:lstStyle/>
        <a:p>
          <a:endParaRPr lang="fr-FR"/>
        </a:p>
      </dgm:t>
    </dgm:pt>
    <dgm:pt modelId="{4383C6D3-4467-4A7A-828D-40621DE02CD5}" type="parTrans" cxnId="{65648617-C7D9-4A90-81F6-FD3630F0CA5C}">
      <dgm:prSet/>
      <dgm:spPr/>
      <dgm:t>
        <a:bodyPr/>
        <a:lstStyle/>
        <a:p>
          <a:endParaRPr lang="fr-FR"/>
        </a:p>
      </dgm:t>
    </dgm:pt>
    <dgm:pt modelId="{FD3CBCD4-A0E3-44BB-ACB9-1CFC26E98F31}">
      <dgm:prSet phldrT="[Texte]"/>
      <dgm:spPr/>
      <dgm:t>
        <a:bodyPr/>
        <a:lstStyle/>
        <a:p>
          <a:r>
            <a:rPr lang="fr-FR" dirty="0"/>
            <a:t> </a:t>
          </a:r>
        </a:p>
      </dgm:t>
    </dgm:pt>
    <dgm:pt modelId="{A1C102C8-47D8-4112-9E14-117E06EFDD50}" type="sibTrans" cxnId="{8090B1F8-1285-4301-948A-23F378CA4A81}">
      <dgm:prSet/>
      <dgm:spPr/>
      <dgm:t>
        <a:bodyPr/>
        <a:lstStyle/>
        <a:p>
          <a:endParaRPr lang="fr-FR"/>
        </a:p>
      </dgm:t>
    </dgm:pt>
    <dgm:pt modelId="{DAB4BB56-18FA-43ED-93AD-B1F4486A87D6}" type="parTrans" cxnId="{8090B1F8-1285-4301-948A-23F378CA4A81}">
      <dgm:prSet/>
      <dgm:spPr/>
      <dgm:t>
        <a:bodyPr/>
        <a:lstStyle/>
        <a:p>
          <a:endParaRPr lang="fr-FR"/>
        </a:p>
      </dgm:t>
    </dgm:pt>
    <dgm:pt modelId="{9016A4B7-7681-4BA6-B175-C01B5EF1BD47}" type="pres">
      <dgm:prSet presAssocID="{3EE270DA-F33D-4061-BC0F-9F1DD65DCBD7}" presName="Name0" presStyleCnt="0">
        <dgm:presLayoutVars>
          <dgm:dir/>
          <dgm:resizeHandles val="exact"/>
        </dgm:presLayoutVars>
      </dgm:prSet>
      <dgm:spPr/>
    </dgm:pt>
    <dgm:pt modelId="{65BF26E5-8AAF-43BD-8733-A2EDD91A8490}" type="pres">
      <dgm:prSet presAssocID="{3EE270DA-F33D-4061-BC0F-9F1DD65DCBD7}" presName="fgShape" presStyleLbl="fgShp" presStyleIdx="0" presStyleCnt="1" custScaleX="51080" custScaleY="36444" custLinFactNeighborX="29538" custLinFactNeighborY="81114"/>
      <dgm:spPr>
        <a:prstGeom prst="rect">
          <a:avLst/>
        </a:prstGeom>
      </dgm:spPr>
    </dgm:pt>
    <dgm:pt modelId="{38983E99-0662-4FA6-9A52-325E4C7122DD}" type="pres">
      <dgm:prSet presAssocID="{3EE270DA-F33D-4061-BC0F-9F1DD65DCBD7}" presName="linComp" presStyleCnt="0"/>
      <dgm:spPr/>
    </dgm:pt>
    <dgm:pt modelId="{638DF266-5F40-410B-BB43-A51089715C60}" type="pres">
      <dgm:prSet presAssocID="{2F6FF5AB-030C-42C4-992D-821D63FEEF27}" presName="compNode" presStyleCnt="0"/>
      <dgm:spPr/>
    </dgm:pt>
    <dgm:pt modelId="{AE03E967-BD36-418D-A5A0-954C31B857D3}" type="pres">
      <dgm:prSet presAssocID="{2F6FF5AB-030C-42C4-992D-821D63FEEF27}" presName="bkgdShape" presStyleLbl="node1" presStyleIdx="0" presStyleCnt="6"/>
      <dgm:spPr/>
    </dgm:pt>
    <dgm:pt modelId="{9754C764-154B-4083-9F00-B012F229AFF5}" type="pres">
      <dgm:prSet presAssocID="{2F6FF5AB-030C-42C4-992D-821D63FEEF27}" presName="nodeTx" presStyleLbl="node1" presStyleIdx="0" presStyleCnt="6">
        <dgm:presLayoutVars>
          <dgm:bulletEnabled val="1"/>
        </dgm:presLayoutVars>
      </dgm:prSet>
      <dgm:spPr/>
    </dgm:pt>
    <dgm:pt modelId="{958C1405-0188-486B-A30A-8CDEE8D36A41}" type="pres">
      <dgm:prSet presAssocID="{2F6FF5AB-030C-42C4-992D-821D63FEEF27}" presName="invisiNode" presStyleLbl="node1" presStyleIdx="0" presStyleCnt="6"/>
      <dgm:spPr/>
    </dgm:pt>
    <dgm:pt modelId="{1D0E0989-A766-4A7D-8ED1-1157C8AABDF9}" type="pres">
      <dgm:prSet presAssocID="{2F6FF5AB-030C-42C4-992D-821D63FEEF27}" presName="imagNode" presStyleLbl="fgImgPlace1" presStyleIdx="0" presStyleCnt="6" custScaleX="60609" custScaleY="42972" custLinFactNeighborX="-4085" custLinFactNeighborY="-35789"/>
      <dgm:spPr/>
    </dgm:pt>
    <dgm:pt modelId="{F578A46B-398E-4955-8C67-6EDFED0A9D4A}" type="pres">
      <dgm:prSet presAssocID="{F99B354F-746C-4F7B-B833-2F46F611FED4}" presName="sibTrans" presStyleLbl="sibTrans2D1" presStyleIdx="0" presStyleCnt="0"/>
      <dgm:spPr/>
    </dgm:pt>
    <dgm:pt modelId="{7F98EF24-AF4B-4E95-966B-91CC83239F95}" type="pres">
      <dgm:prSet presAssocID="{610B8B63-6503-4E3E-A430-84FAD9937525}" presName="compNode" presStyleCnt="0"/>
      <dgm:spPr/>
    </dgm:pt>
    <dgm:pt modelId="{64345A1E-08DD-43CE-A66F-FD03AFEC3E9D}" type="pres">
      <dgm:prSet presAssocID="{610B8B63-6503-4E3E-A430-84FAD9937525}" presName="bkgdShape" presStyleLbl="node1" presStyleIdx="1" presStyleCnt="6"/>
      <dgm:spPr/>
    </dgm:pt>
    <dgm:pt modelId="{3B5C49A5-BDCC-4990-9F3F-0A69BC990E89}" type="pres">
      <dgm:prSet presAssocID="{610B8B63-6503-4E3E-A430-84FAD9937525}" presName="nodeTx" presStyleLbl="node1" presStyleIdx="1" presStyleCnt="6">
        <dgm:presLayoutVars>
          <dgm:bulletEnabled val="1"/>
        </dgm:presLayoutVars>
      </dgm:prSet>
      <dgm:spPr/>
    </dgm:pt>
    <dgm:pt modelId="{6ED6B32B-08B5-48C5-99F9-7068163FFF46}" type="pres">
      <dgm:prSet presAssocID="{610B8B63-6503-4E3E-A430-84FAD9937525}" presName="invisiNode" presStyleLbl="node1" presStyleIdx="1" presStyleCnt="6"/>
      <dgm:spPr/>
    </dgm:pt>
    <dgm:pt modelId="{49FAF6FA-90B3-4EBE-9A1C-4EF75005BF0A}" type="pres">
      <dgm:prSet presAssocID="{610B8B63-6503-4E3E-A430-84FAD9937525}" presName="imagNode" presStyleLbl="fgImgPlace1" presStyleIdx="1" presStyleCnt="6" custScaleX="60609" custScaleY="42972" custLinFactNeighborX="-2708" custLinFactNeighborY="-35789"/>
      <dgm:spPr/>
    </dgm:pt>
    <dgm:pt modelId="{ACC6B1BD-6393-4034-A6DC-1548E2C86618}" type="pres">
      <dgm:prSet presAssocID="{FC4F0FE8-3D31-4BF5-9EEF-6F12BA9366C6}" presName="sibTrans" presStyleLbl="sibTrans2D1" presStyleIdx="0" presStyleCnt="0"/>
      <dgm:spPr/>
    </dgm:pt>
    <dgm:pt modelId="{5589B5F3-FE2E-4BBC-B41D-254F9D793B17}" type="pres">
      <dgm:prSet presAssocID="{9FA7BB44-E80B-4F37-822D-6AF14A1BFE62}" presName="compNode" presStyleCnt="0"/>
      <dgm:spPr/>
    </dgm:pt>
    <dgm:pt modelId="{B76746F9-BC99-4811-8CE8-EC42E61DA7D6}" type="pres">
      <dgm:prSet presAssocID="{9FA7BB44-E80B-4F37-822D-6AF14A1BFE62}" presName="bkgdShape" presStyleLbl="node1" presStyleIdx="2" presStyleCnt="6"/>
      <dgm:spPr/>
    </dgm:pt>
    <dgm:pt modelId="{379C165E-1C6B-439A-818E-21F6C9E272EB}" type="pres">
      <dgm:prSet presAssocID="{9FA7BB44-E80B-4F37-822D-6AF14A1BFE62}" presName="nodeTx" presStyleLbl="node1" presStyleIdx="2" presStyleCnt="6">
        <dgm:presLayoutVars>
          <dgm:bulletEnabled val="1"/>
        </dgm:presLayoutVars>
      </dgm:prSet>
      <dgm:spPr/>
    </dgm:pt>
    <dgm:pt modelId="{48C2F182-C491-48A6-AECD-8A443A1B3AC9}" type="pres">
      <dgm:prSet presAssocID="{9FA7BB44-E80B-4F37-822D-6AF14A1BFE62}" presName="invisiNode" presStyleLbl="node1" presStyleIdx="2" presStyleCnt="6"/>
      <dgm:spPr/>
    </dgm:pt>
    <dgm:pt modelId="{2FF5D6B3-E14E-4A46-9254-708610B1BE57}" type="pres">
      <dgm:prSet presAssocID="{9FA7BB44-E80B-4F37-822D-6AF14A1BFE62}" presName="imagNode" presStyleLbl="fgImgPlace1" presStyleIdx="2" presStyleCnt="6" custScaleX="60609" custScaleY="42972" custLinFactNeighborX="1474" custLinFactNeighborY="-35789"/>
      <dgm:spPr>
        <a:prstGeom prst="ellipse">
          <a:avLst/>
        </a:prstGeom>
      </dgm:spPr>
    </dgm:pt>
    <dgm:pt modelId="{FE4C9E16-5762-49F2-A551-AB5A6CBBD2AC}" type="pres">
      <dgm:prSet presAssocID="{8990B466-3F35-4C49-9828-86E7CF518299}" presName="sibTrans" presStyleLbl="sibTrans2D1" presStyleIdx="0" presStyleCnt="0"/>
      <dgm:spPr/>
    </dgm:pt>
    <dgm:pt modelId="{9D55D686-757A-4656-857C-050017FF53C0}" type="pres">
      <dgm:prSet presAssocID="{D4DE7FDB-61DE-43B5-B979-3A771DD9EEFB}" presName="compNode" presStyleCnt="0"/>
      <dgm:spPr/>
    </dgm:pt>
    <dgm:pt modelId="{756746A5-B673-416E-A1A4-6FE2CFE70BC3}" type="pres">
      <dgm:prSet presAssocID="{D4DE7FDB-61DE-43B5-B979-3A771DD9EEFB}" presName="bkgdShape" presStyleLbl="node1" presStyleIdx="3" presStyleCnt="6"/>
      <dgm:spPr/>
    </dgm:pt>
    <dgm:pt modelId="{290D239C-5AA8-402D-9E9F-150185758B28}" type="pres">
      <dgm:prSet presAssocID="{D4DE7FDB-61DE-43B5-B979-3A771DD9EEFB}" presName="nodeTx" presStyleLbl="node1" presStyleIdx="3" presStyleCnt="6">
        <dgm:presLayoutVars>
          <dgm:bulletEnabled val="1"/>
        </dgm:presLayoutVars>
      </dgm:prSet>
      <dgm:spPr/>
    </dgm:pt>
    <dgm:pt modelId="{FAABB5EB-9910-497D-81C0-E3A414C63AA0}" type="pres">
      <dgm:prSet presAssocID="{D4DE7FDB-61DE-43B5-B979-3A771DD9EEFB}" presName="invisiNode" presStyleLbl="node1" presStyleIdx="3" presStyleCnt="6"/>
      <dgm:spPr/>
    </dgm:pt>
    <dgm:pt modelId="{58011924-6E83-4966-84D2-F91E5E88C506}" type="pres">
      <dgm:prSet presAssocID="{D4DE7FDB-61DE-43B5-B979-3A771DD9EEFB}" presName="imagNode" presStyleLbl="fgImgPlace1" presStyleIdx="3" presStyleCnt="6" custScaleX="60609" custScaleY="42972" custLinFactNeighborX="-1472" custLinFactNeighborY="-35789"/>
      <dgm:spPr/>
    </dgm:pt>
    <dgm:pt modelId="{9DF9CEAE-6B42-4CF3-B2C3-4736BC8E8F31}" type="pres">
      <dgm:prSet presAssocID="{EFF3F57E-6841-4A00-ADE9-50777B3AE888}" presName="sibTrans" presStyleLbl="sibTrans2D1" presStyleIdx="0" presStyleCnt="0"/>
      <dgm:spPr/>
    </dgm:pt>
    <dgm:pt modelId="{438B41B0-920C-4C0D-A58F-2551F06ABA9A}" type="pres">
      <dgm:prSet presAssocID="{FF554998-08E9-4EA8-8D2A-127013943E04}" presName="compNode" presStyleCnt="0"/>
      <dgm:spPr/>
    </dgm:pt>
    <dgm:pt modelId="{E5006795-4296-4366-9BB0-CA5CE668E547}" type="pres">
      <dgm:prSet presAssocID="{FF554998-08E9-4EA8-8D2A-127013943E04}" presName="bkgdShape" presStyleLbl="node1" presStyleIdx="4" presStyleCnt="6"/>
      <dgm:spPr/>
    </dgm:pt>
    <dgm:pt modelId="{F9AB975F-8F62-4258-82C4-894D2F64B17C}" type="pres">
      <dgm:prSet presAssocID="{FF554998-08E9-4EA8-8D2A-127013943E04}" presName="nodeTx" presStyleLbl="node1" presStyleIdx="4" presStyleCnt="6">
        <dgm:presLayoutVars>
          <dgm:bulletEnabled val="1"/>
        </dgm:presLayoutVars>
      </dgm:prSet>
      <dgm:spPr/>
    </dgm:pt>
    <dgm:pt modelId="{4D419147-2E27-4B4E-B014-FF42DC042F44}" type="pres">
      <dgm:prSet presAssocID="{FF554998-08E9-4EA8-8D2A-127013943E04}" presName="invisiNode" presStyleLbl="node1" presStyleIdx="4" presStyleCnt="6"/>
      <dgm:spPr/>
    </dgm:pt>
    <dgm:pt modelId="{1C4E9D81-2FB6-4A90-B465-A7A3E10A59EE}" type="pres">
      <dgm:prSet presAssocID="{FF554998-08E9-4EA8-8D2A-127013943E04}" presName="imagNode" presStyleLbl="fgImgPlace1" presStyleIdx="4" presStyleCnt="6" custScaleX="60609" custScaleY="42972" custLinFactNeighborX="-926" custLinFactNeighborY="-35789"/>
      <dgm:spPr/>
    </dgm:pt>
    <dgm:pt modelId="{E735A302-CAD1-4F12-835A-918FB93D24BA}" type="pres">
      <dgm:prSet presAssocID="{A69F359D-ADD8-408E-A039-0C2177F155FF}" presName="sibTrans" presStyleLbl="sibTrans2D1" presStyleIdx="0" presStyleCnt="0"/>
      <dgm:spPr/>
    </dgm:pt>
    <dgm:pt modelId="{7043347D-F837-4469-B04B-2917A0E1E116}" type="pres">
      <dgm:prSet presAssocID="{FD3CBCD4-A0E3-44BB-ACB9-1CFC26E98F31}" presName="compNode" presStyleCnt="0"/>
      <dgm:spPr/>
    </dgm:pt>
    <dgm:pt modelId="{DA7A9454-8A8B-4E87-8DA0-34BD5034E64F}" type="pres">
      <dgm:prSet presAssocID="{FD3CBCD4-A0E3-44BB-ACB9-1CFC26E98F31}" presName="bkgdShape" presStyleLbl="node1" presStyleIdx="5" presStyleCnt="6"/>
      <dgm:spPr/>
    </dgm:pt>
    <dgm:pt modelId="{B84A939B-BE4F-4535-B2E8-088156BB24D2}" type="pres">
      <dgm:prSet presAssocID="{FD3CBCD4-A0E3-44BB-ACB9-1CFC26E98F31}" presName="nodeTx" presStyleLbl="node1" presStyleIdx="5" presStyleCnt="6">
        <dgm:presLayoutVars>
          <dgm:bulletEnabled val="1"/>
        </dgm:presLayoutVars>
      </dgm:prSet>
      <dgm:spPr/>
    </dgm:pt>
    <dgm:pt modelId="{A309ADA0-AE26-4DF6-8083-4804074680FC}" type="pres">
      <dgm:prSet presAssocID="{FD3CBCD4-A0E3-44BB-ACB9-1CFC26E98F31}" presName="invisiNode" presStyleLbl="node1" presStyleIdx="5" presStyleCnt="6"/>
      <dgm:spPr/>
    </dgm:pt>
    <dgm:pt modelId="{4FFBD6AA-5A9C-4570-B2B3-5DCA79430897}" type="pres">
      <dgm:prSet presAssocID="{FD3CBCD4-A0E3-44BB-ACB9-1CFC26E98F31}" presName="imagNode" presStyleLbl="fgImgPlace1" presStyleIdx="5" presStyleCnt="6" custScaleX="60609" custScaleY="42972" custLinFactNeighborX="1985" custLinFactNeighborY="-35789"/>
      <dgm:spPr/>
    </dgm:pt>
  </dgm:ptLst>
  <dgm:cxnLst>
    <dgm:cxn modelId="{A2FC2F05-2EC4-4AA3-AF8F-CFFFA38A27CA}" type="presOf" srcId="{9FA7BB44-E80B-4F37-822D-6AF14A1BFE62}" destId="{B76746F9-BC99-4811-8CE8-EC42E61DA7D6}" srcOrd="0" destOrd="0" presId="urn:microsoft.com/office/officeart/2005/8/layout/hList7"/>
    <dgm:cxn modelId="{9B4D6309-787A-4488-8309-FDDAD78A4B1C}" type="presOf" srcId="{8990B466-3F35-4C49-9828-86E7CF518299}" destId="{FE4C9E16-5762-49F2-A551-AB5A6CBBD2AC}" srcOrd="0" destOrd="0" presId="urn:microsoft.com/office/officeart/2005/8/layout/hList7"/>
    <dgm:cxn modelId="{C0E25409-BB92-4EDC-A80F-3F8D998B50B7}" type="presOf" srcId="{610B8B63-6503-4E3E-A430-84FAD9937525}" destId="{3B5C49A5-BDCC-4990-9F3F-0A69BC990E89}" srcOrd="1" destOrd="0" presId="urn:microsoft.com/office/officeart/2005/8/layout/hList7"/>
    <dgm:cxn modelId="{65648617-C7D9-4A90-81F6-FD3630F0CA5C}" srcId="{3EE270DA-F33D-4061-BC0F-9F1DD65DCBD7}" destId="{FF554998-08E9-4EA8-8D2A-127013943E04}" srcOrd="4" destOrd="0" parTransId="{4383C6D3-4467-4A7A-828D-40621DE02CD5}" sibTransId="{A69F359D-ADD8-408E-A039-0C2177F155FF}"/>
    <dgm:cxn modelId="{115CEB1C-4E2E-406E-A7AA-E9209580E970}" type="presOf" srcId="{F99B354F-746C-4F7B-B833-2F46F611FED4}" destId="{F578A46B-398E-4955-8C67-6EDFED0A9D4A}" srcOrd="0" destOrd="0" presId="urn:microsoft.com/office/officeart/2005/8/layout/hList7"/>
    <dgm:cxn modelId="{0792EA29-3CE1-40E6-B059-6ACB5ED7964D}" type="presOf" srcId="{3EE270DA-F33D-4061-BC0F-9F1DD65DCBD7}" destId="{9016A4B7-7681-4BA6-B175-C01B5EF1BD47}" srcOrd="0" destOrd="0" presId="urn:microsoft.com/office/officeart/2005/8/layout/hList7"/>
    <dgm:cxn modelId="{BDB4BC3C-2220-4DAB-AD5E-EB3AAF685640}" srcId="{3EE270DA-F33D-4061-BC0F-9F1DD65DCBD7}" destId="{610B8B63-6503-4E3E-A430-84FAD9937525}" srcOrd="1" destOrd="0" parTransId="{09A0ABAA-8900-417E-BAC2-EBE28BB955E7}" sibTransId="{FC4F0FE8-3D31-4BF5-9EEF-6F12BA9366C6}"/>
    <dgm:cxn modelId="{44CC8D3D-9577-43EA-AE6F-89CCC1D40D45}" type="presOf" srcId="{A69F359D-ADD8-408E-A039-0C2177F155FF}" destId="{E735A302-CAD1-4F12-835A-918FB93D24BA}" srcOrd="0" destOrd="0" presId="urn:microsoft.com/office/officeart/2005/8/layout/hList7"/>
    <dgm:cxn modelId="{D9EC724E-7EDA-41F9-9C85-6117715B6DD7}" type="presOf" srcId="{FF554998-08E9-4EA8-8D2A-127013943E04}" destId="{F9AB975F-8F62-4258-82C4-894D2F64B17C}" srcOrd="1" destOrd="0" presId="urn:microsoft.com/office/officeart/2005/8/layout/hList7"/>
    <dgm:cxn modelId="{0058DC6F-DFEC-4E1D-94AB-0C0E2FB3FF06}" srcId="{3EE270DA-F33D-4061-BC0F-9F1DD65DCBD7}" destId="{9FA7BB44-E80B-4F37-822D-6AF14A1BFE62}" srcOrd="2" destOrd="0" parTransId="{E8F018D9-E48D-4E82-9276-D46F45F040C6}" sibTransId="{8990B466-3F35-4C49-9828-86E7CF518299}"/>
    <dgm:cxn modelId="{AD73B086-19C6-4716-B2F2-AE1E2274DEA7}" type="presOf" srcId="{D4DE7FDB-61DE-43B5-B979-3A771DD9EEFB}" destId="{290D239C-5AA8-402D-9E9F-150185758B28}" srcOrd="1" destOrd="0" presId="urn:microsoft.com/office/officeart/2005/8/layout/hList7"/>
    <dgm:cxn modelId="{CAC0F98E-A363-4250-AEFA-E91FE5C71CA7}" type="presOf" srcId="{610B8B63-6503-4E3E-A430-84FAD9937525}" destId="{64345A1E-08DD-43CE-A66F-FD03AFEC3E9D}" srcOrd="0" destOrd="0" presId="urn:microsoft.com/office/officeart/2005/8/layout/hList7"/>
    <dgm:cxn modelId="{CC21B696-F4D7-4B26-9839-BEAF064629E5}" type="presOf" srcId="{2F6FF5AB-030C-42C4-992D-821D63FEEF27}" destId="{AE03E967-BD36-418D-A5A0-954C31B857D3}" srcOrd="0" destOrd="0" presId="urn:microsoft.com/office/officeart/2005/8/layout/hList7"/>
    <dgm:cxn modelId="{FEDC509C-028E-4C17-BEA8-664BEF6D57E9}" type="presOf" srcId="{D4DE7FDB-61DE-43B5-B979-3A771DD9EEFB}" destId="{756746A5-B673-416E-A1A4-6FE2CFE70BC3}" srcOrd="0" destOrd="0" presId="urn:microsoft.com/office/officeart/2005/8/layout/hList7"/>
    <dgm:cxn modelId="{39420DA2-6894-47C5-B422-BAAAEBC44301}" srcId="{3EE270DA-F33D-4061-BC0F-9F1DD65DCBD7}" destId="{D4DE7FDB-61DE-43B5-B979-3A771DD9EEFB}" srcOrd="3" destOrd="0" parTransId="{BCD6EDC2-446F-4F82-B65F-2B8A8FD57224}" sibTransId="{EFF3F57E-6841-4A00-ADE9-50777B3AE888}"/>
    <dgm:cxn modelId="{48AF0AC0-416A-4345-BFBB-EE545017BBF5}" type="presOf" srcId="{2F6FF5AB-030C-42C4-992D-821D63FEEF27}" destId="{9754C764-154B-4083-9F00-B012F229AFF5}" srcOrd="1" destOrd="0" presId="urn:microsoft.com/office/officeart/2005/8/layout/hList7"/>
    <dgm:cxn modelId="{C1B658C8-984E-45EC-B54D-C682CF3992EE}" type="presOf" srcId="{FC4F0FE8-3D31-4BF5-9EEF-6F12BA9366C6}" destId="{ACC6B1BD-6393-4034-A6DC-1548E2C86618}" srcOrd="0" destOrd="0" presId="urn:microsoft.com/office/officeart/2005/8/layout/hList7"/>
    <dgm:cxn modelId="{9C12E7CD-161E-4500-91FC-2B279AD2A564}" type="presOf" srcId="{EFF3F57E-6841-4A00-ADE9-50777B3AE888}" destId="{9DF9CEAE-6B42-4CF3-B2C3-4736BC8E8F31}" srcOrd="0" destOrd="0" presId="urn:microsoft.com/office/officeart/2005/8/layout/hList7"/>
    <dgm:cxn modelId="{7C912DD6-F3BF-4092-8858-D05B2E428618}" type="presOf" srcId="{FD3CBCD4-A0E3-44BB-ACB9-1CFC26E98F31}" destId="{DA7A9454-8A8B-4E87-8DA0-34BD5034E64F}" srcOrd="0" destOrd="0" presId="urn:microsoft.com/office/officeart/2005/8/layout/hList7"/>
    <dgm:cxn modelId="{4BEF50DC-5580-4AAE-9F5D-932D592AB92B}" srcId="{3EE270DA-F33D-4061-BC0F-9F1DD65DCBD7}" destId="{2F6FF5AB-030C-42C4-992D-821D63FEEF27}" srcOrd="0" destOrd="0" parTransId="{01540F9F-B782-4B33-AF46-6A21D4DE161F}" sibTransId="{F99B354F-746C-4F7B-B833-2F46F611FED4}"/>
    <dgm:cxn modelId="{4A1EBAE5-5F62-4954-9AED-3E4EE29AB9E2}" type="presOf" srcId="{FF554998-08E9-4EA8-8D2A-127013943E04}" destId="{E5006795-4296-4366-9BB0-CA5CE668E547}" srcOrd="0" destOrd="0" presId="urn:microsoft.com/office/officeart/2005/8/layout/hList7"/>
    <dgm:cxn modelId="{AC99BEF2-0D6D-4819-B665-5C54EC5EAB29}" type="presOf" srcId="{9FA7BB44-E80B-4F37-822D-6AF14A1BFE62}" destId="{379C165E-1C6B-439A-818E-21F6C9E272EB}" srcOrd="1" destOrd="0" presId="urn:microsoft.com/office/officeart/2005/8/layout/hList7"/>
    <dgm:cxn modelId="{8090B1F8-1285-4301-948A-23F378CA4A81}" srcId="{3EE270DA-F33D-4061-BC0F-9F1DD65DCBD7}" destId="{FD3CBCD4-A0E3-44BB-ACB9-1CFC26E98F31}" srcOrd="5" destOrd="0" parTransId="{DAB4BB56-18FA-43ED-93AD-B1F4486A87D6}" sibTransId="{A1C102C8-47D8-4112-9E14-117E06EFDD50}"/>
    <dgm:cxn modelId="{C77B87FB-5483-4672-8D30-C01BE0E914A3}" type="presOf" srcId="{FD3CBCD4-A0E3-44BB-ACB9-1CFC26E98F31}" destId="{B84A939B-BE4F-4535-B2E8-088156BB24D2}" srcOrd="1" destOrd="0" presId="urn:microsoft.com/office/officeart/2005/8/layout/hList7"/>
    <dgm:cxn modelId="{1A8516B6-69DE-4EB4-A4C3-701308490699}" type="presParOf" srcId="{9016A4B7-7681-4BA6-B175-C01B5EF1BD47}" destId="{65BF26E5-8AAF-43BD-8733-A2EDD91A8490}" srcOrd="0" destOrd="0" presId="urn:microsoft.com/office/officeart/2005/8/layout/hList7"/>
    <dgm:cxn modelId="{3805B447-F334-42DA-B6E6-B35C43B59905}" type="presParOf" srcId="{9016A4B7-7681-4BA6-B175-C01B5EF1BD47}" destId="{38983E99-0662-4FA6-9A52-325E4C7122DD}" srcOrd="1" destOrd="0" presId="urn:microsoft.com/office/officeart/2005/8/layout/hList7"/>
    <dgm:cxn modelId="{63AD7C96-D767-4BAA-A42E-8F9E574F797C}" type="presParOf" srcId="{38983E99-0662-4FA6-9A52-325E4C7122DD}" destId="{638DF266-5F40-410B-BB43-A51089715C60}" srcOrd="0" destOrd="0" presId="urn:microsoft.com/office/officeart/2005/8/layout/hList7"/>
    <dgm:cxn modelId="{7520B7DD-B597-4A08-A528-0457AA245470}" type="presParOf" srcId="{638DF266-5F40-410B-BB43-A51089715C60}" destId="{AE03E967-BD36-418D-A5A0-954C31B857D3}" srcOrd="0" destOrd="0" presId="urn:microsoft.com/office/officeart/2005/8/layout/hList7"/>
    <dgm:cxn modelId="{F4D512AB-0272-441B-A7B3-BB28788A2AB0}" type="presParOf" srcId="{638DF266-5F40-410B-BB43-A51089715C60}" destId="{9754C764-154B-4083-9F00-B012F229AFF5}" srcOrd="1" destOrd="0" presId="urn:microsoft.com/office/officeart/2005/8/layout/hList7"/>
    <dgm:cxn modelId="{C2461BE1-4293-4F18-83EA-CBEA429A4A17}" type="presParOf" srcId="{638DF266-5F40-410B-BB43-A51089715C60}" destId="{958C1405-0188-486B-A30A-8CDEE8D36A41}" srcOrd="2" destOrd="0" presId="urn:microsoft.com/office/officeart/2005/8/layout/hList7"/>
    <dgm:cxn modelId="{50936B6A-8150-473C-98C3-9722B544690D}" type="presParOf" srcId="{638DF266-5F40-410B-BB43-A51089715C60}" destId="{1D0E0989-A766-4A7D-8ED1-1157C8AABDF9}" srcOrd="3" destOrd="0" presId="urn:microsoft.com/office/officeart/2005/8/layout/hList7"/>
    <dgm:cxn modelId="{07ACA8B5-9A2B-4B0E-917E-742704C079B5}" type="presParOf" srcId="{38983E99-0662-4FA6-9A52-325E4C7122DD}" destId="{F578A46B-398E-4955-8C67-6EDFED0A9D4A}" srcOrd="1" destOrd="0" presId="urn:microsoft.com/office/officeart/2005/8/layout/hList7"/>
    <dgm:cxn modelId="{70A1CD99-2D90-4178-8893-B333ECBC2E20}" type="presParOf" srcId="{38983E99-0662-4FA6-9A52-325E4C7122DD}" destId="{7F98EF24-AF4B-4E95-966B-91CC83239F95}" srcOrd="2" destOrd="0" presId="urn:microsoft.com/office/officeart/2005/8/layout/hList7"/>
    <dgm:cxn modelId="{563F135F-96C0-4962-911A-A1305900D59C}" type="presParOf" srcId="{7F98EF24-AF4B-4E95-966B-91CC83239F95}" destId="{64345A1E-08DD-43CE-A66F-FD03AFEC3E9D}" srcOrd="0" destOrd="0" presId="urn:microsoft.com/office/officeart/2005/8/layout/hList7"/>
    <dgm:cxn modelId="{B9725FD0-59B9-4EC2-A20C-D34F2B5B1A37}" type="presParOf" srcId="{7F98EF24-AF4B-4E95-966B-91CC83239F95}" destId="{3B5C49A5-BDCC-4990-9F3F-0A69BC990E89}" srcOrd="1" destOrd="0" presId="urn:microsoft.com/office/officeart/2005/8/layout/hList7"/>
    <dgm:cxn modelId="{C1AFBE98-5363-4B9F-B07A-4C21BBCF16EC}" type="presParOf" srcId="{7F98EF24-AF4B-4E95-966B-91CC83239F95}" destId="{6ED6B32B-08B5-48C5-99F9-7068163FFF46}" srcOrd="2" destOrd="0" presId="urn:microsoft.com/office/officeart/2005/8/layout/hList7"/>
    <dgm:cxn modelId="{23495EF6-26BF-4C68-9285-ABEF6B1B1CA6}" type="presParOf" srcId="{7F98EF24-AF4B-4E95-966B-91CC83239F95}" destId="{49FAF6FA-90B3-4EBE-9A1C-4EF75005BF0A}" srcOrd="3" destOrd="0" presId="urn:microsoft.com/office/officeart/2005/8/layout/hList7"/>
    <dgm:cxn modelId="{6A770AB5-5439-4E49-A3A0-DC74D302251E}" type="presParOf" srcId="{38983E99-0662-4FA6-9A52-325E4C7122DD}" destId="{ACC6B1BD-6393-4034-A6DC-1548E2C86618}" srcOrd="3" destOrd="0" presId="urn:microsoft.com/office/officeart/2005/8/layout/hList7"/>
    <dgm:cxn modelId="{C94C98E1-32B2-45FA-847A-450B229CDC85}" type="presParOf" srcId="{38983E99-0662-4FA6-9A52-325E4C7122DD}" destId="{5589B5F3-FE2E-4BBC-B41D-254F9D793B17}" srcOrd="4" destOrd="0" presId="urn:microsoft.com/office/officeart/2005/8/layout/hList7"/>
    <dgm:cxn modelId="{1A89B251-D750-4C6C-BC6E-BE1FDCBD58FE}" type="presParOf" srcId="{5589B5F3-FE2E-4BBC-B41D-254F9D793B17}" destId="{B76746F9-BC99-4811-8CE8-EC42E61DA7D6}" srcOrd="0" destOrd="0" presId="urn:microsoft.com/office/officeart/2005/8/layout/hList7"/>
    <dgm:cxn modelId="{7DA7DD21-B3EF-4D34-903A-8A585344A091}" type="presParOf" srcId="{5589B5F3-FE2E-4BBC-B41D-254F9D793B17}" destId="{379C165E-1C6B-439A-818E-21F6C9E272EB}" srcOrd="1" destOrd="0" presId="urn:microsoft.com/office/officeart/2005/8/layout/hList7"/>
    <dgm:cxn modelId="{A166D044-D00E-4BAD-A13E-CBCE99272F3E}" type="presParOf" srcId="{5589B5F3-FE2E-4BBC-B41D-254F9D793B17}" destId="{48C2F182-C491-48A6-AECD-8A443A1B3AC9}" srcOrd="2" destOrd="0" presId="urn:microsoft.com/office/officeart/2005/8/layout/hList7"/>
    <dgm:cxn modelId="{DE422210-B426-4A0E-9B8A-266C0583205E}" type="presParOf" srcId="{5589B5F3-FE2E-4BBC-B41D-254F9D793B17}" destId="{2FF5D6B3-E14E-4A46-9254-708610B1BE57}" srcOrd="3" destOrd="0" presId="urn:microsoft.com/office/officeart/2005/8/layout/hList7"/>
    <dgm:cxn modelId="{7696715F-8B50-421C-B643-890378FFCDAD}" type="presParOf" srcId="{38983E99-0662-4FA6-9A52-325E4C7122DD}" destId="{FE4C9E16-5762-49F2-A551-AB5A6CBBD2AC}" srcOrd="5" destOrd="0" presId="urn:microsoft.com/office/officeart/2005/8/layout/hList7"/>
    <dgm:cxn modelId="{046B1BA0-8717-49AB-BE5E-48F44B7D0D85}" type="presParOf" srcId="{38983E99-0662-4FA6-9A52-325E4C7122DD}" destId="{9D55D686-757A-4656-857C-050017FF53C0}" srcOrd="6" destOrd="0" presId="urn:microsoft.com/office/officeart/2005/8/layout/hList7"/>
    <dgm:cxn modelId="{51EFBDCB-F4CB-4593-9BC5-6CFA327C10C3}" type="presParOf" srcId="{9D55D686-757A-4656-857C-050017FF53C0}" destId="{756746A5-B673-416E-A1A4-6FE2CFE70BC3}" srcOrd="0" destOrd="0" presId="urn:microsoft.com/office/officeart/2005/8/layout/hList7"/>
    <dgm:cxn modelId="{6F6538F6-CE11-4F4B-95E2-35C765082E3E}" type="presParOf" srcId="{9D55D686-757A-4656-857C-050017FF53C0}" destId="{290D239C-5AA8-402D-9E9F-150185758B28}" srcOrd="1" destOrd="0" presId="urn:microsoft.com/office/officeart/2005/8/layout/hList7"/>
    <dgm:cxn modelId="{5778A16A-76F1-4C2D-B516-EC43DB62591F}" type="presParOf" srcId="{9D55D686-757A-4656-857C-050017FF53C0}" destId="{FAABB5EB-9910-497D-81C0-E3A414C63AA0}" srcOrd="2" destOrd="0" presId="urn:microsoft.com/office/officeart/2005/8/layout/hList7"/>
    <dgm:cxn modelId="{0F15ED93-C50C-4F8C-AE51-71D8C560DA45}" type="presParOf" srcId="{9D55D686-757A-4656-857C-050017FF53C0}" destId="{58011924-6E83-4966-84D2-F91E5E88C506}" srcOrd="3" destOrd="0" presId="urn:microsoft.com/office/officeart/2005/8/layout/hList7"/>
    <dgm:cxn modelId="{53521A9D-64D5-4ECC-AD5F-92973B36C6A6}" type="presParOf" srcId="{38983E99-0662-4FA6-9A52-325E4C7122DD}" destId="{9DF9CEAE-6B42-4CF3-B2C3-4736BC8E8F31}" srcOrd="7" destOrd="0" presId="urn:microsoft.com/office/officeart/2005/8/layout/hList7"/>
    <dgm:cxn modelId="{55D6E14B-18DC-4069-8963-DB5707BD3018}" type="presParOf" srcId="{38983E99-0662-4FA6-9A52-325E4C7122DD}" destId="{438B41B0-920C-4C0D-A58F-2551F06ABA9A}" srcOrd="8" destOrd="0" presId="urn:microsoft.com/office/officeart/2005/8/layout/hList7"/>
    <dgm:cxn modelId="{ED6AFF61-9FAF-4625-ABD7-5F6668D8739E}" type="presParOf" srcId="{438B41B0-920C-4C0D-A58F-2551F06ABA9A}" destId="{E5006795-4296-4366-9BB0-CA5CE668E547}" srcOrd="0" destOrd="0" presId="urn:microsoft.com/office/officeart/2005/8/layout/hList7"/>
    <dgm:cxn modelId="{4EAEDA32-640E-49E6-804F-AD2DF0B9FBBF}" type="presParOf" srcId="{438B41B0-920C-4C0D-A58F-2551F06ABA9A}" destId="{F9AB975F-8F62-4258-82C4-894D2F64B17C}" srcOrd="1" destOrd="0" presId="urn:microsoft.com/office/officeart/2005/8/layout/hList7"/>
    <dgm:cxn modelId="{70E0634E-A7B3-4493-98E3-6C7A92F3B05B}" type="presParOf" srcId="{438B41B0-920C-4C0D-A58F-2551F06ABA9A}" destId="{4D419147-2E27-4B4E-B014-FF42DC042F44}" srcOrd="2" destOrd="0" presId="urn:microsoft.com/office/officeart/2005/8/layout/hList7"/>
    <dgm:cxn modelId="{5E9B809E-5563-4A4E-BDBB-9E97F8EB23B1}" type="presParOf" srcId="{438B41B0-920C-4C0D-A58F-2551F06ABA9A}" destId="{1C4E9D81-2FB6-4A90-B465-A7A3E10A59EE}" srcOrd="3" destOrd="0" presId="urn:microsoft.com/office/officeart/2005/8/layout/hList7"/>
    <dgm:cxn modelId="{DA5CB9A2-DF7A-43AE-BD60-A3BE619C15AA}" type="presParOf" srcId="{38983E99-0662-4FA6-9A52-325E4C7122DD}" destId="{E735A302-CAD1-4F12-835A-918FB93D24BA}" srcOrd="9" destOrd="0" presId="urn:microsoft.com/office/officeart/2005/8/layout/hList7"/>
    <dgm:cxn modelId="{458860B4-7106-4770-9BF8-97EB509E37D4}" type="presParOf" srcId="{38983E99-0662-4FA6-9A52-325E4C7122DD}" destId="{7043347D-F837-4469-B04B-2917A0E1E116}" srcOrd="10" destOrd="0" presId="urn:microsoft.com/office/officeart/2005/8/layout/hList7"/>
    <dgm:cxn modelId="{AE959179-9DD1-4047-BAAA-1716E3E49455}" type="presParOf" srcId="{7043347D-F837-4469-B04B-2917A0E1E116}" destId="{DA7A9454-8A8B-4E87-8DA0-34BD5034E64F}" srcOrd="0" destOrd="0" presId="urn:microsoft.com/office/officeart/2005/8/layout/hList7"/>
    <dgm:cxn modelId="{96373BAC-6121-4E8D-8C60-7A390F9326E9}" type="presParOf" srcId="{7043347D-F837-4469-B04B-2917A0E1E116}" destId="{B84A939B-BE4F-4535-B2E8-088156BB24D2}" srcOrd="1" destOrd="0" presId="urn:microsoft.com/office/officeart/2005/8/layout/hList7"/>
    <dgm:cxn modelId="{9FDC7C77-426D-4F45-890F-FA88DA1412BC}" type="presParOf" srcId="{7043347D-F837-4469-B04B-2917A0E1E116}" destId="{A309ADA0-AE26-4DF6-8083-4804074680FC}" srcOrd="2" destOrd="0" presId="urn:microsoft.com/office/officeart/2005/8/layout/hList7"/>
    <dgm:cxn modelId="{99E24C7D-71EC-4807-8D91-66E38BB9A870}" type="presParOf" srcId="{7043347D-F837-4469-B04B-2917A0E1E116}" destId="{4FFBD6AA-5A9C-4570-B2B3-5DCA79430897}" srcOrd="3" destOrd="0" presId="urn:microsoft.com/office/officeart/2005/8/layout/hList7"/>
  </dgm:cxnLst>
  <dgm:bg/>
  <dgm:whole/>
  <dgm:extLst>
    <a:ext uri="http://schemas.microsoft.com/office/drawing/2008/diagram">
      <dsp:dataModelExt xmlns:dsp="http://schemas.microsoft.com/office/drawing/2008/diagram" relId="rId7" minVer="http://schemas.openxmlformats.org/drawingml/2006/diagram"/>
    </a:ext>
    <a:ext uri="{C62137D5-CB1D-491B-B009-E17868A290BF}">
      <dgm14:recolorImg xmlns:dgm14="http://schemas.microsoft.com/office/drawing/2010/diagram" val="1"/>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AE5C685-1731-4162-887C-1C5D5CFBE7CB}">
      <dsp:nvSpPr>
        <dsp:cNvPr id="0" name=""/>
        <dsp:cNvSpPr/>
      </dsp:nvSpPr>
      <dsp:spPr>
        <a:xfrm>
          <a:off x="3275877" y="-56236"/>
          <a:ext cx="1460041" cy="1460041"/>
        </a:xfrm>
        <a:prstGeom prst="ellipse">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22860" rIns="22860" bIns="22860" numCol="1" spcCol="1270" anchor="ctr" anchorCtr="0">
          <a:noAutofit/>
        </a:bodyPr>
        <a:lstStyle/>
        <a:p>
          <a:pPr marL="0" lvl="0" indent="0" algn="ctr" defTabSz="800100">
            <a:lnSpc>
              <a:spcPct val="90000"/>
            </a:lnSpc>
            <a:spcBef>
              <a:spcPct val="0"/>
            </a:spcBef>
            <a:spcAft>
              <a:spcPct val="35000"/>
            </a:spcAft>
            <a:buNone/>
          </a:pPr>
          <a:r>
            <a:rPr lang="fr-FR" sz="1800" b="1" kern="1200" dirty="0"/>
            <a:t>État</a:t>
          </a:r>
        </a:p>
      </dsp:txBody>
      <dsp:txXfrm>
        <a:off x="3489695" y="157582"/>
        <a:ext cx="1032405" cy="1032405"/>
      </dsp:txXfrm>
    </dsp:sp>
    <dsp:sp modelId="{C3D3943B-F5A9-41A6-8CE6-4C5816046B00}">
      <dsp:nvSpPr>
        <dsp:cNvPr id="0" name=""/>
        <dsp:cNvSpPr/>
      </dsp:nvSpPr>
      <dsp:spPr>
        <a:xfrm rot="1800000">
          <a:off x="4660997" y="984962"/>
          <a:ext cx="430867" cy="382848"/>
        </a:xfrm>
        <a:prstGeom prst="rightArrow">
          <a:avLst>
            <a:gd name="adj1" fmla="val 60000"/>
            <a:gd name="adj2" fmla="val 50000"/>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711200">
            <a:lnSpc>
              <a:spcPct val="90000"/>
            </a:lnSpc>
            <a:spcBef>
              <a:spcPct val="0"/>
            </a:spcBef>
            <a:spcAft>
              <a:spcPct val="35000"/>
            </a:spcAft>
            <a:buNone/>
          </a:pPr>
          <a:endParaRPr lang="fr-FR" sz="1600" kern="1200"/>
        </a:p>
      </dsp:txBody>
      <dsp:txXfrm>
        <a:off x="4668691" y="1032819"/>
        <a:ext cx="316013" cy="229708"/>
      </dsp:txXfrm>
    </dsp:sp>
    <dsp:sp modelId="{366BD7E0-40D8-4FA4-ADD9-FEAC748147EE}">
      <dsp:nvSpPr>
        <dsp:cNvPr id="0" name=""/>
        <dsp:cNvSpPr/>
      </dsp:nvSpPr>
      <dsp:spPr>
        <a:xfrm>
          <a:off x="5034604" y="968374"/>
          <a:ext cx="1416462" cy="1416462"/>
        </a:xfrm>
        <a:prstGeom prst="ellipse">
          <a:avLst/>
        </a:prstGeom>
        <a:solidFill>
          <a:schemeClr val="accent6"/>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marL="0" lvl="0" indent="0" algn="ctr" defTabSz="711200">
            <a:lnSpc>
              <a:spcPct val="90000"/>
            </a:lnSpc>
            <a:spcBef>
              <a:spcPct val="0"/>
            </a:spcBef>
            <a:spcAft>
              <a:spcPct val="35000"/>
            </a:spcAft>
            <a:buNone/>
          </a:pPr>
          <a:r>
            <a:rPr lang="fr-FR" sz="1600" b="1" kern="1200" dirty="0" err="1"/>
            <a:t>Stellium</a:t>
          </a:r>
          <a:r>
            <a:rPr lang="fr-FR" sz="1600" b="1" kern="1200" dirty="0"/>
            <a:t> immobilier</a:t>
          </a:r>
        </a:p>
      </dsp:txBody>
      <dsp:txXfrm>
        <a:off x="5242040" y="1175810"/>
        <a:ext cx="1001590" cy="1001590"/>
      </dsp:txXfrm>
    </dsp:sp>
    <dsp:sp modelId="{78BDB7AD-665E-4D5A-97EE-CE65A36A672B}">
      <dsp:nvSpPr>
        <dsp:cNvPr id="0" name=""/>
        <dsp:cNvSpPr/>
      </dsp:nvSpPr>
      <dsp:spPr>
        <a:xfrm rot="5400000">
          <a:off x="5544208" y="2416157"/>
          <a:ext cx="393930" cy="450877"/>
        </a:xfrm>
        <a:prstGeom prst="rightArrow">
          <a:avLst>
            <a:gd name="adj1" fmla="val 60000"/>
            <a:gd name="adj2" fmla="val 50000"/>
          </a:avLst>
        </a:prstGeom>
        <a:solidFill>
          <a:schemeClr val="accent6"/>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844550">
            <a:lnSpc>
              <a:spcPct val="90000"/>
            </a:lnSpc>
            <a:spcBef>
              <a:spcPct val="0"/>
            </a:spcBef>
            <a:spcAft>
              <a:spcPct val="35000"/>
            </a:spcAft>
            <a:buNone/>
          </a:pPr>
          <a:endParaRPr lang="fr-FR" sz="1900" kern="1200"/>
        </a:p>
      </dsp:txBody>
      <dsp:txXfrm>
        <a:off x="5603298" y="2447243"/>
        <a:ext cx="275751" cy="270527"/>
      </dsp:txXfrm>
    </dsp:sp>
    <dsp:sp modelId="{16245307-CEE6-464B-99A9-85B9496A6AAD}">
      <dsp:nvSpPr>
        <dsp:cNvPr id="0" name=""/>
        <dsp:cNvSpPr/>
      </dsp:nvSpPr>
      <dsp:spPr>
        <a:xfrm>
          <a:off x="4992115" y="2931527"/>
          <a:ext cx="1501441" cy="1501441"/>
        </a:xfrm>
        <a:prstGeom prst="ellipse">
          <a:avLst/>
        </a:prstGeom>
        <a:solidFill>
          <a:schemeClr val="bg1">
            <a:lumMod val="5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1590" tIns="21590" rIns="21590" bIns="21590" numCol="1" spcCol="1270" anchor="ctr" anchorCtr="0">
          <a:noAutofit/>
        </a:bodyPr>
        <a:lstStyle/>
        <a:p>
          <a:pPr marL="0" lvl="0" indent="0" algn="ctr" defTabSz="755650">
            <a:lnSpc>
              <a:spcPct val="90000"/>
            </a:lnSpc>
            <a:spcBef>
              <a:spcPct val="0"/>
            </a:spcBef>
            <a:spcAft>
              <a:spcPct val="35000"/>
            </a:spcAft>
            <a:buNone/>
          </a:pPr>
          <a:r>
            <a:rPr lang="fr-FR" sz="1700" b="1" kern="1200" dirty="0">
              <a:solidFill>
                <a:prstClr val="white"/>
              </a:solidFill>
              <a:latin typeface="Calibri" panose="020F0502020204030204"/>
              <a:ea typeface="+mn-ea"/>
              <a:cs typeface="+mn-cs"/>
            </a:rPr>
            <a:t>Promoteur</a:t>
          </a:r>
        </a:p>
      </dsp:txBody>
      <dsp:txXfrm>
        <a:off x="5211996" y="3151408"/>
        <a:ext cx="1061679" cy="1061679"/>
      </dsp:txXfrm>
    </dsp:sp>
    <dsp:sp modelId="{3ADEDDF4-BFF8-42AF-A08D-00947CBE39A2}">
      <dsp:nvSpPr>
        <dsp:cNvPr id="0" name=""/>
        <dsp:cNvSpPr/>
      </dsp:nvSpPr>
      <dsp:spPr>
        <a:xfrm rot="9000000">
          <a:off x="4726342" y="3961859"/>
          <a:ext cx="283444" cy="450877"/>
        </a:xfrm>
        <a:prstGeom prst="rightArrow">
          <a:avLst>
            <a:gd name="adj1" fmla="val 60000"/>
            <a:gd name="adj2" fmla="val 50000"/>
          </a:avLst>
        </a:prstGeom>
        <a:solidFill>
          <a:schemeClr val="bg1">
            <a:lumMod val="5000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844550">
            <a:lnSpc>
              <a:spcPct val="90000"/>
            </a:lnSpc>
            <a:spcBef>
              <a:spcPct val="0"/>
            </a:spcBef>
            <a:spcAft>
              <a:spcPct val="35000"/>
            </a:spcAft>
            <a:buNone/>
          </a:pPr>
          <a:endParaRPr lang="fr-FR" sz="1900" kern="1200"/>
        </a:p>
      </dsp:txBody>
      <dsp:txXfrm rot="10800000">
        <a:off x="4805679" y="4030776"/>
        <a:ext cx="198411" cy="270527"/>
      </dsp:txXfrm>
    </dsp:sp>
    <dsp:sp modelId="{3C8D66DC-E058-4CA0-AD77-CB878962CFF7}">
      <dsp:nvSpPr>
        <dsp:cNvPr id="0" name=""/>
        <dsp:cNvSpPr/>
      </dsp:nvSpPr>
      <dsp:spPr>
        <a:xfrm>
          <a:off x="3285777" y="3964948"/>
          <a:ext cx="1440242" cy="1440242"/>
        </a:xfrm>
        <a:prstGeom prst="ellipse">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1590" tIns="21590" rIns="21590" bIns="21590" numCol="1" spcCol="1270" anchor="ctr" anchorCtr="0">
          <a:noAutofit/>
        </a:bodyPr>
        <a:lstStyle/>
        <a:p>
          <a:pPr marL="0" lvl="0" indent="0" algn="ctr" defTabSz="755650">
            <a:lnSpc>
              <a:spcPct val="90000"/>
            </a:lnSpc>
            <a:spcBef>
              <a:spcPct val="0"/>
            </a:spcBef>
            <a:spcAft>
              <a:spcPct val="35000"/>
            </a:spcAft>
            <a:buNone/>
          </a:pPr>
          <a:r>
            <a:rPr lang="fr-FR" sz="1700" b="1" kern="1200" dirty="0"/>
            <a:t>Banque(s)</a:t>
          </a:r>
        </a:p>
      </dsp:txBody>
      <dsp:txXfrm>
        <a:off x="3496696" y="4175867"/>
        <a:ext cx="1018404" cy="1018404"/>
      </dsp:txXfrm>
    </dsp:sp>
    <dsp:sp modelId="{22F1F48D-8DD0-47A8-BC39-2FF0DEC8401D}">
      <dsp:nvSpPr>
        <dsp:cNvPr id="0" name=""/>
        <dsp:cNvSpPr/>
      </dsp:nvSpPr>
      <dsp:spPr>
        <a:xfrm rot="12600000">
          <a:off x="3001394" y="3964745"/>
          <a:ext cx="294670" cy="450877"/>
        </a:xfrm>
        <a:prstGeom prst="rightArrow">
          <a:avLst>
            <a:gd name="adj1" fmla="val 60000"/>
            <a:gd name="adj2" fmla="val 50000"/>
          </a:avLst>
        </a:prstGeom>
        <a:solidFill>
          <a:schemeClr val="accent5">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844550">
            <a:lnSpc>
              <a:spcPct val="90000"/>
            </a:lnSpc>
            <a:spcBef>
              <a:spcPct val="0"/>
            </a:spcBef>
            <a:spcAft>
              <a:spcPct val="35000"/>
            </a:spcAft>
            <a:buNone/>
          </a:pPr>
          <a:endParaRPr lang="fr-FR" sz="1900" kern="1200"/>
        </a:p>
      </dsp:txBody>
      <dsp:txXfrm rot="10800000">
        <a:off x="3083873" y="4077020"/>
        <a:ext cx="206269" cy="270527"/>
      </dsp:txXfrm>
    </dsp:sp>
    <dsp:sp modelId="{21F3C92D-01CD-4717-8498-2F13B52C4D6A}">
      <dsp:nvSpPr>
        <dsp:cNvPr id="0" name=""/>
        <dsp:cNvSpPr/>
      </dsp:nvSpPr>
      <dsp:spPr>
        <a:xfrm>
          <a:off x="1539421" y="2952709"/>
          <a:ext cx="1459079" cy="1459079"/>
        </a:xfrm>
        <a:prstGeom prst="ellipse">
          <a:avLst/>
        </a:prstGeom>
        <a:solidFill>
          <a:schemeClr val="bg1">
            <a:lumMod val="5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4130" tIns="24130" rIns="24130" bIns="24130" numCol="1" spcCol="1270" anchor="ctr" anchorCtr="0">
          <a:noAutofit/>
        </a:bodyPr>
        <a:lstStyle/>
        <a:p>
          <a:pPr marL="0" lvl="0" indent="0" algn="ctr" defTabSz="844550">
            <a:lnSpc>
              <a:spcPct val="90000"/>
            </a:lnSpc>
            <a:spcBef>
              <a:spcPct val="0"/>
            </a:spcBef>
            <a:spcAft>
              <a:spcPct val="35000"/>
            </a:spcAft>
            <a:buNone/>
          </a:pPr>
          <a:r>
            <a:rPr lang="fr-FR" sz="1900" b="1" kern="1200" dirty="0"/>
            <a:t>Notaire</a:t>
          </a:r>
        </a:p>
      </dsp:txBody>
      <dsp:txXfrm>
        <a:off x="1753098" y="3166386"/>
        <a:ext cx="1031725" cy="1031725"/>
      </dsp:txXfrm>
    </dsp:sp>
    <dsp:sp modelId="{0937E0F2-D44F-4181-AA82-84AFC8082C89}">
      <dsp:nvSpPr>
        <dsp:cNvPr id="0" name=""/>
        <dsp:cNvSpPr/>
      </dsp:nvSpPr>
      <dsp:spPr>
        <a:xfrm rot="16200000">
          <a:off x="2020570" y="2477207"/>
          <a:ext cx="496780" cy="404049"/>
        </a:xfrm>
        <a:prstGeom prst="rightArrow">
          <a:avLst>
            <a:gd name="adj1" fmla="val 60000"/>
            <a:gd name="adj2" fmla="val 50000"/>
          </a:avLst>
        </a:prstGeom>
        <a:solidFill>
          <a:schemeClr val="bg1">
            <a:lumMod val="5000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755650">
            <a:lnSpc>
              <a:spcPct val="90000"/>
            </a:lnSpc>
            <a:spcBef>
              <a:spcPct val="0"/>
            </a:spcBef>
            <a:spcAft>
              <a:spcPct val="35000"/>
            </a:spcAft>
            <a:buNone/>
          </a:pPr>
          <a:endParaRPr lang="fr-FR" sz="1700" kern="1200"/>
        </a:p>
      </dsp:txBody>
      <dsp:txXfrm>
        <a:off x="2081178" y="2618625"/>
        <a:ext cx="375565" cy="242429"/>
      </dsp:txXfrm>
    </dsp:sp>
    <dsp:sp modelId="{BF030C77-34D8-46B5-B322-F4C93B0C2F67}">
      <dsp:nvSpPr>
        <dsp:cNvPr id="0" name=""/>
        <dsp:cNvSpPr/>
      </dsp:nvSpPr>
      <dsp:spPr>
        <a:xfrm>
          <a:off x="1529875" y="964372"/>
          <a:ext cx="1478169" cy="1424465"/>
        </a:xfrm>
        <a:prstGeom prst="ellipse">
          <a:avLst/>
        </a:prstGeom>
        <a:solidFill>
          <a:srgbClr val="E3391D"/>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marL="0" lvl="0" indent="0" algn="ctr" defTabSz="622300">
            <a:lnSpc>
              <a:spcPct val="90000"/>
            </a:lnSpc>
            <a:spcBef>
              <a:spcPct val="0"/>
            </a:spcBef>
            <a:spcAft>
              <a:spcPct val="35000"/>
            </a:spcAft>
            <a:buNone/>
          </a:pPr>
          <a:r>
            <a:rPr lang="fr-FR" sz="1400" b="1" kern="1200" dirty="0"/>
            <a:t>Bailleur institutionnel</a:t>
          </a:r>
        </a:p>
      </dsp:txBody>
      <dsp:txXfrm>
        <a:off x="1746348" y="1172980"/>
        <a:ext cx="1045223" cy="1007249"/>
      </dsp:txXfrm>
    </dsp:sp>
    <dsp:sp modelId="{8DECA353-E5BA-4470-8FA3-8CEDF6ECD416}">
      <dsp:nvSpPr>
        <dsp:cNvPr id="0" name=""/>
        <dsp:cNvSpPr/>
      </dsp:nvSpPr>
      <dsp:spPr>
        <a:xfrm rot="19800000">
          <a:off x="2976843" y="986128"/>
          <a:ext cx="398316" cy="366198"/>
        </a:xfrm>
        <a:prstGeom prst="rightArrow">
          <a:avLst>
            <a:gd name="adj1" fmla="val 60000"/>
            <a:gd name="adj2" fmla="val 50000"/>
          </a:avLst>
        </a:prstGeom>
        <a:solidFill>
          <a:srgbClr val="E3391D"/>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666750">
            <a:lnSpc>
              <a:spcPct val="90000"/>
            </a:lnSpc>
            <a:spcBef>
              <a:spcPct val="0"/>
            </a:spcBef>
            <a:spcAft>
              <a:spcPct val="35000"/>
            </a:spcAft>
            <a:buNone/>
          </a:pPr>
          <a:endParaRPr lang="fr-FR" sz="1500" kern="1200"/>
        </a:p>
      </dsp:txBody>
      <dsp:txXfrm>
        <a:off x="2984202" y="1086833"/>
        <a:ext cx="288457" cy="219718"/>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E03E967-BD36-418D-A5A0-954C31B857D3}">
      <dsp:nvSpPr>
        <dsp:cNvPr id="0" name=""/>
        <dsp:cNvSpPr/>
      </dsp:nvSpPr>
      <dsp:spPr>
        <a:xfrm>
          <a:off x="94" y="0"/>
          <a:ext cx="1263774" cy="5031608"/>
        </a:xfrm>
        <a:prstGeom prst="roundRect">
          <a:avLst>
            <a:gd name="adj" fmla="val 10000"/>
          </a:avLst>
        </a:prstGeom>
        <a:solidFill>
          <a:schemeClr val="lt1">
            <a:hueOff val="0"/>
            <a:satOff val="0"/>
            <a:lumOff val="0"/>
            <a:alphaOff val="0"/>
          </a:schemeClr>
        </a:solidFill>
        <a:ln w="12700" cap="flat" cmpd="sng" algn="ctr">
          <a:solidFill>
            <a:schemeClr val="accent3">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62280" tIns="462280" rIns="462280" bIns="462280" numCol="1" spcCol="1270" anchor="ctr" anchorCtr="0">
          <a:noAutofit/>
        </a:bodyPr>
        <a:lstStyle/>
        <a:p>
          <a:pPr marL="0" lvl="0" indent="0" algn="ctr" defTabSz="2889250">
            <a:lnSpc>
              <a:spcPct val="90000"/>
            </a:lnSpc>
            <a:spcBef>
              <a:spcPct val="0"/>
            </a:spcBef>
            <a:spcAft>
              <a:spcPct val="35000"/>
            </a:spcAft>
            <a:buNone/>
          </a:pPr>
          <a:endParaRPr lang="fr-FR" sz="6500" kern="1200" dirty="0"/>
        </a:p>
      </dsp:txBody>
      <dsp:txXfrm>
        <a:off x="94" y="2012643"/>
        <a:ext cx="1263774" cy="2012643"/>
      </dsp:txXfrm>
    </dsp:sp>
    <dsp:sp modelId="{1D0E0989-A766-4A7D-8ED1-1157C8AABDF9}">
      <dsp:nvSpPr>
        <dsp:cNvPr id="0" name=""/>
        <dsp:cNvSpPr/>
      </dsp:nvSpPr>
      <dsp:spPr>
        <a:xfrm>
          <a:off x="223452" y="180002"/>
          <a:ext cx="720003" cy="720006"/>
        </a:xfrm>
        <a:prstGeom prst="ellipse">
          <a:avLst/>
        </a:prstGeom>
        <a:solidFill>
          <a:schemeClr val="accent3">
            <a:tint val="40000"/>
            <a:hueOff val="0"/>
            <a:satOff val="0"/>
            <a:lumOff val="0"/>
            <a:alphaOff val="0"/>
          </a:schemeClr>
        </a:solidFill>
        <a:ln w="12700" cap="flat" cmpd="sng" algn="ctr">
          <a:solidFill>
            <a:schemeClr val="accent3">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64345A1E-08DD-43CE-A66F-FD03AFEC3E9D}">
      <dsp:nvSpPr>
        <dsp:cNvPr id="0" name=""/>
        <dsp:cNvSpPr/>
      </dsp:nvSpPr>
      <dsp:spPr>
        <a:xfrm>
          <a:off x="1301782" y="0"/>
          <a:ext cx="1263774" cy="5031608"/>
        </a:xfrm>
        <a:prstGeom prst="roundRect">
          <a:avLst>
            <a:gd name="adj" fmla="val 10000"/>
          </a:avLst>
        </a:prstGeom>
        <a:solidFill>
          <a:schemeClr val="lt1">
            <a:hueOff val="0"/>
            <a:satOff val="0"/>
            <a:lumOff val="0"/>
            <a:alphaOff val="0"/>
          </a:schemeClr>
        </a:solidFill>
        <a:ln w="12700" cap="flat" cmpd="sng" algn="ctr">
          <a:solidFill>
            <a:schemeClr val="accent3">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62280" tIns="462280" rIns="462280" bIns="462280" numCol="1" spcCol="1270" anchor="ctr" anchorCtr="0">
          <a:noAutofit/>
        </a:bodyPr>
        <a:lstStyle/>
        <a:p>
          <a:pPr marL="0" lvl="0" indent="0" algn="ctr" defTabSz="2889250">
            <a:lnSpc>
              <a:spcPct val="90000"/>
            </a:lnSpc>
            <a:spcBef>
              <a:spcPct val="0"/>
            </a:spcBef>
            <a:spcAft>
              <a:spcPct val="35000"/>
            </a:spcAft>
            <a:buNone/>
          </a:pPr>
          <a:endParaRPr lang="fr-FR" sz="6500" kern="1200"/>
        </a:p>
      </dsp:txBody>
      <dsp:txXfrm>
        <a:off x="1301782" y="2012643"/>
        <a:ext cx="1263774" cy="2012643"/>
      </dsp:txXfrm>
    </dsp:sp>
    <dsp:sp modelId="{49FAF6FA-90B3-4EBE-9A1C-4EF75005BF0A}">
      <dsp:nvSpPr>
        <dsp:cNvPr id="0" name=""/>
        <dsp:cNvSpPr/>
      </dsp:nvSpPr>
      <dsp:spPr>
        <a:xfrm>
          <a:off x="1541497" y="180002"/>
          <a:ext cx="720003" cy="720006"/>
        </a:xfrm>
        <a:prstGeom prst="ellipse">
          <a:avLst/>
        </a:prstGeom>
        <a:solidFill>
          <a:schemeClr val="accent3">
            <a:tint val="40000"/>
            <a:hueOff val="0"/>
            <a:satOff val="0"/>
            <a:lumOff val="0"/>
            <a:alphaOff val="0"/>
          </a:schemeClr>
        </a:solidFill>
        <a:ln w="12700" cap="flat" cmpd="sng" algn="ctr">
          <a:solidFill>
            <a:schemeClr val="accent3">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B76746F9-BC99-4811-8CE8-EC42E61DA7D6}">
      <dsp:nvSpPr>
        <dsp:cNvPr id="0" name=""/>
        <dsp:cNvSpPr/>
      </dsp:nvSpPr>
      <dsp:spPr>
        <a:xfrm>
          <a:off x="2603469" y="0"/>
          <a:ext cx="1263774" cy="5031608"/>
        </a:xfrm>
        <a:prstGeom prst="roundRect">
          <a:avLst>
            <a:gd name="adj" fmla="val 10000"/>
          </a:avLst>
        </a:prstGeom>
        <a:solidFill>
          <a:schemeClr val="lt1">
            <a:hueOff val="0"/>
            <a:satOff val="0"/>
            <a:lumOff val="0"/>
            <a:alphaOff val="0"/>
          </a:schemeClr>
        </a:solidFill>
        <a:ln w="12700" cap="flat" cmpd="sng" algn="ctr">
          <a:solidFill>
            <a:schemeClr val="accent3">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62280" tIns="462280" rIns="462280" bIns="462280" numCol="1" spcCol="1270" anchor="ctr" anchorCtr="0">
          <a:noAutofit/>
        </a:bodyPr>
        <a:lstStyle/>
        <a:p>
          <a:pPr marL="0" lvl="0" indent="0" algn="ctr" defTabSz="2889250">
            <a:lnSpc>
              <a:spcPct val="90000"/>
            </a:lnSpc>
            <a:spcBef>
              <a:spcPct val="0"/>
            </a:spcBef>
            <a:spcAft>
              <a:spcPct val="35000"/>
            </a:spcAft>
            <a:buNone/>
          </a:pPr>
          <a:endParaRPr lang="fr-FR" sz="6500" kern="1200"/>
        </a:p>
      </dsp:txBody>
      <dsp:txXfrm>
        <a:off x="2603469" y="2012643"/>
        <a:ext cx="1263774" cy="2012643"/>
      </dsp:txXfrm>
    </dsp:sp>
    <dsp:sp modelId="{2FF5D6B3-E14E-4A46-9254-708610B1BE57}">
      <dsp:nvSpPr>
        <dsp:cNvPr id="0" name=""/>
        <dsp:cNvSpPr/>
      </dsp:nvSpPr>
      <dsp:spPr>
        <a:xfrm>
          <a:off x="2892865" y="180002"/>
          <a:ext cx="720003" cy="720006"/>
        </a:xfrm>
        <a:prstGeom prst="ellipse">
          <a:avLst/>
        </a:prstGeom>
        <a:solidFill>
          <a:schemeClr val="accent3">
            <a:tint val="40000"/>
            <a:hueOff val="0"/>
            <a:satOff val="0"/>
            <a:lumOff val="0"/>
            <a:alphaOff val="0"/>
          </a:schemeClr>
        </a:solidFill>
        <a:ln w="12700" cap="flat" cmpd="sng" algn="ctr">
          <a:solidFill>
            <a:schemeClr val="accent3">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756746A5-B673-416E-A1A4-6FE2CFE70BC3}">
      <dsp:nvSpPr>
        <dsp:cNvPr id="0" name=""/>
        <dsp:cNvSpPr/>
      </dsp:nvSpPr>
      <dsp:spPr>
        <a:xfrm>
          <a:off x="3905156" y="0"/>
          <a:ext cx="1263774" cy="5031608"/>
        </a:xfrm>
        <a:prstGeom prst="roundRect">
          <a:avLst>
            <a:gd name="adj" fmla="val 10000"/>
          </a:avLst>
        </a:prstGeom>
        <a:solidFill>
          <a:schemeClr val="lt1">
            <a:hueOff val="0"/>
            <a:satOff val="0"/>
            <a:lumOff val="0"/>
            <a:alphaOff val="0"/>
          </a:schemeClr>
        </a:solidFill>
        <a:ln w="12700" cap="flat" cmpd="sng" algn="ctr">
          <a:solidFill>
            <a:schemeClr val="accent3">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62280" tIns="462280" rIns="462280" bIns="462280" numCol="1" spcCol="1270" anchor="ctr" anchorCtr="0">
          <a:noAutofit/>
        </a:bodyPr>
        <a:lstStyle/>
        <a:p>
          <a:pPr marL="0" lvl="0" indent="0" algn="ctr" defTabSz="2889250">
            <a:lnSpc>
              <a:spcPct val="90000"/>
            </a:lnSpc>
            <a:spcBef>
              <a:spcPct val="0"/>
            </a:spcBef>
            <a:spcAft>
              <a:spcPct val="35000"/>
            </a:spcAft>
            <a:buNone/>
          </a:pPr>
          <a:endParaRPr lang="fr-FR" sz="6500" kern="1200" dirty="0"/>
        </a:p>
      </dsp:txBody>
      <dsp:txXfrm>
        <a:off x="3905156" y="2012643"/>
        <a:ext cx="1263774" cy="2012643"/>
      </dsp:txXfrm>
    </dsp:sp>
    <dsp:sp modelId="{58011924-6E83-4966-84D2-F91E5E88C506}">
      <dsp:nvSpPr>
        <dsp:cNvPr id="0" name=""/>
        <dsp:cNvSpPr/>
      </dsp:nvSpPr>
      <dsp:spPr>
        <a:xfrm>
          <a:off x="4159555" y="180002"/>
          <a:ext cx="720003" cy="720006"/>
        </a:xfrm>
        <a:prstGeom prst="ellipse">
          <a:avLst/>
        </a:prstGeom>
        <a:solidFill>
          <a:schemeClr val="accent3">
            <a:tint val="40000"/>
            <a:hueOff val="0"/>
            <a:satOff val="0"/>
            <a:lumOff val="0"/>
            <a:alphaOff val="0"/>
          </a:schemeClr>
        </a:solidFill>
        <a:ln w="12700" cap="flat" cmpd="sng" algn="ctr">
          <a:solidFill>
            <a:schemeClr val="accent3">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E5006795-4296-4366-9BB0-CA5CE668E547}">
      <dsp:nvSpPr>
        <dsp:cNvPr id="0" name=""/>
        <dsp:cNvSpPr/>
      </dsp:nvSpPr>
      <dsp:spPr>
        <a:xfrm>
          <a:off x="5206843" y="0"/>
          <a:ext cx="1263774" cy="5031608"/>
        </a:xfrm>
        <a:prstGeom prst="roundRect">
          <a:avLst>
            <a:gd name="adj" fmla="val 10000"/>
          </a:avLst>
        </a:prstGeom>
        <a:solidFill>
          <a:schemeClr val="lt1">
            <a:hueOff val="0"/>
            <a:satOff val="0"/>
            <a:lumOff val="0"/>
            <a:alphaOff val="0"/>
          </a:schemeClr>
        </a:solidFill>
        <a:ln w="12700" cap="flat" cmpd="sng" algn="ctr">
          <a:solidFill>
            <a:schemeClr val="accent3">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62280" tIns="462280" rIns="462280" bIns="462280" numCol="1" spcCol="1270" anchor="ctr" anchorCtr="0">
          <a:noAutofit/>
        </a:bodyPr>
        <a:lstStyle/>
        <a:p>
          <a:pPr marL="0" lvl="0" indent="0" algn="ctr" defTabSz="2889250">
            <a:lnSpc>
              <a:spcPct val="90000"/>
            </a:lnSpc>
            <a:spcBef>
              <a:spcPct val="0"/>
            </a:spcBef>
            <a:spcAft>
              <a:spcPct val="35000"/>
            </a:spcAft>
            <a:buNone/>
          </a:pPr>
          <a:r>
            <a:rPr lang="fr-FR" sz="6500" kern="1200" dirty="0"/>
            <a:t> </a:t>
          </a:r>
        </a:p>
      </dsp:txBody>
      <dsp:txXfrm>
        <a:off x="5206843" y="2012643"/>
        <a:ext cx="1263774" cy="2012643"/>
      </dsp:txXfrm>
    </dsp:sp>
    <dsp:sp modelId="{1C4E9D81-2FB6-4A90-B465-A7A3E10A59EE}">
      <dsp:nvSpPr>
        <dsp:cNvPr id="0" name=""/>
        <dsp:cNvSpPr/>
      </dsp:nvSpPr>
      <dsp:spPr>
        <a:xfrm>
          <a:off x="5467728" y="180002"/>
          <a:ext cx="720003" cy="720006"/>
        </a:xfrm>
        <a:prstGeom prst="ellipse">
          <a:avLst/>
        </a:prstGeom>
        <a:solidFill>
          <a:schemeClr val="accent3">
            <a:tint val="40000"/>
            <a:hueOff val="0"/>
            <a:satOff val="0"/>
            <a:lumOff val="0"/>
            <a:alphaOff val="0"/>
          </a:schemeClr>
        </a:solidFill>
        <a:ln w="12700" cap="flat" cmpd="sng" algn="ctr">
          <a:solidFill>
            <a:schemeClr val="accent3">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DA7A9454-8A8B-4E87-8DA0-34BD5034E64F}">
      <dsp:nvSpPr>
        <dsp:cNvPr id="0" name=""/>
        <dsp:cNvSpPr/>
      </dsp:nvSpPr>
      <dsp:spPr>
        <a:xfrm>
          <a:off x="6508531" y="0"/>
          <a:ext cx="1263774" cy="5031608"/>
        </a:xfrm>
        <a:prstGeom prst="roundRect">
          <a:avLst>
            <a:gd name="adj" fmla="val 10000"/>
          </a:avLst>
        </a:prstGeom>
        <a:solidFill>
          <a:schemeClr val="lt1">
            <a:hueOff val="0"/>
            <a:satOff val="0"/>
            <a:lumOff val="0"/>
            <a:alphaOff val="0"/>
          </a:schemeClr>
        </a:solidFill>
        <a:ln w="12700" cap="flat" cmpd="sng" algn="ctr">
          <a:solidFill>
            <a:schemeClr val="accent3">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62280" tIns="462280" rIns="462280" bIns="462280" numCol="1" spcCol="1270" anchor="ctr" anchorCtr="0">
          <a:noAutofit/>
        </a:bodyPr>
        <a:lstStyle/>
        <a:p>
          <a:pPr marL="0" lvl="0" indent="0" algn="ctr" defTabSz="2889250">
            <a:lnSpc>
              <a:spcPct val="90000"/>
            </a:lnSpc>
            <a:spcBef>
              <a:spcPct val="0"/>
            </a:spcBef>
            <a:spcAft>
              <a:spcPct val="35000"/>
            </a:spcAft>
            <a:buNone/>
          </a:pPr>
          <a:r>
            <a:rPr lang="fr-FR" sz="6500" kern="1200" dirty="0"/>
            <a:t> </a:t>
          </a:r>
        </a:p>
      </dsp:txBody>
      <dsp:txXfrm>
        <a:off x="6508531" y="2012643"/>
        <a:ext cx="1263774" cy="2012643"/>
      </dsp:txXfrm>
    </dsp:sp>
    <dsp:sp modelId="{4FFBD6AA-5A9C-4570-B2B3-5DCA79430897}">
      <dsp:nvSpPr>
        <dsp:cNvPr id="0" name=""/>
        <dsp:cNvSpPr/>
      </dsp:nvSpPr>
      <dsp:spPr>
        <a:xfrm>
          <a:off x="6803997" y="180002"/>
          <a:ext cx="720003" cy="720006"/>
        </a:xfrm>
        <a:prstGeom prst="ellipse">
          <a:avLst/>
        </a:prstGeom>
        <a:solidFill>
          <a:schemeClr val="accent3">
            <a:tint val="40000"/>
            <a:hueOff val="0"/>
            <a:satOff val="0"/>
            <a:lumOff val="0"/>
            <a:alphaOff val="0"/>
          </a:schemeClr>
        </a:solidFill>
        <a:ln w="12700" cap="flat" cmpd="sng" algn="ctr">
          <a:solidFill>
            <a:schemeClr val="accent3">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65BF26E5-8AAF-43BD-8733-A2EDD91A8490}">
      <dsp:nvSpPr>
        <dsp:cNvPr id="0" name=""/>
        <dsp:cNvSpPr/>
      </dsp:nvSpPr>
      <dsp:spPr>
        <a:xfrm>
          <a:off x="4119869" y="4756550"/>
          <a:ext cx="3652530" cy="275057"/>
        </a:xfrm>
        <a:prstGeom prst="rect">
          <a:avLst/>
        </a:prstGeom>
        <a:solidFill>
          <a:schemeClr val="accent3">
            <a:tint val="6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5/8/layout/cycle2">
  <dgm:title val=""/>
  <dgm:desc val=""/>
  <dgm:catLst>
    <dgm:cat type="cycle" pri="1000"/>
    <dgm:cat type="convert" pri="10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onstrLst>
      <dgm:constr type="w" for="ch" ptType="node" refType="w"/>
      <dgm:constr type="w" for="ch" ptType="sibTrans" refType="w" refFor="ch" refPtType="node" op="equ" fact="0.25"/>
      <dgm:constr type="sibSp" refType="w" refFor="ch" refPtType="node" fact="0.5"/>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9">
        <dgm:if name="Name10" axis="par ch" ptType="doc node" func="cnt" op="gt" val="1">
          <dgm:forEach name="sibTransForEach" axis="followSib" ptType="sibTrans" hideLastTrans="0" cnt="1">
            <dgm:layoutNode name="sibTrans">
              <dgm:choose name="Name11">
                <dgm:if name="Name12" axis="par ch" ptType="doc node" func="cnt" op="lt" val="3">
                  <dgm:alg type="conn">
                    <dgm:param type="begPts" val="radial"/>
                    <dgm:param type="endPts" val="radial"/>
                  </dgm:alg>
                </dgm:if>
                <dgm:else name="Name13">
                  <dgm:alg type="conn">
                    <dgm:param type="begPts" val="auto"/>
                    <dgm:param type="endPts" val="auto"/>
                  </dgm:alg>
                </dgm:else>
              </dgm:choose>
              <dgm:shape xmlns:r="http://schemas.openxmlformats.org/officeDocument/2006/relationships" type="conn" r:blip="">
                <dgm:adjLst/>
              </dgm:shape>
              <dgm:presOf axis="self"/>
              <dgm:constrLst>
                <dgm:constr type="h" refType="w" fact="1.35"/>
                <dgm:constr type="connDist"/>
                <dgm:constr type="w" for="ch" refType="connDist" fact="0.45"/>
                <dgm:constr type="h" for="ch" refType="h"/>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if>
        <dgm:else name="Name14"/>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hList7">
  <dgm:title val=""/>
  <dgm:desc val=""/>
  <dgm:catLst>
    <dgm:cat type="list" pri="12000"/>
    <dgm:cat type="process" pri="20000"/>
    <dgm:cat type="relationship" pri="14000"/>
    <dgm:cat type="convert" pri="8000"/>
    <dgm:cat type="picture" pri="25000"/>
    <dgm:cat type="pictureconvert" pri="2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alg type="composite"/>
    <dgm:shape xmlns:r="http://schemas.openxmlformats.org/officeDocument/2006/relationships" r:blip="">
      <dgm:adjLst/>
    </dgm:shape>
    <dgm:presOf/>
    <dgm:constrLst>
      <dgm:constr type="w" for="ch" forName="fgShape" refType="w" fact="0.92"/>
      <dgm:constr type="h" for="ch" forName="fgShape" refType="h" fact="0.15"/>
      <dgm:constr type="b" for="ch" forName="fgShape" refType="h" fact="0.95"/>
      <dgm:constr type="ctrX" for="ch" forName="fgShape" refType="w" fact="0.5"/>
      <dgm:constr type="w" for="ch" forName="linComp" refType="w"/>
      <dgm:constr type="h" for="ch" forName="linComp" refType="h"/>
      <dgm:constr type="ctrX" for="ch" forName="linComp" refType="w" fact="0.5"/>
    </dgm:constrLst>
    <dgm:ruleLst/>
    <dgm:layoutNode name="fgShape" styleLbl="fgShp">
      <dgm:alg type="sp"/>
      <dgm:shape xmlns:r="http://schemas.openxmlformats.org/officeDocument/2006/relationships" type="leftRightArrow" r:blip="" zOrderOff="99999">
        <dgm:adjLst/>
      </dgm:shape>
      <dgm:presOf/>
      <dgm:constrLst/>
      <dgm:ruleLst/>
    </dgm:layoutNode>
    <dgm:layoutNode name="linComp">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forName="compNode" refType="w"/>
        <dgm:constr type="h" for="ch" forName="compNode" refType="h"/>
        <dgm:constr type="w" for="ch" ptType="sibTrans" refType="w" refFor="ch" refForName="compNode" fact="0.03"/>
        <dgm:constr type="primFontSz" for="des" ptType="node" op="equ" val="65"/>
      </dgm:constrLst>
      <dgm:ruleLst/>
      <dgm:forEach name="nodesForEach" axis="ch" ptType="node">
        <dgm:layoutNode name="compNode">
          <dgm:alg type="composite"/>
          <dgm:shape xmlns:r="http://schemas.openxmlformats.org/officeDocument/2006/relationships" r:blip="">
            <dgm:adjLst/>
          </dgm:shape>
          <dgm:presOf/>
          <dgm:constrLst>
            <dgm:constr type="w" for="ch" forName="bkgdShape" refType="w"/>
            <dgm:constr type="h" for="ch" forName="bkgdShape" refType="h"/>
            <dgm:constr type="w" for="ch" forName="nodeTx" refType="w"/>
            <dgm:constr type="h" for="ch" forName="nodeTx" refType="h" fact="0.4"/>
            <dgm:constr type="b" for="ch" forName="nodeTx" refType="h" fact="0.8"/>
            <dgm:constr type="w" for="ch" forName="invisiNode" refType="w" fact="0.01"/>
            <dgm:constr type="h" for="ch" forName="invisiNode" refType="h" fact="0.06"/>
            <dgm:constr type="t" for="ch" forName="invisiNode"/>
            <dgm:constr type="ctrX" for="ch" forName="invisiNode" refType="w" fact="0.5"/>
            <dgm:constr type="h" for="ch" forName="imagNode" refType="h" fact="0.333"/>
            <dgm:constr type="w" for="ch" forName="imagNode" refType="h" refFor="ch" refForName="imagNode"/>
            <dgm:constr type="ctrX" for="ch" forName="imagNode" refType="w" fact="0.5"/>
            <dgm:constr type="t" for="ch" forName="imagNode" refType="h" fact="0.06"/>
            <dgm:constr type="w" for="ch" forName="imagNode" refType="w" op="lte" fact="0.94"/>
          </dgm:constrLst>
          <dgm:ruleLst/>
          <dgm:layoutNode name="bkgdShape">
            <dgm:alg type="sp"/>
            <dgm:shape xmlns:r="http://schemas.openxmlformats.org/officeDocument/2006/relationships" type="roundRect" r:blip="">
              <dgm:adjLst>
                <dgm:adj idx="1" val="0.1"/>
              </dgm:adjLst>
            </dgm:shape>
            <dgm:presOf axis="desOrSelf" ptType="node"/>
            <dgm:constrLst/>
            <dgm:ruleLst/>
          </dgm:layoutNode>
          <dgm:layoutNode name="nodeTx">
            <dgm:varLst>
              <dgm:bulletEnabled val="1"/>
            </dgm:varLst>
            <dgm:alg type="tx">
              <dgm:param type="txAnchorVert" val="mid"/>
              <dgm:param type="txAnchorHorzCh" val="ctr"/>
              <dgm:param type="stBulletLvl" val="2"/>
            </dgm:alg>
            <dgm:shape xmlns:r="http://schemas.openxmlformats.org/officeDocument/2006/relationships" type="rect" r:blip="" hideGeom="1">
              <dgm:adjLst/>
            </dgm:shape>
            <dgm:presOf axis="desOrSelf" ptType="node"/>
            <dgm:constrLst/>
            <dgm:ruleLst>
              <dgm:rule type="primFontSz" val="5" fact="NaN" max="NaN"/>
            </dgm:ruleLst>
          </dgm:layoutNode>
          <dgm:layoutNode name="invisiNode">
            <dgm:alg type="sp"/>
            <dgm:shape xmlns:r="http://schemas.openxmlformats.org/officeDocument/2006/relationships" type="roundRect" r:blip="" hideGeom="1">
              <dgm:adjLst>
                <dgm:adj idx="1" val="0.1"/>
              </dgm:adjLst>
            </dgm:shape>
            <dgm:presOf/>
            <dgm:constrLst/>
            <dgm:ruleLst/>
          </dgm:layoutNode>
          <dgm:layoutNode name="imagNode" styleLbl="fgImgPlace1">
            <dgm:alg type="sp"/>
            <dgm:shape xmlns:r="http://schemas.openxmlformats.org/officeDocument/2006/relationships" type="ellipse" r:blip="" blipPhldr="1">
              <dgm:adjLst/>
            </dgm:shape>
            <dgm:presOf/>
            <dgm:constrLst/>
            <dgm:ruleLst/>
          </dgm:layoutNode>
        </dgm:layoutNode>
        <dgm:forEach name="sibTransForEach" axis="followSib" ptType="sibTrans" cnt="1">
          <dgm:layoutNode name="sibTrans">
            <dgm:alg type="sp"/>
            <dgm:shape xmlns:r="http://schemas.openxmlformats.org/officeDocument/2006/relationships" type="rect" r:blip="" hideGeom="1">
              <dgm:adjLst/>
            </dgm:shape>
            <dgm:presOf axis="self"/>
            <dgm:constrLst/>
            <dgm:ruleLst/>
          </dgm:layoutNode>
        </dgm:forEach>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889938" cy="49534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777607" y="0"/>
            <a:ext cx="2889938" cy="495348"/>
          </a:xfrm>
          <a:prstGeom prst="rect">
            <a:avLst/>
          </a:prstGeom>
        </p:spPr>
        <p:txBody>
          <a:bodyPr vert="horz" lIns="91440" tIns="45720" rIns="91440" bIns="45720" rtlCol="0"/>
          <a:lstStyle>
            <a:lvl1pPr algn="r">
              <a:defRPr sz="1200"/>
            </a:lvl1pPr>
          </a:lstStyle>
          <a:p>
            <a:fld id="{7C556138-3825-4999-A015-79F5F92D9BC9}" type="datetimeFigureOut">
              <a:rPr lang="fr-FR" smtClean="0"/>
              <a:t>11/09/2019</a:t>
            </a:fld>
            <a:endParaRPr lang="fr-FR"/>
          </a:p>
        </p:txBody>
      </p:sp>
      <p:sp>
        <p:nvSpPr>
          <p:cNvPr id="4" name="Espace réservé de l'image des diapositives 3"/>
          <p:cNvSpPr>
            <a:spLocks noGrp="1" noRot="1" noChangeAspect="1"/>
          </p:cNvSpPr>
          <p:nvPr>
            <p:ph type="sldImg" idx="2"/>
          </p:nvPr>
        </p:nvSpPr>
        <p:spPr>
          <a:xfrm>
            <a:off x="1114425" y="1233488"/>
            <a:ext cx="4440238" cy="3332162"/>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notes 4"/>
          <p:cNvSpPr>
            <a:spLocks noGrp="1"/>
          </p:cNvSpPr>
          <p:nvPr>
            <p:ph type="body" sz="quarter" idx="3"/>
          </p:nvPr>
        </p:nvSpPr>
        <p:spPr>
          <a:xfrm>
            <a:off x="666909" y="4751221"/>
            <a:ext cx="5335270" cy="3887361"/>
          </a:xfrm>
          <a:prstGeom prst="rect">
            <a:avLst/>
          </a:prstGeom>
        </p:spPr>
        <p:txBody>
          <a:bodyPr vert="horz" lIns="91440" tIns="45720" rIns="91440" bIns="45720" rtlCol="0"/>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9377319"/>
            <a:ext cx="2889938" cy="49534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777607" y="9377319"/>
            <a:ext cx="2889938" cy="495347"/>
          </a:xfrm>
          <a:prstGeom prst="rect">
            <a:avLst/>
          </a:prstGeom>
        </p:spPr>
        <p:txBody>
          <a:bodyPr vert="horz" lIns="91440" tIns="45720" rIns="91440" bIns="45720" rtlCol="0" anchor="b"/>
          <a:lstStyle>
            <a:lvl1pPr algn="r">
              <a:defRPr sz="1200"/>
            </a:lvl1pPr>
          </a:lstStyle>
          <a:p>
            <a:fld id="{19130437-9F30-42AC-B957-E9A34DCFB201}" type="slidenum">
              <a:rPr lang="fr-FR" smtClean="0"/>
              <a:t>‹N°›</a:t>
            </a:fld>
            <a:endParaRPr lang="fr-FR"/>
          </a:p>
        </p:txBody>
      </p:sp>
    </p:spTree>
    <p:extLst>
      <p:ext uri="{BB962C8B-B14F-4D97-AF65-F5344CB8AC3E}">
        <p14:creationId xmlns:p14="http://schemas.microsoft.com/office/powerpoint/2010/main" val="302133763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fld id="{19130437-9F30-42AC-B957-E9A34DCFB201}" type="slidenum">
              <a:rPr lang="fr-FR" smtClean="0"/>
              <a:t>2</a:t>
            </a:fld>
            <a:endParaRPr lang="fr-FR"/>
          </a:p>
        </p:txBody>
      </p:sp>
    </p:spTree>
    <p:extLst>
      <p:ext uri="{BB962C8B-B14F-4D97-AF65-F5344CB8AC3E}">
        <p14:creationId xmlns:p14="http://schemas.microsoft.com/office/powerpoint/2010/main" val="13463675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pPr>
              <a:defRPr/>
            </a:pPr>
            <a:fld id="{7EE8124D-4551-EA46-9A0D-3AD85C916461}" type="slidenum">
              <a:rPr lang="fr-FR" smtClean="0"/>
              <a:pPr>
                <a:defRPr/>
              </a:pPr>
              <a:t>20</a:t>
            </a:fld>
            <a:endParaRPr lang="fr-FR"/>
          </a:p>
        </p:txBody>
      </p:sp>
    </p:spTree>
    <p:extLst>
      <p:ext uri="{BB962C8B-B14F-4D97-AF65-F5344CB8AC3E}">
        <p14:creationId xmlns:p14="http://schemas.microsoft.com/office/powerpoint/2010/main" val="325949141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pPr>
              <a:defRPr/>
            </a:pPr>
            <a:fld id="{7EE8124D-4551-EA46-9A0D-3AD85C916461}" type="slidenum">
              <a:rPr lang="fr-FR" smtClean="0"/>
              <a:pPr>
                <a:defRPr/>
              </a:pPr>
              <a:t>21</a:t>
            </a:fld>
            <a:endParaRPr lang="fr-FR"/>
          </a:p>
        </p:txBody>
      </p:sp>
    </p:spTree>
    <p:extLst>
      <p:ext uri="{BB962C8B-B14F-4D97-AF65-F5344CB8AC3E}">
        <p14:creationId xmlns:p14="http://schemas.microsoft.com/office/powerpoint/2010/main" val="372775801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pPr>
              <a:defRPr/>
            </a:pPr>
            <a:fld id="{7EE8124D-4551-EA46-9A0D-3AD85C916461}" type="slidenum">
              <a:rPr lang="fr-FR" smtClean="0"/>
              <a:pPr>
                <a:defRPr/>
              </a:pPr>
              <a:t>22</a:t>
            </a:fld>
            <a:endParaRPr lang="fr-FR"/>
          </a:p>
        </p:txBody>
      </p:sp>
    </p:spTree>
    <p:extLst>
      <p:ext uri="{BB962C8B-B14F-4D97-AF65-F5344CB8AC3E}">
        <p14:creationId xmlns:p14="http://schemas.microsoft.com/office/powerpoint/2010/main" val="348824893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pPr>
              <a:defRPr/>
            </a:pPr>
            <a:fld id="{7EE8124D-4551-EA46-9A0D-3AD85C916461}" type="slidenum">
              <a:rPr lang="fr-FR" smtClean="0"/>
              <a:pPr>
                <a:defRPr/>
              </a:pPr>
              <a:t>23</a:t>
            </a:fld>
            <a:endParaRPr lang="fr-FR"/>
          </a:p>
        </p:txBody>
      </p:sp>
    </p:spTree>
    <p:extLst>
      <p:ext uri="{BB962C8B-B14F-4D97-AF65-F5344CB8AC3E}">
        <p14:creationId xmlns:p14="http://schemas.microsoft.com/office/powerpoint/2010/main" val="340058304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pPr>
              <a:defRPr/>
            </a:pPr>
            <a:fld id="{7EE8124D-4551-EA46-9A0D-3AD85C916461}" type="slidenum">
              <a:rPr lang="fr-FR" smtClean="0"/>
              <a:pPr>
                <a:defRPr/>
              </a:pPr>
              <a:t>24</a:t>
            </a:fld>
            <a:endParaRPr lang="fr-FR"/>
          </a:p>
        </p:txBody>
      </p:sp>
    </p:spTree>
    <p:extLst>
      <p:ext uri="{BB962C8B-B14F-4D97-AF65-F5344CB8AC3E}">
        <p14:creationId xmlns:p14="http://schemas.microsoft.com/office/powerpoint/2010/main" val="249432649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pPr>
              <a:defRPr/>
            </a:pPr>
            <a:fld id="{7EE8124D-4551-EA46-9A0D-3AD85C916461}" type="slidenum">
              <a:rPr lang="fr-FR" smtClean="0"/>
              <a:pPr>
                <a:defRPr/>
              </a:pPr>
              <a:t>25</a:t>
            </a:fld>
            <a:endParaRPr lang="fr-FR"/>
          </a:p>
        </p:txBody>
      </p:sp>
    </p:spTree>
    <p:extLst>
      <p:ext uri="{BB962C8B-B14F-4D97-AF65-F5344CB8AC3E}">
        <p14:creationId xmlns:p14="http://schemas.microsoft.com/office/powerpoint/2010/main" val="200345723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pPr>
              <a:defRPr/>
            </a:pPr>
            <a:fld id="{7EE8124D-4551-EA46-9A0D-3AD85C916461}" type="slidenum">
              <a:rPr lang="fr-FR" smtClean="0"/>
              <a:pPr>
                <a:defRPr/>
              </a:pPr>
              <a:t>26</a:t>
            </a:fld>
            <a:endParaRPr lang="fr-FR"/>
          </a:p>
        </p:txBody>
      </p:sp>
    </p:spTree>
    <p:extLst>
      <p:ext uri="{BB962C8B-B14F-4D97-AF65-F5344CB8AC3E}">
        <p14:creationId xmlns:p14="http://schemas.microsoft.com/office/powerpoint/2010/main" val="336374101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pPr>
              <a:defRPr/>
            </a:pPr>
            <a:fld id="{7EE8124D-4551-EA46-9A0D-3AD85C916461}" type="slidenum">
              <a:rPr lang="fr-FR" smtClean="0"/>
              <a:pPr>
                <a:defRPr/>
              </a:pPr>
              <a:t>27</a:t>
            </a:fld>
            <a:endParaRPr lang="fr-FR"/>
          </a:p>
        </p:txBody>
      </p:sp>
    </p:spTree>
    <p:extLst>
      <p:ext uri="{BB962C8B-B14F-4D97-AF65-F5344CB8AC3E}">
        <p14:creationId xmlns:p14="http://schemas.microsoft.com/office/powerpoint/2010/main" val="278225354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pPr>
              <a:defRPr/>
            </a:pPr>
            <a:fld id="{7EE8124D-4551-EA46-9A0D-3AD85C916461}" type="slidenum">
              <a:rPr lang="fr-FR" smtClean="0"/>
              <a:pPr>
                <a:defRPr/>
              </a:pPr>
              <a:t>28</a:t>
            </a:fld>
            <a:endParaRPr lang="fr-FR"/>
          </a:p>
        </p:txBody>
      </p:sp>
    </p:spTree>
    <p:extLst>
      <p:ext uri="{BB962C8B-B14F-4D97-AF65-F5344CB8AC3E}">
        <p14:creationId xmlns:p14="http://schemas.microsoft.com/office/powerpoint/2010/main" val="139698536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fr-FR" dirty="0"/>
          </a:p>
          <a:p>
            <a:endParaRPr lang="fr-FR" dirty="0"/>
          </a:p>
        </p:txBody>
      </p:sp>
      <p:sp>
        <p:nvSpPr>
          <p:cNvPr id="4" name="Espace réservé du numéro de diapositive 3"/>
          <p:cNvSpPr>
            <a:spLocks noGrp="1"/>
          </p:cNvSpPr>
          <p:nvPr>
            <p:ph type="sldNum" sz="quarter" idx="5"/>
          </p:nvPr>
        </p:nvSpPr>
        <p:spPr/>
        <p:txBody>
          <a:bodyPr/>
          <a:lstStyle/>
          <a:p>
            <a:fld id="{19130437-9F30-42AC-B957-E9A34DCFB201}" type="slidenum">
              <a:rPr lang="fr-FR" smtClean="0"/>
              <a:t>3</a:t>
            </a:fld>
            <a:endParaRPr lang="fr-FR"/>
          </a:p>
        </p:txBody>
      </p:sp>
    </p:spTree>
    <p:extLst>
      <p:ext uri="{BB962C8B-B14F-4D97-AF65-F5344CB8AC3E}">
        <p14:creationId xmlns:p14="http://schemas.microsoft.com/office/powerpoint/2010/main" val="410714936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fld id="{19130437-9F30-42AC-B957-E9A34DCFB201}" type="slidenum">
              <a:rPr lang="fr-FR" smtClean="0"/>
              <a:t>4</a:t>
            </a:fld>
            <a:endParaRPr lang="fr-FR"/>
          </a:p>
        </p:txBody>
      </p:sp>
    </p:spTree>
    <p:extLst>
      <p:ext uri="{BB962C8B-B14F-4D97-AF65-F5344CB8AC3E}">
        <p14:creationId xmlns:p14="http://schemas.microsoft.com/office/powerpoint/2010/main" val="257166263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fld id="{19130437-9F30-42AC-B957-E9A34DCFB201}" type="slidenum">
              <a:rPr lang="fr-FR" smtClean="0"/>
              <a:t>5</a:t>
            </a:fld>
            <a:endParaRPr lang="fr-FR"/>
          </a:p>
        </p:txBody>
      </p:sp>
    </p:spTree>
    <p:extLst>
      <p:ext uri="{BB962C8B-B14F-4D97-AF65-F5344CB8AC3E}">
        <p14:creationId xmlns:p14="http://schemas.microsoft.com/office/powerpoint/2010/main" val="125295088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Espace réservé de l'image des diapositives 1"/>
          <p:cNvSpPr>
            <a:spLocks noGrp="1" noRot="1" noChangeAspect="1"/>
          </p:cNvSpPr>
          <p:nvPr>
            <p:ph type="sldImg"/>
          </p:nvPr>
        </p:nvSpPr>
        <p:spPr bwMode="auto">
          <a:noFill/>
          <a:ln>
            <a:solidFill>
              <a:srgbClr val="000000"/>
            </a:solidFill>
            <a:miter lim="800000"/>
            <a:headEnd/>
            <a:tailEnd/>
          </a:ln>
          <a:extLst>
            <a:ext uri="{909E8E84-426E-40dd-AFC4-6F175D3DCCD1}">
              <a14:hiddenFill xmlns:a14="http://schemas.microsoft.com/office/drawing/2010/main" xmlns="">
                <a:solidFill>
                  <a:srgbClr val="FFFFFF"/>
                </a:solidFill>
              </a14:hiddenFill>
            </a:ext>
            <a:ext uri="{FAA26D3D-D897-4be2-8F04-BA451C77F1D7}">
              <ma14:placeholderFlag xmlns:ma14="http://schemas.microsoft.com/office/mac/drawingml/2011/main" xmlns="" val="1"/>
            </a:ext>
          </a:extLst>
        </p:spPr>
      </p:sp>
      <p:sp>
        <p:nvSpPr>
          <p:cNvPr id="27650" name="Espace réservé des notes 2"/>
          <p:cNvSpPr>
            <a:spLocks noGrp="1"/>
          </p:cNvSpPr>
          <p:nvPr>
            <p:ph type="body"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fr-FR">
                <a:latin typeface="Calibri" charset="0"/>
              </a:rPr>
              <a:t> </a:t>
            </a:r>
          </a:p>
          <a:p>
            <a:pPr eaLnBrk="1" hangingPunct="1">
              <a:spcBef>
                <a:spcPct val="0"/>
              </a:spcBef>
            </a:pPr>
            <a:r>
              <a:rPr lang="fr-FR" i="1">
                <a:latin typeface="Calibri" charset="0"/>
              </a:rPr>
              <a:t>Ce sont des points incontournables qu’il faut absolument traiter car sinon ces questionnements sont susceptibles de générer des incompréhensions ou des doutes plus tard dans le processus d’investissement. Ces 4 thématiques sont les suivantes :</a:t>
            </a:r>
            <a:endParaRPr lang="fr-FR">
              <a:latin typeface="Calibri" charset="0"/>
            </a:endParaRPr>
          </a:p>
          <a:p>
            <a:pPr eaLnBrk="1" hangingPunct="1">
              <a:spcBef>
                <a:spcPct val="0"/>
              </a:spcBef>
            </a:pPr>
            <a:r>
              <a:rPr lang="fr-FR" i="1">
                <a:latin typeface="Calibri" charset="0"/>
              </a:rPr>
              <a:t> </a:t>
            </a:r>
            <a:endParaRPr lang="fr-FR">
              <a:latin typeface="Calibri" charset="0"/>
            </a:endParaRPr>
          </a:p>
          <a:p>
            <a:pPr eaLnBrk="1" hangingPunct="1">
              <a:spcBef>
                <a:spcPct val="0"/>
              </a:spcBef>
            </a:pPr>
            <a:r>
              <a:rPr lang="fr-FR" b="1" i="1">
                <a:latin typeface="Calibri" charset="0"/>
              </a:rPr>
              <a:t>le financement</a:t>
            </a:r>
            <a:r>
              <a:rPr lang="fr-FR" i="1">
                <a:latin typeface="Calibri" charset="0"/>
              </a:rPr>
              <a:t> : comment est-ce que je vais pouvoir acquérir mon bien immobilier</a:t>
            </a:r>
            <a:endParaRPr lang="fr-FR">
              <a:latin typeface="Calibri" charset="0"/>
            </a:endParaRPr>
          </a:p>
          <a:p>
            <a:pPr eaLnBrk="1" hangingPunct="1">
              <a:spcBef>
                <a:spcPct val="0"/>
              </a:spcBef>
            </a:pPr>
            <a:r>
              <a:rPr lang="fr-FR" b="1" i="1">
                <a:latin typeface="Calibri" charset="0"/>
              </a:rPr>
              <a:t>la location</a:t>
            </a:r>
            <a:r>
              <a:rPr lang="fr-FR" i="1">
                <a:latin typeface="Calibri" charset="0"/>
              </a:rPr>
              <a:t> : comment mon bien va se louer, à quel prix, qui va s’occuper de ce bien au quotidien </a:t>
            </a:r>
            <a:endParaRPr lang="fr-FR">
              <a:latin typeface="Calibri" charset="0"/>
            </a:endParaRPr>
          </a:p>
          <a:p>
            <a:pPr eaLnBrk="1" hangingPunct="1">
              <a:spcBef>
                <a:spcPct val="0"/>
              </a:spcBef>
            </a:pPr>
            <a:r>
              <a:rPr lang="fr-FR" b="1" i="1">
                <a:latin typeface="Calibri" charset="0"/>
              </a:rPr>
              <a:t>la revente, la retraite</a:t>
            </a:r>
            <a:r>
              <a:rPr lang="fr-FR" i="1">
                <a:latin typeface="Calibri" charset="0"/>
              </a:rPr>
              <a:t> : à l’issue du dispositif, qu’est-ce qui se passe : est-ce que je vais conserver ce bien, le revendre ?</a:t>
            </a:r>
            <a:endParaRPr lang="fr-FR">
              <a:latin typeface="Calibri" charset="0"/>
            </a:endParaRPr>
          </a:p>
          <a:p>
            <a:pPr eaLnBrk="1" hangingPunct="1">
              <a:spcBef>
                <a:spcPct val="0"/>
              </a:spcBef>
            </a:pPr>
            <a:r>
              <a:rPr lang="fr-FR" i="1">
                <a:latin typeface="Calibri" charset="0"/>
              </a:rPr>
              <a:t>et enfin </a:t>
            </a:r>
            <a:r>
              <a:rPr lang="fr-FR" b="1" i="1">
                <a:latin typeface="Calibri" charset="0"/>
              </a:rPr>
              <a:t>les avantages de l’offre</a:t>
            </a:r>
            <a:r>
              <a:rPr lang="fr-FR" i="1">
                <a:latin typeface="Calibri" charset="0"/>
              </a:rPr>
              <a:t> : quel est l’intérêt pour moi de passer par un Consultant Prodémial pour réaliser cet investissement.</a:t>
            </a:r>
            <a:endParaRPr lang="fr-FR">
              <a:latin typeface="Calibri" charset="0"/>
            </a:endParaRPr>
          </a:p>
          <a:p>
            <a:pPr eaLnBrk="1" hangingPunct="1">
              <a:spcBef>
                <a:spcPct val="0"/>
              </a:spcBef>
            </a:pPr>
            <a:r>
              <a:rPr lang="fr-FR">
                <a:latin typeface="Calibri" charset="0"/>
              </a:rPr>
              <a:t> </a:t>
            </a:r>
          </a:p>
          <a:p>
            <a:pPr eaLnBrk="1" hangingPunct="1">
              <a:spcBef>
                <a:spcPct val="0"/>
              </a:spcBef>
            </a:pPr>
            <a:r>
              <a:rPr lang="fr-FR">
                <a:latin typeface="Calibri" charset="0"/>
              </a:rPr>
              <a:t> </a:t>
            </a:r>
          </a:p>
          <a:p>
            <a:pPr eaLnBrk="1" hangingPunct="1">
              <a:spcBef>
                <a:spcPct val="0"/>
              </a:spcBef>
            </a:pPr>
            <a:endParaRPr lang="fr-FR">
              <a:latin typeface="Calibri" charset="0"/>
            </a:endParaRPr>
          </a:p>
        </p:txBody>
      </p:sp>
      <p:sp>
        <p:nvSpPr>
          <p:cNvPr id="27651" name="Espace réservé du numéro de diapositive 3"/>
          <p:cNvSpPr>
            <a:spLocks noGrp="1"/>
          </p:cNvSpPr>
          <p:nvPr>
            <p:ph type="sldNum" sz="quarter" idx="5"/>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rgbClr val="4D4D4D"/>
                </a:solidFill>
                <a:latin typeface="Arial" charset="0"/>
                <a:ea typeface="ＭＳ Ｐゴシック" charset="0"/>
                <a:cs typeface="ＭＳ Ｐゴシック" charset="0"/>
              </a:defRPr>
            </a:lvl1pPr>
            <a:lvl2pPr marL="742950" indent="-285750" eaLnBrk="0" hangingPunct="0">
              <a:defRPr sz="2400">
                <a:solidFill>
                  <a:srgbClr val="4D4D4D"/>
                </a:solidFill>
                <a:latin typeface="Arial" charset="0"/>
                <a:ea typeface="ＭＳ Ｐゴシック" charset="0"/>
              </a:defRPr>
            </a:lvl2pPr>
            <a:lvl3pPr marL="1143000" indent="-228600" eaLnBrk="0" hangingPunct="0">
              <a:defRPr sz="2400">
                <a:solidFill>
                  <a:srgbClr val="4D4D4D"/>
                </a:solidFill>
                <a:latin typeface="Arial" charset="0"/>
                <a:ea typeface="ＭＳ Ｐゴシック" charset="0"/>
              </a:defRPr>
            </a:lvl3pPr>
            <a:lvl4pPr marL="1600200" indent="-228600" eaLnBrk="0" hangingPunct="0">
              <a:defRPr sz="2400">
                <a:solidFill>
                  <a:srgbClr val="4D4D4D"/>
                </a:solidFill>
                <a:latin typeface="Arial" charset="0"/>
                <a:ea typeface="ＭＳ Ｐゴシック" charset="0"/>
              </a:defRPr>
            </a:lvl4pPr>
            <a:lvl5pPr marL="2057400" indent="-228600" eaLnBrk="0" hangingPunct="0">
              <a:defRPr sz="2400">
                <a:solidFill>
                  <a:srgbClr val="4D4D4D"/>
                </a:solidFill>
                <a:latin typeface="Arial" charset="0"/>
                <a:ea typeface="ＭＳ Ｐゴシック" charset="0"/>
              </a:defRPr>
            </a:lvl5pPr>
            <a:lvl6pPr marL="2514600" indent="-228600" eaLnBrk="0" fontAlgn="base" hangingPunct="0">
              <a:spcBef>
                <a:spcPct val="50000"/>
              </a:spcBef>
              <a:spcAft>
                <a:spcPct val="0"/>
              </a:spcAft>
              <a:defRPr sz="2400">
                <a:solidFill>
                  <a:srgbClr val="4D4D4D"/>
                </a:solidFill>
                <a:latin typeface="Arial" charset="0"/>
                <a:ea typeface="ＭＳ Ｐゴシック" charset="0"/>
              </a:defRPr>
            </a:lvl6pPr>
            <a:lvl7pPr marL="2971800" indent="-228600" eaLnBrk="0" fontAlgn="base" hangingPunct="0">
              <a:spcBef>
                <a:spcPct val="50000"/>
              </a:spcBef>
              <a:spcAft>
                <a:spcPct val="0"/>
              </a:spcAft>
              <a:defRPr sz="2400">
                <a:solidFill>
                  <a:srgbClr val="4D4D4D"/>
                </a:solidFill>
                <a:latin typeface="Arial" charset="0"/>
                <a:ea typeface="ＭＳ Ｐゴシック" charset="0"/>
              </a:defRPr>
            </a:lvl7pPr>
            <a:lvl8pPr marL="3429000" indent="-228600" eaLnBrk="0" fontAlgn="base" hangingPunct="0">
              <a:spcBef>
                <a:spcPct val="50000"/>
              </a:spcBef>
              <a:spcAft>
                <a:spcPct val="0"/>
              </a:spcAft>
              <a:defRPr sz="2400">
                <a:solidFill>
                  <a:srgbClr val="4D4D4D"/>
                </a:solidFill>
                <a:latin typeface="Arial" charset="0"/>
                <a:ea typeface="ＭＳ Ｐゴシック" charset="0"/>
              </a:defRPr>
            </a:lvl8pPr>
            <a:lvl9pPr marL="3886200" indent="-228600" eaLnBrk="0" fontAlgn="base" hangingPunct="0">
              <a:spcBef>
                <a:spcPct val="50000"/>
              </a:spcBef>
              <a:spcAft>
                <a:spcPct val="0"/>
              </a:spcAft>
              <a:defRPr sz="2400">
                <a:solidFill>
                  <a:srgbClr val="4D4D4D"/>
                </a:solidFill>
                <a:latin typeface="Arial" charset="0"/>
                <a:ea typeface="ＭＳ Ｐゴシック" charset="0"/>
              </a:defRPr>
            </a:lvl9pPr>
          </a:lstStyle>
          <a:p>
            <a:pPr eaLnBrk="1" hangingPunct="1"/>
            <a:fld id="{95A8E449-AD68-0C4F-BEF1-C6D593AFAC9B}" type="slidenum">
              <a:rPr lang="fr-FR" sz="1200"/>
              <a:pPr eaLnBrk="1" hangingPunct="1"/>
              <a:t>7</a:t>
            </a:fld>
            <a:endParaRPr lang="fr-FR" sz="1200"/>
          </a:p>
        </p:txBody>
      </p:sp>
    </p:spTree>
    <p:extLst>
      <p:ext uri="{BB962C8B-B14F-4D97-AF65-F5344CB8AC3E}">
        <p14:creationId xmlns:p14="http://schemas.microsoft.com/office/powerpoint/2010/main" val="23082094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fld id="{19130437-9F30-42AC-B957-E9A34DCFB201}" type="slidenum">
              <a:rPr lang="fr-FR" smtClean="0"/>
              <a:t>15</a:t>
            </a:fld>
            <a:endParaRPr lang="fr-FR"/>
          </a:p>
        </p:txBody>
      </p:sp>
    </p:spTree>
    <p:extLst>
      <p:ext uri="{BB962C8B-B14F-4D97-AF65-F5344CB8AC3E}">
        <p14:creationId xmlns:p14="http://schemas.microsoft.com/office/powerpoint/2010/main" val="336586266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fld id="{19130437-9F30-42AC-B957-E9A34DCFB201}" type="slidenum">
              <a:rPr lang="fr-FR" smtClean="0"/>
              <a:t>16</a:t>
            </a:fld>
            <a:endParaRPr lang="fr-FR"/>
          </a:p>
        </p:txBody>
      </p:sp>
    </p:spTree>
    <p:extLst>
      <p:ext uri="{BB962C8B-B14F-4D97-AF65-F5344CB8AC3E}">
        <p14:creationId xmlns:p14="http://schemas.microsoft.com/office/powerpoint/2010/main" val="32206186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pPr>
              <a:defRPr/>
            </a:pPr>
            <a:fld id="{7EE8124D-4551-EA46-9A0D-3AD85C916461}" type="slidenum">
              <a:rPr lang="fr-FR" smtClean="0"/>
              <a:pPr>
                <a:defRPr/>
              </a:pPr>
              <a:t>18</a:t>
            </a:fld>
            <a:endParaRPr lang="fr-FR"/>
          </a:p>
        </p:txBody>
      </p:sp>
    </p:spTree>
    <p:extLst>
      <p:ext uri="{BB962C8B-B14F-4D97-AF65-F5344CB8AC3E}">
        <p14:creationId xmlns:p14="http://schemas.microsoft.com/office/powerpoint/2010/main" val="104444952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dirty="0"/>
              <a:t>Faire animation systématique sur « Avec revenus fonciers » ou « Sans »</a:t>
            </a:r>
          </a:p>
        </p:txBody>
      </p:sp>
      <p:sp>
        <p:nvSpPr>
          <p:cNvPr id="4" name="Espace réservé du numéro de diapositive 3"/>
          <p:cNvSpPr>
            <a:spLocks noGrp="1"/>
          </p:cNvSpPr>
          <p:nvPr>
            <p:ph type="sldNum" sz="quarter" idx="5"/>
          </p:nvPr>
        </p:nvSpPr>
        <p:spPr/>
        <p:txBody>
          <a:bodyPr/>
          <a:lstStyle/>
          <a:p>
            <a:pPr>
              <a:defRPr/>
            </a:pPr>
            <a:fld id="{7EE8124D-4551-EA46-9A0D-3AD85C916461}" type="slidenum">
              <a:rPr lang="fr-FR" smtClean="0"/>
              <a:pPr>
                <a:defRPr/>
              </a:pPr>
              <a:t>19</a:t>
            </a:fld>
            <a:endParaRPr lang="fr-FR"/>
          </a:p>
        </p:txBody>
      </p:sp>
    </p:spTree>
    <p:extLst>
      <p:ext uri="{BB962C8B-B14F-4D97-AF65-F5344CB8AC3E}">
        <p14:creationId xmlns:p14="http://schemas.microsoft.com/office/powerpoint/2010/main" val="158144725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fr-FR"/>
              <a:t>Modifiez le style du titre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endParaRPr lang="en-US" dirty="0"/>
          </a:p>
        </p:txBody>
      </p:sp>
      <p:sp>
        <p:nvSpPr>
          <p:cNvPr id="4" name="Date Placeholder 3"/>
          <p:cNvSpPr>
            <a:spLocks noGrp="1"/>
          </p:cNvSpPr>
          <p:nvPr>
            <p:ph type="dt" sz="half" idx="10"/>
          </p:nvPr>
        </p:nvSpPr>
        <p:spPr/>
        <p:txBody>
          <a:bodyPr/>
          <a:lstStyle/>
          <a:p>
            <a:fld id="{5EB50AB3-B230-449B-9A54-43D747D575B5}" type="datetimeFigureOut">
              <a:rPr lang="fr-FR" smtClean="0"/>
              <a:t>11/09/2019</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B74114AB-F357-4E3E-9758-6ED609C2EF71}" type="slidenum">
              <a:rPr lang="fr-FR" smtClean="0"/>
              <a:t>‹N°›</a:t>
            </a:fld>
            <a:endParaRPr lang="fr-FR"/>
          </a:p>
        </p:txBody>
      </p:sp>
    </p:spTree>
    <p:extLst>
      <p:ext uri="{BB962C8B-B14F-4D97-AF65-F5344CB8AC3E}">
        <p14:creationId xmlns:p14="http://schemas.microsoft.com/office/powerpoint/2010/main" val="6717115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Vertical Text Placeholder 2"/>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5EB50AB3-B230-449B-9A54-43D747D575B5}" type="datetimeFigureOut">
              <a:rPr lang="fr-FR" smtClean="0"/>
              <a:t>11/09/2019</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B74114AB-F357-4E3E-9758-6ED609C2EF71}" type="slidenum">
              <a:rPr lang="fr-FR" smtClean="0"/>
              <a:t>‹N°›</a:t>
            </a:fld>
            <a:endParaRPr lang="fr-FR"/>
          </a:p>
        </p:txBody>
      </p:sp>
    </p:spTree>
    <p:extLst>
      <p:ext uri="{BB962C8B-B14F-4D97-AF65-F5344CB8AC3E}">
        <p14:creationId xmlns:p14="http://schemas.microsoft.com/office/powerpoint/2010/main" val="241629397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fr-FR"/>
              <a:t>Modifiez le style du titre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5EB50AB3-B230-449B-9A54-43D747D575B5}" type="datetimeFigureOut">
              <a:rPr lang="fr-FR" smtClean="0"/>
              <a:t>11/09/2019</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B74114AB-F357-4E3E-9758-6ED609C2EF71}" type="slidenum">
              <a:rPr lang="fr-FR" smtClean="0"/>
              <a:t>‹N°›</a:t>
            </a:fld>
            <a:endParaRPr lang="fr-FR"/>
          </a:p>
        </p:txBody>
      </p:sp>
    </p:spTree>
    <p:extLst>
      <p:ext uri="{BB962C8B-B14F-4D97-AF65-F5344CB8AC3E}">
        <p14:creationId xmlns:p14="http://schemas.microsoft.com/office/powerpoint/2010/main" val="100468545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écran contenu">
    <p:spTree>
      <p:nvGrpSpPr>
        <p:cNvPr id="1" name=""/>
        <p:cNvGrpSpPr/>
        <p:nvPr/>
      </p:nvGrpSpPr>
      <p:grpSpPr>
        <a:xfrm>
          <a:off x="0" y="0"/>
          <a:ext cx="0" cy="0"/>
          <a:chOff x="0" y="0"/>
          <a:chExt cx="0" cy="0"/>
        </a:xfrm>
      </p:grpSpPr>
      <p:pic>
        <p:nvPicPr>
          <p:cNvPr id="7" name="Image 2"/>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83128" y="4519102"/>
            <a:ext cx="3117273" cy="2338898"/>
          </a:xfrm>
          <a:prstGeom prst="rect">
            <a:avLst/>
          </a:prstGeom>
        </p:spPr>
      </p:pic>
      <p:sp>
        <p:nvSpPr>
          <p:cNvPr id="14" name="Title 13"/>
          <p:cNvSpPr>
            <a:spLocks noGrp="1"/>
          </p:cNvSpPr>
          <p:nvPr>
            <p:ph type="title"/>
          </p:nvPr>
        </p:nvSpPr>
        <p:spPr>
          <a:xfrm>
            <a:off x="856210" y="14590"/>
            <a:ext cx="5644342" cy="892684"/>
          </a:xfrm>
        </p:spPr>
        <p:txBody>
          <a:bodyPr>
            <a:noAutofit/>
          </a:bodyPr>
          <a:lstStyle>
            <a:lvl1pPr algn="l">
              <a:defRPr sz="2500" b="0" i="0">
                <a:solidFill>
                  <a:srgbClr val="BE2323"/>
                </a:solidFill>
                <a:latin typeface="Arial"/>
                <a:cs typeface="Arial"/>
              </a:defRPr>
            </a:lvl1pPr>
          </a:lstStyle>
          <a:p>
            <a:r>
              <a:rPr lang="fr-FR" dirty="0"/>
              <a:t>Click to </a:t>
            </a:r>
            <a:r>
              <a:rPr lang="fr-FR" dirty="0" err="1"/>
              <a:t>edit</a:t>
            </a:r>
            <a:r>
              <a:rPr lang="fr-FR" dirty="0"/>
              <a:t> Master </a:t>
            </a:r>
            <a:r>
              <a:rPr lang="fr-FR" dirty="0" err="1"/>
              <a:t>title</a:t>
            </a:r>
            <a:r>
              <a:rPr lang="fr-FR" dirty="0"/>
              <a:t> style</a:t>
            </a:r>
            <a:endParaRPr lang="en-US" dirty="0"/>
          </a:p>
        </p:txBody>
      </p:sp>
      <p:sp>
        <p:nvSpPr>
          <p:cNvPr id="17" name="Text Placeholder 16"/>
          <p:cNvSpPr>
            <a:spLocks noGrp="1"/>
          </p:cNvSpPr>
          <p:nvPr>
            <p:ph type="body" sz="quarter" idx="11"/>
          </p:nvPr>
        </p:nvSpPr>
        <p:spPr>
          <a:xfrm>
            <a:off x="2254250" y="1762655"/>
            <a:ext cx="6635750" cy="1946275"/>
          </a:xfrm>
        </p:spPr>
        <p:txBody>
          <a:bodyPr/>
          <a:lstStyle>
            <a:lvl1pPr marL="0" indent="0">
              <a:buNone/>
              <a:defRPr sz="2000" b="0" i="0">
                <a:solidFill>
                  <a:srgbClr val="3B3C3B"/>
                </a:solidFill>
                <a:latin typeface="Arial"/>
                <a:cs typeface="Arial"/>
              </a:defRPr>
            </a:lvl1pPr>
            <a:lvl2pPr>
              <a:defRPr sz="2000" b="0" i="0">
                <a:solidFill>
                  <a:srgbClr val="3B3C3B"/>
                </a:solidFill>
                <a:latin typeface="Helvetica"/>
                <a:cs typeface="Helvetica"/>
              </a:defRPr>
            </a:lvl2pPr>
            <a:lvl3pPr>
              <a:defRPr sz="2000" b="0" i="0">
                <a:solidFill>
                  <a:srgbClr val="3B3C3B"/>
                </a:solidFill>
                <a:latin typeface="Helvetica"/>
                <a:cs typeface="Helvetica"/>
              </a:defRPr>
            </a:lvl3pPr>
            <a:lvl4pPr>
              <a:defRPr sz="2000" b="0" i="0">
                <a:solidFill>
                  <a:srgbClr val="3B3C3B"/>
                </a:solidFill>
                <a:latin typeface="Helvetica"/>
                <a:cs typeface="Helvetica"/>
              </a:defRPr>
            </a:lvl4pPr>
          </a:lstStyle>
          <a:p>
            <a:pPr lvl="0"/>
            <a:r>
              <a:rPr lang="fr-FR" dirty="0"/>
              <a:t>Click to </a:t>
            </a:r>
            <a:r>
              <a:rPr lang="fr-FR" dirty="0" err="1"/>
              <a:t>edit</a:t>
            </a:r>
            <a:r>
              <a:rPr lang="fr-FR" dirty="0"/>
              <a:t> Master </a:t>
            </a:r>
            <a:r>
              <a:rPr lang="fr-FR" dirty="0" err="1"/>
              <a:t>text</a:t>
            </a:r>
            <a:r>
              <a:rPr lang="fr-FR" dirty="0"/>
              <a:t> styles</a:t>
            </a:r>
          </a:p>
        </p:txBody>
      </p:sp>
      <p:sp>
        <p:nvSpPr>
          <p:cNvPr id="19" name="Text Placeholder 16"/>
          <p:cNvSpPr>
            <a:spLocks noGrp="1"/>
          </p:cNvSpPr>
          <p:nvPr>
            <p:ph type="body" sz="quarter" idx="13"/>
          </p:nvPr>
        </p:nvSpPr>
        <p:spPr>
          <a:xfrm>
            <a:off x="1263648" y="1222905"/>
            <a:ext cx="6635750" cy="1946275"/>
          </a:xfrm>
        </p:spPr>
        <p:txBody>
          <a:bodyPr>
            <a:normAutofit/>
          </a:bodyPr>
          <a:lstStyle>
            <a:lvl1pPr marL="0" indent="0">
              <a:buNone/>
              <a:defRPr sz="2400" b="0" i="0">
                <a:solidFill>
                  <a:srgbClr val="BE2323"/>
                </a:solidFill>
                <a:latin typeface="Arial"/>
                <a:cs typeface="Arial"/>
              </a:defRPr>
            </a:lvl1pPr>
            <a:lvl2pPr>
              <a:defRPr sz="2000" b="0" i="0">
                <a:solidFill>
                  <a:srgbClr val="3B3C3B"/>
                </a:solidFill>
                <a:latin typeface="Helvetica"/>
                <a:cs typeface="Helvetica"/>
              </a:defRPr>
            </a:lvl2pPr>
            <a:lvl3pPr>
              <a:defRPr sz="2000" b="0" i="0">
                <a:solidFill>
                  <a:srgbClr val="3B3C3B"/>
                </a:solidFill>
                <a:latin typeface="Helvetica"/>
                <a:cs typeface="Helvetica"/>
              </a:defRPr>
            </a:lvl3pPr>
            <a:lvl4pPr>
              <a:defRPr sz="2000" b="0" i="0">
                <a:solidFill>
                  <a:srgbClr val="3B3C3B"/>
                </a:solidFill>
                <a:latin typeface="Helvetica"/>
                <a:cs typeface="Helvetica"/>
              </a:defRPr>
            </a:lvl4pPr>
          </a:lstStyle>
          <a:p>
            <a:pPr lvl="0"/>
            <a:r>
              <a:rPr lang="fr-FR" dirty="0"/>
              <a:t>Click to </a:t>
            </a:r>
            <a:r>
              <a:rPr lang="fr-FR" dirty="0" err="1"/>
              <a:t>edit</a:t>
            </a:r>
            <a:r>
              <a:rPr lang="fr-FR" dirty="0"/>
              <a:t> Master </a:t>
            </a:r>
            <a:r>
              <a:rPr lang="fr-FR" dirty="0" err="1"/>
              <a:t>text</a:t>
            </a:r>
            <a:r>
              <a:rPr lang="fr-FR" dirty="0"/>
              <a:t> styles</a:t>
            </a:r>
          </a:p>
        </p:txBody>
      </p:sp>
      <p:sp>
        <p:nvSpPr>
          <p:cNvPr id="6" name="Rectangle 79"/>
          <p:cNvSpPr>
            <a:spLocks noChangeArrowheads="1"/>
          </p:cNvSpPr>
          <p:nvPr userDrawn="1"/>
        </p:nvSpPr>
        <p:spPr bwMode="auto">
          <a:xfrm>
            <a:off x="1109228" y="6467475"/>
            <a:ext cx="8154786" cy="37593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r>
              <a:rPr lang="fr-FR" sz="600" kern="1200" dirty="0">
                <a:solidFill>
                  <a:schemeClr val="tx1"/>
                </a:solidFill>
                <a:effectLst/>
                <a:latin typeface="+mn-lt"/>
                <a:ea typeface="+mn-ea"/>
                <a:cs typeface="+mn-cs"/>
              </a:rPr>
              <a:t>Document non contractuel édité par Prodémial à destination exclusive de ses consultants, contenant des informations à jour au moment de sa parution en Juin 2019. Informations d’ordre juridique et fiscal à jour au moment de sa parution le 28.06.2019.</a:t>
            </a:r>
          </a:p>
          <a:p>
            <a:r>
              <a:rPr lang="fr-FR" sz="600" kern="1200" dirty="0">
                <a:solidFill>
                  <a:schemeClr val="tx1"/>
                </a:solidFill>
                <a:effectLst/>
                <a:latin typeface="+mn-lt"/>
                <a:ea typeface="+mn-ea"/>
                <a:cs typeface="+mn-cs"/>
              </a:rPr>
              <a:t>Pour plus de précisions, se reporter aux dispositions du BOFIP et du Code Général des Impôts ou à la Notice d’information Client sur le mécanisme de la nue propriété. Tout investissement locatif comporte des risques et reste soumis aux aléas du marché. Une évolution favorable des conditions du marché en termes de loyer et de prix de revente ne peut être garantie. Source : BOFIP – Code Général des Impôts - 2019</a:t>
            </a:r>
          </a:p>
        </p:txBody>
      </p:sp>
    </p:spTree>
    <p:extLst>
      <p:ext uri="{BB962C8B-B14F-4D97-AF65-F5344CB8AC3E}">
        <p14:creationId xmlns:p14="http://schemas.microsoft.com/office/powerpoint/2010/main" val="29361364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5EB50AB3-B230-449B-9A54-43D747D575B5}" type="datetimeFigureOut">
              <a:rPr lang="fr-FR" smtClean="0"/>
              <a:t>11/09/2019</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B74114AB-F357-4E3E-9758-6ED609C2EF71}" type="slidenum">
              <a:rPr lang="fr-FR" smtClean="0"/>
              <a:t>‹N°›</a:t>
            </a:fld>
            <a:endParaRPr lang="fr-FR"/>
          </a:p>
        </p:txBody>
      </p:sp>
    </p:spTree>
    <p:extLst>
      <p:ext uri="{BB962C8B-B14F-4D97-AF65-F5344CB8AC3E}">
        <p14:creationId xmlns:p14="http://schemas.microsoft.com/office/powerpoint/2010/main" val="10640963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fr-FR"/>
              <a:t>Modifiez le style du titre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5EB50AB3-B230-449B-9A54-43D747D575B5}" type="datetimeFigureOut">
              <a:rPr lang="fr-FR" smtClean="0"/>
              <a:t>11/09/2019</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B74114AB-F357-4E3E-9758-6ED609C2EF71}" type="slidenum">
              <a:rPr lang="fr-FR" smtClean="0"/>
              <a:t>‹N°›</a:t>
            </a:fld>
            <a:endParaRPr lang="fr-FR"/>
          </a:p>
        </p:txBody>
      </p:sp>
    </p:spTree>
    <p:extLst>
      <p:ext uri="{BB962C8B-B14F-4D97-AF65-F5344CB8AC3E}">
        <p14:creationId xmlns:p14="http://schemas.microsoft.com/office/powerpoint/2010/main" val="81267016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Date Placeholder 4"/>
          <p:cNvSpPr>
            <a:spLocks noGrp="1"/>
          </p:cNvSpPr>
          <p:nvPr>
            <p:ph type="dt" sz="half" idx="10"/>
          </p:nvPr>
        </p:nvSpPr>
        <p:spPr/>
        <p:txBody>
          <a:bodyPr/>
          <a:lstStyle/>
          <a:p>
            <a:fld id="{5EB50AB3-B230-449B-9A54-43D747D575B5}" type="datetimeFigureOut">
              <a:rPr lang="fr-FR" smtClean="0"/>
              <a:t>11/09/2019</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B74114AB-F357-4E3E-9758-6ED609C2EF71}" type="slidenum">
              <a:rPr lang="fr-FR" smtClean="0"/>
              <a:t>‹N°›</a:t>
            </a:fld>
            <a:endParaRPr lang="fr-FR"/>
          </a:p>
        </p:txBody>
      </p:sp>
    </p:spTree>
    <p:extLst>
      <p:ext uri="{BB962C8B-B14F-4D97-AF65-F5344CB8AC3E}">
        <p14:creationId xmlns:p14="http://schemas.microsoft.com/office/powerpoint/2010/main" val="23182241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fr-FR"/>
              <a:t>Modifiez le style du titre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Content Placeholder 3"/>
          <p:cNvSpPr>
            <a:spLocks noGrp="1"/>
          </p:cNvSpPr>
          <p:nvPr>
            <p:ph sz="half" idx="2"/>
          </p:nvPr>
        </p:nvSpPr>
        <p:spPr>
          <a:xfrm>
            <a:off x="629842" y="2505075"/>
            <a:ext cx="3868340"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Content Placeholder 5"/>
          <p:cNvSpPr>
            <a:spLocks noGrp="1"/>
          </p:cNvSpPr>
          <p:nvPr>
            <p:ph sz="quarter" idx="4"/>
          </p:nvPr>
        </p:nvSpPr>
        <p:spPr>
          <a:xfrm>
            <a:off x="4629150" y="2505075"/>
            <a:ext cx="3887391"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7" name="Date Placeholder 6"/>
          <p:cNvSpPr>
            <a:spLocks noGrp="1"/>
          </p:cNvSpPr>
          <p:nvPr>
            <p:ph type="dt" sz="half" idx="10"/>
          </p:nvPr>
        </p:nvSpPr>
        <p:spPr/>
        <p:txBody>
          <a:bodyPr/>
          <a:lstStyle/>
          <a:p>
            <a:fld id="{5EB50AB3-B230-449B-9A54-43D747D575B5}" type="datetimeFigureOut">
              <a:rPr lang="fr-FR" smtClean="0"/>
              <a:t>11/09/2019</a:t>
            </a:fld>
            <a:endParaRPr lang="fr-FR"/>
          </a:p>
        </p:txBody>
      </p:sp>
      <p:sp>
        <p:nvSpPr>
          <p:cNvPr id="8" name="Footer Placeholder 7"/>
          <p:cNvSpPr>
            <a:spLocks noGrp="1"/>
          </p:cNvSpPr>
          <p:nvPr>
            <p:ph type="ftr" sz="quarter" idx="11"/>
          </p:nvPr>
        </p:nvSpPr>
        <p:spPr/>
        <p:txBody>
          <a:bodyPr/>
          <a:lstStyle/>
          <a:p>
            <a:endParaRPr lang="fr-FR"/>
          </a:p>
        </p:txBody>
      </p:sp>
      <p:sp>
        <p:nvSpPr>
          <p:cNvPr id="9" name="Slide Number Placeholder 8"/>
          <p:cNvSpPr>
            <a:spLocks noGrp="1"/>
          </p:cNvSpPr>
          <p:nvPr>
            <p:ph type="sldNum" sz="quarter" idx="12"/>
          </p:nvPr>
        </p:nvSpPr>
        <p:spPr/>
        <p:txBody>
          <a:bodyPr/>
          <a:lstStyle/>
          <a:p>
            <a:fld id="{B74114AB-F357-4E3E-9758-6ED609C2EF71}" type="slidenum">
              <a:rPr lang="fr-FR" smtClean="0"/>
              <a:t>‹N°›</a:t>
            </a:fld>
            <a:endParaRPr lang="fr-FR"/>
          </a:p>
        </p:txBody>
      </p:sp>
    </p:spTree>
    <p:extLst>
      <p:ext uri="{BB962C8B-B14F-4D97-AF65-F5344CB8AC3E}">
        <p14:creationId xmlns:p14="http://schemas.microsoft.com/office/powerpoint/2010/main" val="17067775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Date Placeholder 2"/>
          <p:cNvSpPr>
            <a:spLocks noGrp="1"/>
          </p:cNvSpPr>
          <p:nvPr>
            <p:ph type="dt" sz="half" idx="10"/>
          </p:nvPr>
        </p:nvSpPr>
        <p:spPr/>
        <p:txBody>
          <a:bodyPr/>
          <a:lstStyle/>
          <a:p>
            <a:fld id="{5EB50AB3-B230-449B-9A54-43D747D575B5}" type="datetimeFigureOut">
              <a:rPr lang="fr-FR" smtClean="0"/>
              <a:t>11/09/2019</a:t>
            </a:fld>
            <a:endParaRPr lang="fr-FR"/>
          </a:p>
        </p:txBody>
      </p:sp>
      <p:sp>
        <p:nvSpPr>
          <p:cNvPr id="4" name="Footer Placeholder 3"/>
          <p:cNvSpPr>
            <a:spLocks noGrp="1"/>
          </p:cNvSpPr>
          <p:nvPr>
            <p:ph type="ftr" sz="quarter" idx="11"/>
          </p:nvPr>
        </p:nvSpPr>
        <p:spPr/>
        <p:txBody>
          <a:bodyPr/>
          <a:lstStyle/>
          <a:p>
            <a:endParaRPr lang="fr-FR"/>
          </a:p>
        </p:txBody>
      </p:sp>
      <p:sp>
        <p:nvSpPr>
          <p:cNvPr id="5" name="Slide Number Placeholder 4"/>
          <p:cNvSpPr>
            <a:spLocks noGrp="1"/>
          </p:cNvSpPr>
          <p:nvPr>
            <p:ph type="sldNum" sz="quarter" idx="12"/>
          </p:nvPr>
        </p:nvSpPr>
        <p:spPr/>
        <p:txBody>
          <a:bodyPr/>
          <a:lstStyle/>
          <a:p>
            <a:fld id="{B74114AB-F357-4E3E-9758-6ED609C2EF71}" type="slidenum">
              <a:rPr lang="fr-FR" smtClean="0"/>
              <a:t>‹N°›</a:t>
            </a:fld>
            <a:endParaRPr lang="fr-FR"/>
          </a:p>
        </p:txBody>
      </p:sp>
    </p:spTree>
    <p:extLst>
      <p:ext uri="{BB962C8B-B14F-4D97-AF65-F5344CB8AC3E}">
        <p14:creationId xmlns:p14="http://schemas.microsoft.com/office/powerpoint/2010/main" val="281984150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EB50AB3-B230-449B-9A54-43D747D575B5}" type="datetimeFigureOut">
              <a:rPr lang="fr-FR" smtClean="0"/>
              <a:t>11/09/2019</a:t>
            </a:fld>
            <a:endParaRPr lang="fr-FR"/>
          </a:p>
        </p:txBody>
      </p:sp>
      <p:sp>
        <p:nvSpPr>
          <p:cNvPr id="3" name="Footer Placeholder 2"/>
          <p:cNvSpPr>
            <a:spLocks noGrp="1"/>
          </p:cNvSpPr>
          <p:nvPr>
            <p:ph type="ftr" sz="quarter" idx="11"/>
          </p:nvPr>
        </p:nvSpPr>
        <p:spPr/>
        <p:txBody>
          <a:bodyPr/>
          <a:lstStyle/>
          <a:p>
            <a:endParaRPr lang="fr-FR"/>
          </a:p>
        </p:txBody>
      </p:sp>
      <p:sp>
        <p:nvSpPr>
          <p:cNvPr id="4" name="Slide Number Placeholder 3"/>
          <p:cNvSpPr>
            <a:spLocks noGrp="1"/>
          </p:cNvSpPr>
          <p:nvPr>
            <p:ph type="sldNum" sz="quarter" idx="12"/>
          </p:nvPr>
        </p:nvSpPr>
        <p:spPr/>
        <p:txBody>
          <a:bodyPr/>
          <a:lstStyle/>
          <a:p>
            <a:fld id="{B74114AB-F357-4E3E-9758-6ED609C2EF71}" type="slidenum">
              <a:rPr lang="fr-FR" smtClean="0"/>
              <a:t>‹N°›</a:t>
            </a:fld>
            <a:endParaRPr lang="fr-FR"/>
          </a:p>
        </p:txBody>
      </p:sp>
    </p:spTree>
    <p:extLst>
      <p:ext uri="{BB962C8B-B14F-4D97-AF65-F5344CB8AC3E}">
        <p14:creationId xmlns:p14="http://schemas.microsoft.com/office/powerpoint/2010/main" val="359954829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fr-FR"/>
              <a:t>Modifiez le style du titre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p>
            <a:fld id="{5EB50AB3-B230-449B-9A54-43D747D575B5}" type="datetimeFigureOut">
              <a:rPr lang="fr-FR" smtClean="0"/>
              <a:t>11/09/2019</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B74114AB-F357-4E3E-9758-6ED609C2EF71}" type="slidenum">
              <a:rPr lang="fr-FR" smtClean="0"/>
              <a:t>‹N°›</a:t>
            </a:fld>
            <a:endParaRPr lang="fr-FR"/>
          </a:p>
        </p:txBody>
      </p:sp>
    </p:spTree>
    <p:extLst>
      <p:ext uri="{BB962C8B-B14F-4D97-AF65-F5344CB8AC3E}">
        <p14:creationId xmlns:p14="http://schemas.microsoft.com/office/powerpoint/2010/main" val="5118051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fr-FR"/>
              <a:t>Modifiez le style du titre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a:t>Cliquez sur l'icône pour ajouter une image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p>
            <a:fld id="{5EB50AB3-B230-449B-9A54-43D747D575B5}" type="datetimeFigureOut">
              <a:rPr lang="fr-FR" smtClean="0"/>
              <a:t>11/09/2019</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B74114AB-F357-4E3E-9758-6ED609C2EF71}" type="slidenum">
              <a:rPr lang="fr-FR" smtClean="0"/>
              <a:t>‹N°›</a:t>
            </a:fld>
            <a:endParaRPr lang="fr-FR"/>
          </a:p>
        </p:txBody>
      </p:sp>
    </p:spTree>
    <p:extLst>
      <p:ext uri="{BB962C8B-B14F-4D97-AF65-F5344CB8AC3E}">
        <p14:creationId xmlns:p14="http://schemas.microsoft.com/office/powerpoint/2010/main" val="423992457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fr-FR"/>
              <a:t>Modifiez le style du titre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EB50AB3-B230-449B-9A54-43D747D575B5}" type="datetimeFigureOut">
              <a:rPr lang="fr-FR" smtClean="0"/>
              <a:t>11/09/2019</a:t>
            </a:fld>
            <a:endParaRPr lang="fr-FR"/>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74114AB-F357-4E3E-9758-6ED609C2EF71}" type="slidenum">
              <a:rPr lang="fr-FR" smtClean="0"/>
              <a:t>‹N°›</a:t>
            </a:fld>
            <a:endParaRPr lang="fr-FR"/>
          </a:p>
        </p:txBody>
      </p:sp>
    </p:spTree>
    <p:extLst>
      <p:ext uri="{BB962C8B-B14F-4D97-AF65-F5344CB8AC3E}">
        <p14:creationId xmlns:p14="http://schemas.microsoft.com/office/powerpoint/2010/main" val="116839062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Layout" Target="../slideLayouts/slideLayout12.xml"/><Relationship Id="rId5" Type="http://schemas.openxmlformats.org/officeDocument/2006/relationships/image" Target="../media/image5.svg"/><Relationship Id="rId4" Type="http://schemas.openxmlformats.org/officeDocument/2006/relationships/image" Target="../media/image4.png"/></Relationships>
</file>

<file path=ppt/slides/_rels/slide10.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6.xml"/><Relationship Id="rId1" Type="http://schemas.openxmlformats.org/officeDocument/2006/relationships/slideLayout" Target="../slideLayouts/slideLayout12.xml"/><Relationship Id="rId4" Type="http://schemas.openxmlformats.org/officeDocument/2006/relationships/image" Target="../media/image16.png"/></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1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8.xml.rels><?xml version="1.0" encoding="UTF-8" standalone="yes"?>
<Relationships xmlns="http://schemas.openxmlformats.org/package/2006/relationships"><Relationship Id="rId3" Type="http://schemas.openxmlformats.org/officeDocument/2006/relationships/slide" Target="slide19.xml"/><Relationship Id="rId2" Type="http://schemas.openxmlformats.org/officeDocument/2006/relationships/notesSlide" Target="../notesSlides/notesSlide8.xml"/><Relationship Id="rId1" Type="http://schemas.openxmlformats.org/officeDocument/2006/relationships/slideLayout" Target="../slideLayouts/slideLayout12.xml"/><Relationship Id="rId4" Type="http://schemas.openxmlformats.org/officeDocument/2006/relationships/slide" Target="slide2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2.xml"/></Relationships>
</file>

<file path=ppt/slides/_rels/slide28.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18.xml"/><Relationship Id="rId1" Type="http://schemas.openxmlformats.org/officeDocument/2006/relationships/slideLayout" Target="../slideLayouts/slideLayout1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5.xml"/><Relationship Id="rId1" Type="http://schemas.openxmlformats.org/officeDocument/2006/relationships/slideLayout" Target="../slideLayouts/slideLayout12.xml"/><Relationship Id="rId6" Type="http://schemas.openxmlformats.org/officeDocument/2006/relationships/image" Target="../media/image11.svg"/><Relationship Id="rId5" Type="http://schemas.openxmlformats.org/officeDocument/2006/relationships/image" Target="../media/image10.png"/><Relationship Id="rId4" Type="http://schemas.openxmlformats.org/officeDocument/2006/relationships/image" Target="../media/image9.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png"/><Relationship Id="rId1" Type="http://schemas.openxmlformats.org/officeDocument/2006/relationships/slideLayout" Target="../slideLayouts/slideLayout12.xml"/><Relationship Id="rId4" Type="http://schemas.openxmlformats.org/officeDocument/2006/relationships/image" Target="../media/image14.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 name="Étoile : 5 branches 38">
            <a:extLst>
              <a:ext uri="{FF2B5EF4-FFF2-40B4-BE49-F238E27FC236}">
                <a16:creationId xmlns:a16="http://schemas.microsoft.com/office/drawing/2014/main" id="{37455A39-4AD2-4B80-A4FB-B93FD01ABE5C}"/>
              </a:ext>
            </a:extLst>
          </p:cNvPr>
          <p:cNvSpPr/>
          <p:nvPr/>
        </p:nvSpPr>
        <p:spPr>
          <a:xfrm rot="21091699">
            <a:off x="3019585" y="563560"/>
            <a:ext cx="2421255" cy="2157730"/>
          </a:xfrm>
          <a:prstGeom prst="star5">
            <a:avLst/>
          </a:prstGeom>
          <a:solidFill>
            <a:schemeClr val="bg1">
              <a:lumMod val="95000"/>
            </a:schemeClr>
          </a:solidFill>
          <a:ln w="12591"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fr-FR"/>
          </a:p>
        </p:txBody>
      </p:sp>
      <p:sp>
        <p:nvSpPr>
          <p:cNvPr id="40" name="Étoile : 5 branches 39">
            <a:extLst>
              <a:ext uri="{FF2B5EF4-FFF2-40B4-BE49-F238E27FC236}">
                <a16:creationId xmlns:a16="http://schemas.microsoft.com/office/drawing/2014/main" id="{A77B620B-181C-4325-BADE-6B0B59E1AE73}"/>
              </a:ext>
            </a:extLst>
          </p:cNvPr>
          <p:cNvSpPr/>
          <p:nvPr/>
        </p:nvSpPr>
        <p:spPr>
          <a:xfrm rot="21091699">
            <a:off x="2716055" y="2733990"/>
            <a:ext cx="724535" cy="645160"/>
          </a:xfrm>
          <a:prstGeom prst="star5">
            <a:avLst/>
          </a:prstGeom>
          <a:solidFill>
            <a:schemeClr val="bg1">
              <a:lumMod val="85000"/>
            </a:schemeClr>
          </a:solidFill>
          <a:ln w="12591"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fr-FR"/>
          </a:p>
        </p:txBody>
      </p:sp>
      <p:pic>
        <p:nvPicPr>
          <p:cNvPr id="41" name="Graphique 18">
            <a:extLst>
              <a:ext uri="{FF2B5EF4-FFF2-40B4-BE49-F238E27FC236}">
                <a16:creationId xmlns:a16="http://schemas.microsoft.com/office/drawing/2014/main" id="{07D2FA0D-AF92-42E7-86FE-E842CDF4CFF5}"/>
              </a:ext>
            </a:extLst>
          </p:cNvPr>
          <p:cNvPicPr/>
          <p:nvPr/>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582455" y="3789995"/>
            <a:ext cx="1637665" cy="2195830"/>
          </a:xfrm>
          <a:prstGeom prst="rect">
            <a:avLst/>
          </a:prstGeom>
        </p:spPr>
      </p:pic>
      <p:sp>
        <p:nvSpPr>
          <p:cNvPr id="42" name="Étoile : 5 branches 41">
            <a:extLst>
              <a:ext uri="{FF2B5EF4-FFF2-40B4-BE49-F238E27FC236}">
                <a16:creationId xmlns:a16="http://schemas.microsoft.com/office/drawing/2014/main" id="{DDD68051-B410-44D2-B831-9038927B43E0}"/>
              </a:ext>
            </a:extLst>
          </p:cNvPr>
          <p:cNvSpPr/>
          <p:nvPr/>
        </p:nvSpPr>
        <p:spPr>
          <a:xfrm rot="21091699">
            <a:off x="2295685" y="3483290"/>
            <a:ext cx="504825" cy="448945"/>
          </a:xfrm>
          <a:prstGeom prst="star5">
            <a:avLst/>
          </a:prstGeom>
          <a:solidFill>
            <a:schemeClr val="bg1">
              <a:lumMod val="65000"/>
            </a:schemeClr>
          </a:solidFill>
          <a:ln w="12591"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fr-FR"/>
          </a:p>
        </p:txBody>
      </p:sp>
      <p:sp>
        <p:nvSpPr>
          <p:cNvPr id="43" name="ZoneTexte 42">
            <a:extLst>
              <a:ext uri="{FF2B5EF4-FFF2-40B4-BE49-F238E27FC236}">
                <a16:creationId xmlns:a16="http://schemas.microsoft.com/office/drawing/2014/main" id="{72B31E24-3AEB-49FF-8B0F-34AF639124C3}"/>
              </a:ext>
            </a:extLst>
          </p:cNvPr>
          <p:cNvSpPr txBox="1"/>
          <p:nvPr/>
        </p:nvSpPr>
        <p:spPr>
          <a:xfrm>
            <a:off x="4132158" y="2728166"/>
            <a:ext cx="4429387" cy="2123658"/>
          </a:xfrm>
          <a:prstGeom prst="rect">
            <a:avLst/>
          </a:prstGeom>
          <a:noFill/>
        </p:spPr>
        <p:txBody>
          <a:bodyPr wrap="square" rtlCol="0">
            <a:spAutoFit/>
          </a:bodyPr>
          <a:lstStyle/>
          <a:p>
            <a:r>
              <a:rPr lang="fr-FR" sz="4400" dirty="0"/>
              <a:t>Investir en nue-propriété dans l’immobilier</a:t>
            </a:r>
          </a:p>
        </p:txBody>
      </p:sp>
      <p:sp>
        <p:nvSpPr>
          <p:cNvPr id="44" name="ZoneTexte 43">
            <a:extLst>
              <a:ext uri="{FF2B5EF4-FFF2-40B4-BE49-F238E27FC236}">
                <a16:creationId xmlns:a16="http://schemas.microsoft.com/office/drawing/2014/main" id="{AB1E5B03-D87B-473D-A07C-A58F8AF6C376}"/>
              </a:ext>
            </a:extLst>
          </p:cNvPr>
          <p:cNvSpPr txBox="1"/>
          <p:nvPr/>
        </p:nvSpPr>
        <p:spPr>
          <a:xfrm>
            <a:off x="4222275" y="4851824"/>
            <a:ext cx="4434162" cy="1077218"/>
          </a:xfrm>
          <a:prstGeom prst="rect">
            <a:avLst/>
          </a:prstGeom>
          <a:noFill/>
        </p:spPr>
        <p:txBody>
          <a:bodyPr wrap="square" rtlCol="0">
            <a:spAutoFit/>
          </a:bodyPr>
          <a:lstStyle/>
          <a:p>
            <a:r>
              <a:rPr lang="fr-FR" sz="3200" b="1" dirty="0">
                <a:solidFill>
                  <a:srgbClr val="CC0000"/>
                </a:solidFill>
              </a:rPr>
              <a:t>Méthode d’entretien clientèle</a:t>
            </a:r>
          </a:p>
        </p:txBody>
      </p:sp>
      <p:pic>
        <p:nvPicPr>
          <p:cNvPr id="45" name="Graphique 1">
            <a:extLst>
              <a:ext uri="{FF2B5EF4-FFF2-40B4-BE49-F238E27FC236}">
                <a16:creationId xmlns:a16="http://schemas.microsoft.com/office/drawing/2014/main" id="{3978B02B-B543-4B88-BBA3-4157834B9B0C}"/>
              </a:ext>
            </a:extLst>
          </p:cNvPr>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3953099" y="1382015"/>
            <a:ext cx="681990" cy="722630"/>
          </a:xfrm>
          <a:prstGeom prst="rect">
            <a:avLst/>
          </a:prstGeom>
        </p:spPr>
      </p:pic>
    </p:spTree>
    <p:extLst>
      <p:ext uri="{BB962C8B-B14F-4D97-AF65-F5344CB8AC3E}">
        <p14:creationId xmlns:p14="http://schemas.microsoft.com/office/powerpoint/2010/main" val="104153966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Text Box 3"/>
          <p:cNvSpPr txBox="1">
            <a:spLocks noChangeArrowheads="1"/>
          </p:cNvSpPr>
          <p:nvPr/>
        </p:nvSpPr>
        <p:spPr bwMode="auto">
          <a:xfrm>
            <a:off x="2364276" y="4401791"/>
            <a:ext cx="5696067"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857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square">
            <a:spAutoFit/>
          </a:bodyPr>
          <a:lstStyle>
            <a:lvl1pPr>
              <a:defRPr sz="2400">
                <a:solidFill>
                  <a:schemeClr val="tx1"/>
                </a:solidFill>
                <a:latin typeface="Arial" charset="0"/>
                <a:ea typeface="ＭＳ Ｐゴシック" charset="0"/>
              </a:defRPr>
            </a:lvl1pPr>
            <a:lvl2pPr marL="742950" indent="-285750">
              <a:defRPr sz="2000">
                <a:solidFill>
                  <a:schemeClr val="tx1"/>
                </a:solidFill>
                <a:latin typeface="Arial" charset="0"/>
                <a:ea typeface="ＭＳ Ｐゴシック" charset="0"/>
              </a:defRPr>
            </a:lvl2pPr>
            <a:lvl3pPr marL="1143000" indent="-228600">
              <a:defRPr>
                <a:solidFill>
                  <a:schemeClr val="tx1"/>
                </a:solidFill>
                <a:latin typeface="Arial" charset="0"/>
                <a:ea typeface="ＭＳ Ｐゴシック" charset="0"/>
              </a:defRPr>
            </a:lvl3pPr>
            <a:lvl4pPr marL="1600200" indent="-228600">
              <a:defRPr>
                <a:solidFill>
                  <a:schemeClr val="tx1"/>
                </a:solidFill>
                <a:latin typeface="Arial" charset="0"/>
                <a:ea typeface="ＭＳ Ｐゴシック" charset="0"/>
              </a:defRPr>
            </a:lvl4pPr>
            <a:lvl5pPr marL="2057400" indent="-228600">
              <a:defRPr>
                <a:solidFill>
                  <a:schemeClr val="tx1"/>
                </a:solidFill>
                <a:latin typeface="Arial" charset="0"/>
                <a:ea typeface="ＭＳ Ｐゴシック" charset="0"/>
              </a:defRPr>
            </a:lvl5pPr>
            <a:lvl6pPr marL="2514600" indent="-228600" eaLnBrk="0" hangingPunct="0">
              <a:buFont typeface="Symbol" charset="0"/>
              <a:defRPr>
                <a:solidFill>
                  <a:schemeClr val="tx1"/>
                </a:solidFill>
                <a:latin typeface="Arial" charset="0"/>
                <a:ea typeface="ＭＳ Ｐゴシック" charset="0"/>
              </a:defRPr>
            </a:lvl6pPr>
            <a:lvl7pPr marL="2971800" indent="-228600" eaLnBrk="0" hangingPunct="0">
              <a:buFont typeface="Symbol" charset="0"/>
              <a:defRPr>
                <a:solidFill>
                  <a:schemeClr val="tx1"/>
                </a:solidFill>
                <a:latin typeface="Arial" charset="0"/>
                <a:ea typeface="ＭＳ Ｐゴシック" charset="0"/>
              </a:defRPr>
            </a:lvl7pPr>
            <a:lvl8pPr marL="3429000" indent="-228600" eaLnBrk="0" hangingPunct="0">
              <a:buFont typeface="Symbol" charset="0"/>
              <a:defRPr>
                <a:solidFill>
                  <a:schemeClr val="tx1"/>
                </a:solidFill>
                <a:latin typeface="Arial" charset="0"/>
                <a:ea typeface="ＭＳ Ｐゴシック" charset="0"/>
              </a:defRPr>
            </a:lvl8pPr>
            <a:lvl9pPr marL="3886200" indent="-228600" eaLnBrk="0" hangingPunct="0">
              <a:buFont typeface="Symbol" charset="0"/>
              <a:defRPr>
                <a:solidFill>
                  <a:schemeClr val="tx1"/>
                </a:solidFill>
                <a:latin typeface="Arial" charset="0"/>
                <a:ea typeface="ＭＳ Ｐゴシック" charset="0"/>
              </a:defRPr>
            </a:lvl9pPr>
          </a:lstStyle>
          <a:p>
            <a:pPr>
              <a:spcBef>
                <a:spcPct val="50000"/>
              </a:spcBef>
            </a:pPr>
            <a:r>
              <a:rPr lang="fr-FR" sz="2000" dirty="0"/>
              <a:t>Offre rare</a:t>
            </a:r>
          </a:p>
        </p:txBody>
      </p:sp>
      <p:sp>
        <p:nvSpPr>
          <p:cNvPr id="17" name="Text Box 4"/>
          <p:cNvSpPr txBox="1">
            <a:spLocks noChangeArrowheads="1"/>
          </p:cNvSpPr>
          <p:nvPr/>
        </p:nvSpPr>
        <p:spPr bwMode="auto">
          <a:xfrm>
            <a:off x="2364276" y="2591699"/>
            <a:ext cx="5334000" cy="7078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857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lvl1pPr>
              <a:defRPr sz="2400">
                <a:solidFill>
                  <a:schemeClr val="tx1"/>
                </a:solidFill>
                <a:latin typeface="Arial" charset="0"/>
                <a:ea typeface="ＭＳ Ｐゴシック" charset="0"/>
              </a:defRPr>
            </a:lvl1pPr>
            <a:lvl2pPr marL="742950" indent="-285750">
              <a:defRPr sz="2000">
                <a:solidFill>
                  <a:schemeClr val="tx1"/>
                </a:solidFill>
                <a:latin typeface="Arial" charset="0"/>
                <a:ea typeface="ＭＳ Ｐゴシック" charset="0"/>
              </a:defRPr>
            </a:lvl2pPr>
            <a:lvl3pPr marL="1143000" indent="-228600">
              <a:defRPr>
                <a:solidFill>
                  <a:schemeClr val="tx1"/>
                </a:solidFill>
                <a:latin typeface="Arial" charset="0"/>
                <a:ea typeface="ＭＳ Ｐゴシック" charset="0"/>
              </a:defRPr>
            </a:lvl3pPr>
            <a:lvl4pPr marL="1600200" indent="-228600">
              <a:defRPr>
                <a:solidFill>
                  <a:schemeClr val="tx1"/>
                </a:solidFill>
                <a:latin typeface="Arial" charset="0"/>
                <a:ea typeface="ＭＳ Ｐゴシック" charset="0"/>
              </a:defRPr>
            </a:lvl4pPr>
            <a:lvl5pPr marL="2057400" indent="-228600">
              <a:defRPr>
                <a:solidFill>
                  <a:schemeClr val="tx1"/>
                </a:solidFill>
                <a:latin typeface="Arial" charset="0"/>
                <a:ea typeface="ＭＳ Ｐゴシック" charset="0"/>
              </a:defRPr>
            </a:lvl5pPr>
            <a:lvl6pPr marL="2514600" indent="-228600" eaLnBrk="0" hangingPunct="0">
              <a:buFont typeface="Symbol" charset="0"/>
              <a:defRPr>
                <a:solidFill>
                  <a:schemeClr val="tx1"/>
                </a:solidFill>
                <a:latin typeface="Arial" charset="0"/>
                <a:ea typeface="ＭＳ Ｐゴシック" charset="0"/>
              </a:defRPr>
            </a:lvl6pPr>
            <a:lvl7pPr marL="2971800" indent="-228600" eaLnBrk="0" hangingPunct="0">
              <a:buFont typeface="Symbol" charset="0"/>
              <a:defRPr>
                <a:solidFill>
                  <a:schemeClr val="tx1"/>
                </a:solidFill>
                <a:latin typeface="Arial" charset="0"/>
                <a:ea typeface="ＭＳ Ｐゴシック" charset="0"/>
              </a:defRPr>
            </a:lvl7pPr>
            <a:lvl8pPr marL="3429000" indent="-228600" eaLnBrk="0" hangingPunct="0">
              <a:buFont typeface="Symbol" charset="0"/>
              <a:defRPr>
                <a:solidFill>
                  <a:schemeClr val="tx1"/>
                </a:solidFill>
                <a:latin typeface="Arial" charset="0"/>
                <a:ea typeface="ＭＳ Ｐゴシック" charset="0"/>
              </a:defRPr>
            </a:lvl8pPr>
            <a:lvl9pPr marL="3886200" indent="-228600" eaLnBrk="0" hangingPunct="0">
              <a:buFont typeface="Symbol" charset="0"/>
              <a:defRPr>
                <a:solidFill>
                  <a:schemeClr val="tx1"/>
                </a:solidFill>
                <a:latin typeface="Arial" charset="0"/>
                <a:ea typeface="ＭＳ Ｐゴシック" charset="0"/>
              </a:defRPr>
            </a:lvl9pPr>
          </a:lstStyle>
          <a:p>
            <a:pPr>
              <a:spcBef>
                <a:spcPct val="40000"/>
              </a:spcBef>
            </a:pPr>
            <a:r>
              <a:rPr lang="fr-FR" sz="2000" dirty="0"/>
              <a:t>Économie dynamique, diversifiée et pérenne, qualité de vie</a:t>
            </a:r>
          </a:p>
        </p:txBody>
      </p:sp>
      <p:sp>
        <p:nvSpPr>
          <p:cNvPr id="21" name="Line 8"/>
          <p:cNvSpPr>
            <a:spLocks noChangeShapeType="1"/>
          </p:cNvSpPr>
          <p:nvPr/>
        </p:nvSpPr>
        <p:spPr bwMode="auto">
          <a:xfrm>
            <a:off x="5031276" y="2497831"/>
            <a:ext cx="0" cy="274821"/>
          </a:xfrm>
          <a:prstGeom prst="line">
            <a:avLst/>
          </a:prstGeom>
          <a:noFill/>
          <a:ln w="44450">
            <a:noFill/>
            <a:round/>
            <a:headEnd/>
            <a:tailEnd type="stealth"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endParaRPr lang="en-US" sz="1600" dirty="0">
              <a:latin typeface="Arial"/>
            </a:endParaRPr>
          </a:p>
        </p:txBody>
      </p:sp>
      <p:sp>
        <p:nvSpPr>
          <p:cNvPr id="19" name="Line 6"/>
          <p:cNvSpPr>
            <a:spLocks noChangeShapeType="1"/>
          </p:cNvSpPr>
          <p:nvPr/>
        </p:nvSpPr>
        <p:spPr bwMode="auto">
          <a:xfrm>
            <a:off x="7615085" y="5070721"/>
            <a:ext cx="0" cy="255846"/>
          </a:xfrm>
          <a:prstGeom prst="line">
            <a:avLst/>
          </a:prstGeom>
          <a:noFill/>
          <a:ln w="44450">
            <a:noFill/>
            <a:round/>
            <a:headEnd/>
            <a:tailEnd type="stealth"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endParaRPr lang="en-US" sz="1600" dirty="0">
              <a:latin typeface="Arial"/>
            </a:endParaRPr>
          </a:p>
        </p:txBody>
      </p:sp>
      <p:sp>
        <p:nvSpPr>
          <p:cNvPr id="15" name="Titre 2">
            <a:extLst>
              <a:ext uri="{FF2B5EF4-FFF2-40B4-BE49-F238E27FC236}">
                <a16:creationId xmlns:a16="http://schemas.microsoft.com/office/drawing/2014/main" id="{EA501092-6687-47C3-B633-E92B57A67C4E}"/>
              </a:ext>
            </a:extLst>
          </p:cNvPr>
          <p:cNvSpPr txBox="1">
            <a:spLocks/>
          </p:cNvSpPr>
          <p:nvPr/>
        </p:nvSpPr>
        <p:spPr>
          <a:xfrm>
            <a:off x="1735100" y="485922"/>
            <a:ext cx="6712610" cy="853579"/>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2500" b="0" i="0" kern="1200">
                <a:solidFill>
                  <a:srgbClr val="BE2323"/>
                </a:solidFill>
                <a:latin typeface="Arial"/>
                <a:ea typeface="+mj-ea"/>
                <a:cs typeface="Arial"/>
              </a:defRPr>
            </a:lvl1pPr>
          </a:lstStyle>
          <a:p>
            <a:r>
              <a:rPr lang="fr-FR" sz="3600" cap="all" dirty="0">
                <a:solidFill>
                  <a:srgbClr val="CC0000"/>
                </a:solidFill>
                <a:latin typeface="+mn-lt"/>
                <a:ea typeface="+mn-ea"/>
                <a:cs typeface="+mn-cs"/>
              </a:rPr>
              <a:t>La </a:t>
            </a:r>
            <a:r>
              <a:rPr lang="fr-FR" sz="3600" cap="all" dirty="0">
                <a:solidFill>
                  <a:srgbClr val="C00000"/>
                </a:solidFill>
                <a:latin typeface="+mn-lt"/>
                <a:ea typeface="+mn-ea"/>
                <a:cs typeface="+mn-cs"/>
              </a:rPr>
              <a:t>location</a:t>
            </a:r>
            <a:r>
              <a:rPr lang="fr-FR" sz="3600" cap="all" dirty="0">
                <a:solidFill>
                  <a:srgbClr val="CC0000"/>
                </a:solidFill>
                <a:latin typeface="+mn-lt"/>
                <a:ea typeface="+mn-ea"/>
                <a:cs typeface="+mn-cs"/>
              </a:rPr>
              <a:t> / L’EMPLACEMENT</a:t>
            </a:r>
          </a:p>
        </p:txBody>
      </p:sp>
      <p:sp>
        <p:nvSpPr>
          <p:cNvPr id="2" name="Ellipse 1">
            <a:extLst>
              <a:ext uri="{FF2B5EF4-FFF2-40B4-BE49-F238E27FC236}">
                <a16:creationId xmlns:a16="http://schemas.microsoft.com/office/drawing/2014/main" id="{5CE76E02-8B27-4FC9-B79C-005496A9D4A9}"/>
              </a:ext>
            </a:extLst>
          </p:cNvPr>
          <p:cNvSpPr/>
          <p:nvPr/>
        </p:nvSpPr>
        <p:spPr>
          <a:xfrm>
            <a:off x="1593908" y="2583804"/>
            <a:ext cx="694867" cy="694867"/>
          </a:xfrm>
          <a:prstGeom prst="ellipse">
            <a:avLst/>
          </a:prstGeom>
          <a:solidFill>
            <a:srgbClr val="CC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4" name="Ellipse 13">
            <a:extLst>
              <a:ext uri="{FF2B5EF4-FFF2-40B4-BE49-F238E27FC236}">
                <a16:creationId xmlns:a16="http://schemas.microsoft.com/office/drawing/2014/main" id="{17BC6F86-6A4F-4B09-A1F7-3614386D5745}"/>
              </a:ext>
            </a:extLst>
          </p:cNvPr>
          <p:cNvSpPr/>
          <p:nvPr/>
        </p:nvSpPr>
        <p:spPr>
          <a:xfrm>
            <a:off x="1584809" y="4218173"/>
            <a:ext cx="694867" cy="694867"/>
          </a:xfrm>
          <a:prstGeom prst="ellipse">
            <a:avLst/>
          </a:prstGeom>
          <a:solidFill>
            <a:srgbClr val="CC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 name="ZoneTexte 2">
            <a:extLst>
              <a:ext uri="{FF2B5EF4-FFF2-40B4-BE49-F238E27FC236}">
                <a16:creationId xmlns:a16="http://schemas.microsoft.com/office/drawing/2014/main" id="{56E2288C-0FE5-4E9D-866D-DAB255BD37EF}"/>
              </a:ext>
            </a:extLst>
          </p:cNvPr>
          <p:cNvSpPr txBox="1"/>
          <p:nvPr/>
        </p:nvSpPr>
        <p:spPr>
          <a:xfrm>
            <a:off x="1735100" y="2583804"/>
            <a:ext cx="394283" cy="646331"/>
          </a:xfrm>
          <a:prstGeom prst="rect">
            <a:avLst/>
          </a:prstGeom>
          <a:noFill/>
        </p:spPr>
        <p:txBody>
          <a:bodyPr wrap="square" rtlCol="0">
            <a:spAutoFit/>
          </a:bodyPr>
          <a:lstStyle/>
          <a:p>
            <a:r>
              <a:rPr lang="fr-FR" sz="3600" dirty="0">
                <a:solidFill>
                  <a:schemeClr val="bg1"/>
                </a:solidFill>
              </a:rPr>
              <a:t>1</a:t>
            </a:r>
          </a:p>
        </p:txBody>
      </p:sp>
      <p:sp>
        <p:nvSpPr>
          <p:cNvPr id="22" name="ZoneTexte 21">
            <a:extLst>
              <a:ext uri="{FF2B5EF4-FFF2-40B4-BE49-F238E27FC236}">
                <a16:creationId xmlns:a16="http://schemas.microsoft.com/office/drawing/2014/main" id="{93E55F3D-2C6D-4870-BA42-86F94D357615}"/>
              </a:ext>
            </a:extLst>
          </p:cNvPr>
          <p:cNvSpPr txBox="1"/>
          <p:nvPr/>
        </p:nvSpPr>
        <p:spPr>
          <a:xfrm>
            <a:off x="1735100" y="4266709"/>
            <a:ext cx="394283" cy="646331"/>
          </a:xfrm>
          <a:prstGeom prst="rect">
            <a:avLst/>
          </a:prstGeom>
          <a:noFill/>
        </p:spPr>
        <p:txBody>
          <a:bodyPr wrap="square" rtlCol="0">
            <a:spAutoFit/>
          </a:bodyPr>
          <a:lstStyle/>
          <a:p>
            <a:r>
              <a:rPr lang="fr-FR" sz="3600" dirty="0">
                <a:solidFill>
                  <a:schemeClr val="bg1"/>
                </a:solidFill>
              </a:rPr>
              <a:t>2</a:t>
            </a:r>
          </a:p>
        </p:txBody>
      </p:sp>
      <p:pic>
        <p:nvPicPr>
          <p:cNvPr id="25" name="Image 24">
            <a:extLst>
              <a:ext uri="{FF2B5EF4-FFF2-40B4-BE49-F238E27FC236}">
                <a16:creationId xmlns:a16="http://schemas.microsoft.com/office/drawing/2014/main" id="{140D246B-5A0A-4304-B7C0-86C1473B9608}"/>
              </a:ext>
            </a:extLst>
          </p:cNvPr>
          <p:cNvPicPr>
            <a:picLocks noChangeAspect="1"/>
          </p:cNvPicPr>
          <p:nvPr/>
        </p:nvPicPr>
        <p:blipFill>
          <a:blip r:embed="rId2">
            <a:duotone>
              <a:prstClr val="black"/>
              <a:schemeClr val="tx2">
                <a:tint val="45000"/>
                <a:satMod val="400000"/>
              </a:schemeClr>
            </a:duotone>
            <a:extLst>
              <a:ext uri="{28A0092B-C50C-407E-A947-70E740481C1C}">
                <a14:useLocalDpi xmlns:a14="http://schemas.microsoft.com/office/drawing/2010/main" val="0"/>
              </a:ext>
            </a:extLst>
          </a:blip>
          <a:stretch>
            <a:fillRect/>
          </a:stretch>
        </p:blipFill>
        <p:spPr>
          <a:xfrm>
            <a:off x="540633" y="467869"/>
            <a:ext cx="1053275" cy="1053275"/>
          </a:xfrm>
          <a:prstGeom prst="rect">
            <a:avLst/>
          </a:prstGeom>
          <a:solidFill>
            <a:schemeClr val="bg1"/>
          </a:solidFill>
        </p:spPr>
      </p:pic>
    </p:spTree>
    <p:extLst>
      <p:ext uri="{BB962C8B-B14F-4D97-AF65-F5344CB8AC3E}">
        <p14:creationId xmlns:p14="http://schemas.microsoft.com/office/powerpoint/2010/main" val="27791657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7"/>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14"/>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p:bldP spid="17" grpId="0"/>
      <p:bldP spid="2" grpId="0" animBg="1"/>
      <p:bldP spid="14"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ZoneTexte 6">
            <a:extLst>
              <a:ext uri="{FF2B5EF4-FFF2-40B4-BE49-F238E27FC236}">
                <a16:creationId xmlns:a16="http://schemas.microsoft.com/office/drawing/2014/main" id="{27D46638-83DE-4D43-8EEF-998A3A716047}"/>
              </a:ext>
            </a:extLst>
          </p:cNvPr>
          <p:cNvSpPr txBox="1"/>
          <p:nvPr/>
        </p:nvSpPr>
        <p:spPr>
          <a:xfrm>
            <a:off x="2612008" y="3016378"/>
            <a:ext cx="4572000" cy="461665"/>
          </a:xfrm>
          <a:prstGeom prst="rect">
            <a:avLst/>
          </a:prstGeom>
          <a:noFill/>
        </p:spPr>
        <p:txBody>
          <a:bodyPr wrap="square" rtlCol="0">
            <a:spAutoFit/>
          </a:bodyPr>
          <a:lstStyle/>
          <a:p>
            <a:r>
              <a:rPr lang="fr-FR" sz="2400" dirty="0">
                <a:latin typeface="Arial" panose="020B0604020202020204" pitchFamily="34" charset="0"/>
                <a:cs typeface="Arial" panose="020B0604020202020204" pitchFamily="34" charset="0"/>
              </a:rPr>
              <a:t>Promoteur</a:t>
            </a:r>
          </a:p>
        </p:txBody>
      </p:sp>
      <p:sp>
        <p:nvSpPr>
          <p:cNvPr id="10" name="ZoneTexte 9">
            <a:extLst>
              <a:ext uri="{FF2B5EF4-FFF2-40B4-BE49-F238E27FC236}">
                <a16:creationId xmlns:a16="http://schemas.microsoft.com/office/drawing/2014/main" id="{84261CB4-5963-4444-B1ED-EBEDAE9E4D07}"/>
              </a:ext>
            </a:extLst>
          </p:cNvPr>
          <p:cNvSpPr txBox="1"/>
          <p:nvPr/>
        </p:nvSpPr>
        <p:spPr>
          <a:xfrm>
            <a:off x="2612008" y="3897335"/>
            <a:ext cx="4572000" cy="461665"/>
          </a:xfrm>
          <a:prstGeom prst="rect">
            <a:avLst/>
          </a:prstGeom>
          <a:noFill/>
        </p:spPr>
        <p:txBody>
          <a:bodyPr wrap="square" rtlCol="0">
            <a:spAutoFit/>
          </a:bodyPr>
          <a:lstStyle/>
          <a:p>
            <a:r>
              <a:rPr lang="fr-FR" sz="2400" dirty="0">
                <a:latin typeface="Arial" panose="020B0604020202020204" pitchFamily="34" charset="0"/>
                <a:cs typeface="Arial" panose="020B0604020202020204" pitchFamily="34" charset="0"/>
              </a:rPr>
              <a:t>Banque du Promoteur</a:t>
            </a:r>
          </a:p>
        </p:txBody>
      </p:sp>
      <p:sp>
        <p:nvSpPr>
          <p:cNvPr id="16" name="ZoneTexte 15">
            <a:extLst>
              <a:ext uri="{FF2B5EF4-FFF2-40B4-BE49-F238E27FC236}">
                <a16:creationId xmlns:a16="http://schemas.microsoft.com/office/drawing/2014/main" id="{9D367972-1DD9-4432-9F15-20BD47186E34}"/>
              </a:ext>
            </a:extLst>
          </p:cNvPr>
          <p:cNvSpPr txBox="1"/>
          <p:nvPr/>
        </p:nvSpPr>
        <p:spPr>
          <a:xfrm>
            <a:off x="2612008" y="4674589"/>
            <a:ext cx="4572000" cy="461665"/>
          </a:xfrm>
          <a:prstGeom prst="rect">
            <a:avLst/>
          </a:prstGeom>
          <a:noFill/>
        </p:spPr>
        <p:txBody>
          <a:bodyPr wrap="square" rtlCol="0">
            <a:spAutoFit/>
          </a:bodyPr>
          <a:lstStyle/>
          <a:p>
            <a:r>
              <a:rPr lang="fr-FR" sz="2400" dirty="0">
                <a:latin typeface="Arial" panose="020B0604020202020204" pitchFamily="34" charset="0"/>
                <a:cs typeface="Arial" panose="020B0604020202020204" pitchFamily="34" charset="0"/>
              </a:rPr>
              <a:t>L’usufruitier</a:t>
            </a:r>
          </a:p>
        </p:txBody>
      </p:sp>
      <p:sp>
        <p:nvSpPr>
          <p:cNvPr id="20" name="ZoneTexte 19">
            <a:extLst>
              <a:ext uri="{FF2B5EF4-FFF2-40B4-BE49-F238E27FC236}">
                <a16:creationId xmlns:a16="http://schemas.microsoft.com/office/drawing/2014/main" id="{8795206B-D4D2-4A71-BAA0-F943B6B02B67}"/>
              </a:ext>
            </a:extLst>
          </p:cNvPr>
          <p:cNvSpPr txBox="1"/>
          <p:nvPr/>
        </p:nvSpPr>
        <p:spPr>
          <a:xfrm>
            <a:off x="1849973" y="1661880"/>
            <a:ext cx="6820095" cy="954107"/>
          </a:xfrm>
          <a:prstGeom prst="rect">
            <a:avLst/>
          </a:prstGeom>
          <a:noFill/>
        </p:spPr>
        <p:txBody>
          <a:bodyPr wrap="square" rtlCol="0">
            <a:spAutoFit/>
          </a:bodyPr>
          <a:lstStyle/>
          <a:p>
            <a:r>
              <a:rPr lang="fr-FR" sz="2800" dirty="0">
                <a:latin typeface="Arial" panose="020B0604020202020204" pitchFamily="34" charset="0"/>
                <a:cs typeface="Arial" panose="020B0604020202020204" pitchFamily="34" charset="0"/>
              </a:rPr>
              <a:t>Choix des sites validé </a:t>
            </a:r>
          </a:p>
          <a:p>
            <a:r>
              <a:rPr lang="fr-FR" sz="2800" dirty="0">
                <a:latin typeface="Arial" panose="020B0604020202020204" pitchFamily="34" charset="0"/>
                <a:cs typeface="Arial" panose="020B0604020202020204" pitchFamily="34" charset="0"/>
              </a:rPr>
              <a:t>par tous les intervenants :</a:t>
            </a:r>
          </a:p>
        </p:txBody>
      </p:sp>
      <p:sp>
        <p:nvSpPr>
          <p:cNvPr id="21" name="Titre 2">
            <a:extLst>
              <a:ext uri="{FF2B5EF4-FFF2-40B4-BE49-F238E27FC236}">
                <a16:creationId xmlns:a16="http://schemas.microsoft.com/office/drawing/2014/main" id="{8894C53B-0878-4280-83E4-A1FABD128171}"/>
              </a:ext>
            </a:extLst>
          </p:cNvPr>
          <p:cNvSpPr txBox="1">
            <a:spLocks/>
          </p:cNvSpPr>
          <p:nvPr/>
        </p:nvSpPr>
        <p:spPr>
          <a:xfrm>
            <a:off x="1610686" y="482131"/>
            <a:ext cx="6786693" cy="898260"/>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2500" b="0" i="0" kern="1200">
                <a:solidFill>
                  <a:srgbClr val="BE2323"/>
                </a:solidFill>
                <a:latin typeface="Arial"/>
                <a:ea typeface="+mj-ea"/>
                <a:cs typeface="Arial"/>
              </a:defRPr>
            </a:lvl1pPr>
          </a:lstStyle>
          <a:p>
            <a:r>
              <a:rPr lang="fr-FR" sz="3600" cap="all" dirty="0">
                <a:solidFill>
                  <a:srgbClr val="CC0000"/>
                </a:solidFill>
                <a:latin typeface="+mn-lt"/>
                <a:ea typeface="+mn-ea"/>
                <a:cs typeface="+mn-cs"/>
              </a:rPr>
              <a:t>La location / L’EMPLACEMENT</a:t>
            </a:r>
          </a:p>
        </p:txBody>
      </p:sp>
      <p:sp>
        <p:nvSpPr>
          <p:cNvPr id="18" name="AutoShape 37">
            <a:extLst>
              <a:ext uri="{FF2B5EF4-FFF2-40B4-BE49-F238E27FC236}">
                <a16:creationId xmlns:a16="http://schemas.microsoft.com/office/drawing/2014/main" id="{2A2A4487-3F01-404F-8B82-C832A0EE20C4}"/>
              </a:ext>
            </a:extLst>
          </p:cNvPr>
          <p:cNvSpPr>
            <a:spLocks noChangeArrowheads="1"/>
          </p:cNvSpPr>
          <p:nvPr/>
        </p:nvSpPr>
        <p:spPr bwMode="auto">
          <a:xfrm>
            <a:off x="1959992" y="3062264"/>
            <a:ext cx="666720" cy="369332"/>
          </a:xfrm>
          <a:prstGeom prst="rightArrow">
            <a:avLst>
              <a:gd name="adj1" fmla="val 50000"/>
              <a:gd name="adj2" fmla="val 93407"/>
            </a:avLst>
          </a:prstGeom>
          <a:solidFill>
            <a:srgbClr val="CC0000"/>
          </a:solidFill>
          <a:ln>
            <a:noFill/>
            <a:headEnd type="none" w="med" len="med"/>
            <a:tailEnd type="none" w="med" len="med"/>
          </a:ln>
        </p:spPr>
        <p:style>
          <a:lnRef idx="2">
            <a:schemeClr val="accent5"/>
          </a:lnRef>
          <a:fillRef idx="1">
            <a:schemeClr val="lt1"/>
          </a:fillRef>
          <a:effectRef idx="0">
            <a:schemeClr val="accent5"/>
          </a:effectRef>
          <a:fontRef idx="minor">
            <a:schemeClr val="dk1"/>
          </a:fontRef>
        </p:style>
        <p:txBody>
          <a:bodyPr vert="horz" wrap="square" lIns="91440" tIns="45720" rIns="91440" bIns="45720" numCol="1" rtlCol="0" anchor="ctr" anchorCtr="0" compatLnSpc="1">
            <a:prstTxWarp prst="textNoShape">
              <a:avLst/>
            </a:prstTxWarp>
          </a:bodyPr>
          <a:lstStyle/>
          <a:p>
            <a:pPr algn="ctr" fontAlgn="base">
              <a:spcBef>
                <a:spcPct val="0"/>
              </a:spcBef>
              <a:spcAft>
                <a:spcPct val="0"/>
              </a:spcAft>
            </a:pPr>
            <a:endParaRPr lang="fr-FR" sz="2000" b="1" dirty="0">
              <a:solidFill>
                <a:schemeClr val="bg1"/>
              </a:solidFill>
              <a:latin typeface="Century Gothic" panose="020B0502020202020204" pitchFamily="34" charset="0"/>
            </a:endParaRPr>
          </a:p>
        </p:txBody>
      </p:sp>
      <p:sp>
        <p:nvSpPr>
          <p:cNvPr id="19" name="AutoShape 37">
            <a:extLst>
              <a:ext uri="{FF2B5EF4-FFF2-40B4-BE49-F238E27FC236}">
                <a16:creationId xmlns:a16="http://schemas.microsoft.com/office/drawing/2014/main" id="{533A76BB-6CC1-4A8B-978A-F0BC219A231D}"/>
              </a:ext>
            </a:extLst>
          </p:cNvPr>
          <p:cNvSpPr>
            <a:spLocks noChangeArrowheads="1"/>
          </p:cNvSpPr>
          <p:nvPr/>
        </p:nvSpPr>
        <p:spPr bwMode="auto">
          <a:xfrm>
            <a:off x="1959992" y="3936448"/>
            <a:ext cx="666720" cy="369332"/>
          </a:xfrm>
          <a:prstGeom prst="rightArrow">
            <a:avLst>
              <a:gd name="adj1" fmla="val 50000"/>
              <a:gd name="adj2" fmla="val 93407"/>
            </a:avLst>
          </a:prstGeom>
          <a:solidFill>
            <a:srgbClr val="CC0000"/>
          </a:solidFill>
          <a:ln>
            <a:noFill/>
            <a:headEnd type="none" w="med" len="med"/>
            <a:tailEnd type="none" w="med" len="med"/>
          </a:ln>
        </p:spPr>
        <p:style>
          <a:lnRef idx="2">
            <a:schemeClr val="accent5"/>
          </a:lnRef>
          <a:fillRef idx="1">
            <a:schemeClr val="lt1"/>
          </a:fillRef>
          <a:effectRef idx="0">
            <a:schemeClr val="accent5"/>
          </a:effectRef>
          <a:fontRef idx="minor">
            <a:schemeClr val="dk1"/>
          </a:fontRef>
        </p:style>
        <p:txBody>
          <a:bodyPr vert="horz" wrap="square" lIns="91440" tIns="45720" rIns="91440" bIns="45720" numCol="1" rtlCol="0" anchor="ctr" anchorCtr="0" compatLnSpc="1">
            <a:prstTxWarp prst="textNoShape">
              <a:avLst/>
            </a:prstTxWarp>
          </a:bodyPr>
          <a:lstStyle/>
          <a:p>
            <a:pPr algn="ctr" fontAlgn="base">
              <a:spcBef>
                <a:spcPct val="0"/>
              </a:spcBef>
              <a:spcAft>
                <a:spcPct val="0"/>
              </a:spcAft>
            </a:pPr>
            <a:endParaRPr lang="fr-FR" sz="2000" b="1" dirty="0">
              <a:solidFill>
                <a:schemeClr val="bg1"/>
              </a:solidFill>
              <a:latin typeface="Century Gothic" panose="020B0502020202020204" pitchFamily="34" charset="0"/>
            </a:endParaRPr>
          </a:p>
        </p:txBody>
      </p:sp>
      <p:sp>
        <p:nvSpPr>
          <p:cNvPr id="23" name="AutoShape 37">
            <a:extLst>
              <a:ext uri="{FF2B5EF4-FFF2-40B4-BE49-F238E27FC236}">
                <a16:creationId xmlns:a16="http://schemas.microsoft.com/office/drawing/2014/main" id="{568BCADD-40D8-4309-98C9-D0632E59E9C3}"/>
              </a:ext>
            </a:extLst>
          </p:cNvPr>
          <p:cNvSpPr>
            <a:spLocks noChangeArrowheads="1"/>
          </p:cNvSpPr>
          <p:nvPr/>
        </p:nvSpPr>
        <p:spPr bwMode="auto">
          <a:xfrm>
            <a:off x="1959992" y="4723380"/>
            <a:ext cx="666720" cy="369332"/>
          </a:xfrm>
          <a:prstGeom prst="rightArrow">
            <a:avLst>
              <a:gd name="adj1" fmla="val 50000"/>
              <a:gd name="adj2" fmla="val 93407"/>
            </a:avLst>
          </a:prstGeom>
          <a:solidFill>
            <a:srgbClr val="CC0000"/>
          </a:solidFill>
          <a:ln>
            <a:noFill/>
            <a:headEnd type="none" w="med" len="med"/>
            <a:tailEnd type="none" w="med" len="med"/>
          </a:ln>
        </p:spPr>
        <p:style>
          <a:lnRef idx="2">
            <a:schemeClr val="accent5"/>
          </a:lnRef>
          <a:fillRef idx="1">
            <a:schemeClr val="lt1"/>
          </a:fillRef>
          <a:effectRef idx="0">
            <a:schemeClr val="accent5"/>
          </a:effectRef>
          <a:fontRef idx="minor">
            <a:schemeClr val="dk1"/>
          </a:fontRef>
        </p:style>
        <p:txBody>
          <a:bodyPr vert="horz" wrap="square" lIns="91440" tIns="45720" rIns="91440" bIns="45720" numCol="1" rtlCol="0" anchor="ctr" anchorCtr="0" compatLnSpc="1">
            <a:prstTxWarp prst="textNoShape">
              <a:avLst/>
            </a:prstTxWarp>
          </a:bodyPr>
          <a:lstStyle/>
          <a:p>
            <a:pPr algn="ctr" fontAlgn="base">
              <a:spcBef>
                <a:spcPct val="0"/>
              </a:spcBef>
              <a:spcAft>
                <a:spcPct val="0"/>
              </a:spcAft>
            </a:pPr>
            <a:endParaRPr lang="fr-FR" sz="2000" b="1" dirty="0">
              <a:solidFill>
                <a:schemeClr val="bg1"/>
              </a:solidFill>
              <a:latin typeface="Century Gothic" panose="020B0502020202020204" pitchFamily="34" charset="0"/>
            </a:endParaRPr>
          </a:p>
        </p:txBody>
      </p:sp>
      <p:sp>
        <p:nvSpPr>
          <p:cNvPr id="24" name="ZoneTexte 23">
            <a:extLst>
              <a:ext uri="{FF2B5EF4-FFF2-40B4-BE49-F238E27FC236}">
                <a16:creationId xmlns:a16="http://schemas.microsoft.com/office/drawing/2014/main" id="{CE4BF9E7-7713-427C-8AF0-FBD30822EADC}"/>
              </a:ext>
            </a:extLst>
          </p:cNvPr>
          <p:cNvSpPr txBox="1"/>
          <p:nvPr/>
        </p:nvSpPr>
        <p:spPr>
          <a:xfrm>
            <a:off x="2612008" y="5466358"/>
            <a:ext cx="4572000" cy="461665"/>
          </a:xfrm>
          <a:prstGeom prst="rect">
            <a:avLst/>
          </a:prstGeom>
          <a:noFill/>
        </p:spPr>
        <p:txBody>
          <a:bodyPr wrap="square" rtlCol="0">
            <a:spAutoFit/>
          </a:bodyPr>
          <a:lstStyle/>
          <a:p>
            <a:r>
              <a:rPr lang="fr-FR" sz="2400" dirty="0">
                <a:latin typeface="Arial" panose="020B0604020202020204" pitchFamily="34" charset="0"/>
                <a:cs typeface="Arial" panose="020B0604020202020204" pitchFamily="34" charset="0"/>
              </a:rPr>
              <a:t>Stellium Immobilier</a:t>
            </a:r>
          </a:p>
        </p:txBody>
      </p:sp>
      <p:sp>
        <p:nvSpPr>
          <p:cNvPr id="25" name="AutoShape 37">
            <a:extLst>
              <a:ext uri="{FF2B5EF4-FFF2-40B4-BE49-F238E27FC236}">
                <a16:creationId xmlns:a16="http://schemas.microsoft.com/office/drawing/2014/main" id="{FEC30102-9773-4FB8-94E9-6F76B0A9BDDC}"/>
              </a:ext>
            </a:extLst>
          </p:cNvPr>
          <p:cNvSpPr>
            <a:spLocks noChangeArrowheads="1"/>
          </p:cNvSpPr>
          <p:nvPr/>
        </p:nvSpPr>
        <p:spPr bwMode="auto">
          <a:xfrm>
            <a:off x="1945288" y="5512524"/>
            <a:ext cx="666720" cy="369332"/>
          </a:xfrm>
          <a:prstGeom prst="rightArrow">
            <a:avLst>
              <a:gd name="adj1" fmla="val 50000"/>
              <a:gd name="adj2" fmla="val 93407"/>
            </a:avLst>
          </a:prstGeom>
          <a:solidFill>
            <a:srgbClr val="CC0000"/>
          </a:solidFill>
          <a:ln>
            <a:noFill/>
            <a:headEnd type="none" w="med" len="med"/>
            <a:tailEnd type="none" w="med" len="med"/>
          </a:ln>
        </p:spPr>
        <p:style>
          <a:lnRef idx="2">
            <a:schemeClr val="accent5"/>
          </a:lnRef>
          <a:fillRef idx="1">
            <a:schemeClr val="lt1"/>
          </a:fillRef>
          <a:effectRef idx="0">
            <a:schemeClr val="accent5"/>
          </a:effectRef>
          <a:fontRef idx="minor">
            <a:schemeClr val="dk1"/>
          </a:fontRef>
        </p:style>
        <p:txBody>
          <a:bodyPr vert="horz" wrap="square" lIns="91440" tIns="45720" rIns="91440" bIns="45720" numCol="1" rtlCol="0" anchor="ctr" anchorCtr="0" compatLnSpc="1">
            <a:prstTxWarp prst="textNoShape">
              <a:avLst/>
            </a:prstTxWarp>
          </a:bodyPr>
          <a:lstStyle/>
          <a:p>
            <a:pPr algn="ctr" fontAlgn="base">
              <a:spcBef>
                <a:spcPct val="0"/>
              </a:spcBef>
              <a:spcAft>
                <a:spcPct val="0"/>
              </a:spcAft>
            </a:pPr>
            <a:endParaRPr lang="fr-FR" sz="2000" b="1" dirty="0">
              <a:solidFill>
                <a:schemeClr val="bg1"/>
              </a:solidFill>
              <a:latin typeface="Century Gothic" panose="020B0502020202020204" pitchFamily="34" charset="0"/>
            </a:endParaRPr>
          </a:p>
        </p:txBody>
      </p:sp>
      <p:pic>
        <p:nvPicPr>
          <p:cNvPr id="27" name="Image 26">
            <a:extLst>
              <a:ext uri="{FF2B5EF4-FFF2-40B4-BE49-F238E27FC236}">
                <a16:creationId xmlns:a16="http://schemas.microsoft.com/office/drawing/2014/main" id="{CDC73BAE-8365-4844-A962-899B21ABABFB}"/>
              </a:ext>
            </a:extLst>
          </p:cNvPr>
          <p:cNvPicPr>
            <a:picLocks noChangeAspect="1"/>
          </p:cNvPicPr>
          <p:nvPr/>
        </p:nvPicPr>
        <p:blipFill>
          <a:blip r:embed="rId2">
            <a:duotone>
              <a:prstClr val="black"/>
              <a:schemeClr val="tx2">
                <a:tint val="45000"/>
                <a:satMod val="400000"/>
              </a:schemeClr>
            </a:duotone>
            <a:extLst>
              <a:ext uri="{28A0092B-C50C-407E-A947-70E740481C1C}">
                <a14:useLocalDpi xmlns:a14="http://schemas.microsoft.com/office/drawing/2010/main" val="0"/>
              </a:ext>
            </a:extLst>
          </a:blip>
          <a:stretch>
            <a:fillRect/>
          </a:stretch>
        </p:blipFill>
        <p:spPr>
          <a:xfrm>
            <a:off x="465132" y="482131"/>
            <a:ext cx="1053275" cy="1053275"/>
          </a:xfrm>
          <a:prstGeom prst="rect">
            <a:avLst/>
          </a:prstGeom>
          <a:solidFill>
            <a:schemeClr val="bg1"/>
          </a:solidFill>
        </p:spPr>
      </p:pic>
    </p:spTree>
    <p:extLst>
      <p:ext uri="{BB962C8B-B14F-4D97-AF65-F5344CB8AC3E}">
        <p14:creationId xmlns:p14="http://schemas.microsoft.com/office/powerpoint/2010/main" val="24175926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8"/>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7"/>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19"/>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3"/>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6"/>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25"/>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2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10" grpId="0"/>
      <p:bldP spid="16" grpId="0"/>
      <p:bldP spid="18" grpId="0" animBg="1"/>
      <p:bldP spid="19" grpId="0" animBg="1"/>
      <p:bldP spid="23" grpId="0" animBg="1"/>
      <p:bldP spid="24" grpId="0"/>
      <p:bldP spid="25"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à coins arrondis 1">
            <a:extLst>
              <a:ext uri="{FF2B5EF4-FFF2-40B4-BE49-F238E27FC236}">
                <a16:creationId xmlns:a16="http://schemas.microsoft.com/office/drawing/2014/main" id="{60F8A050-696F-42D1-8EB6-FFF2ED4A8A55}"/>
              </a:ext>
            </a:extLst>
          </p:cNvPr>
          <p:cNvSpPr/>
          <p:nvPr/>
        </p:nvSpPr>
        <p:spPr>
          <a:xfrm>
            <a:off x="2506434" y="1427968"/>
            <a:ext cx="4331608" cy="1192005"/>
          </a:xfrm>
          <a:prstGeom prst="round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r-FR" sz="2800" dirty="0">
                <a:latin typeface="Arial"/>
              </a:rPr>
              <a:t>Les attentes  </a:t>
            </a:r>
            <a:br>
              <a:rPr lang="fr-FR" sz="2800" dirty="0">
                <a:latin typeface="Arial"/>
              </a:rPr>
            </a:br>
            <a:r>
              <a:rPr lang="fr-FR" sz="2800" dirty="0">
                <a:latin typeface="Arial"/>
              </a:rPr>
              <a:t>des locataires</a:t>
            </a:r>
          </a:p>
        </p:txBody>
      </p:sp>
      <p:sp>
        <p:nvSpPr>
          <p:cNvPr id="8" name="Text Box 4">
            <a:extLst>
              <a:ext uri="{FF2B5EF4-FFF2-40B4-BE49-F238E27FC236}">
                <a16:creationId xmlns:a16="http://schemas.microsoft.com/office/drawing/2014/main" id="{8D0B107E-021C-4518-95E3-194A180A857F}"/>
              </a:ext>
            </a:extLst>
          </p:cNvPr>
          <p:cNvSpPr txBox="1">
            <a:spLocks noChangeArrowheads="1"/>
          </p:cNvSpPr>
          <p:nvPr/>
        </p:nvSpPr>
        <p:spPr bwMode="auto">
          <a:xfrm>
            <a:off x="1575819" y="3547168"/>
            <a:ext cx="6192838"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857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lvl1pPr>
              <a:defRPr sz="2400">
                <a:solidFill>
                  <a:schemeClr val="tx1"/>
                </a:solidFill>
                <a:latin typeface="Arial" charset="0"/>
                <a:ea typeface="ＭＳ Ｐゴシック" charset="0"/>
              </a:defRPr>
            </a:lvl1pPr>
            <a:lvl2pPr marL="742950" indent="-285750">
              <a:defRPr sz="2000">
                <a:solidFill>
                  <a:schemeClr val="tx1"/>
                </a:solidFill>
                <a:latin typeface="Arial" charset="0"/>
                <a:ea typeface="ＭＳ Ｐゴシック" charset="0"/>
              </a:defRPr>
            </a:lvl2pPr>
            <a:lvl3pPr marL="1143000" indent="-228600">
              <a:defRPr>
                <a:solidFill>
                  <a:schemeClr val="tx1"/>
                </a:solidFill>
                <a:latin typeface="Arial" charset="0"/>
                <a:ea typeface="ＭＳ Ｐゴシック" charset="0"/>
              </a:defRPr>
            </a:lvl3pPr>
            <a:lvl4pPr marL="1600200" indent="-228600">
              <a:defRPr>
                <a:solidFill>
                  <a:schemeClr val="tx1"/>
                </a:solidFill>
                <a:latin typeface="Arial" charset="0"/>
                <a:ea typeface="ＭＳ Ｐゴシック" charset="0"/>
              </a:defRPr>
            </a:lvl4pPr>
            <a:lvl5pPr marL="2057400" indent="-228600">
              <a:defRPr>
                <a:solidFill>
                  <a:schemeClr val="tx1"/>
                </a:solidFill>
                <a:latin typeface="Arial" charset="0"/>
                <a:ea typeface="ＭＳ Ｐゴシック" charset="0"/>
              </a:defRPr>
            </a:lvl5pPr>
            <a:lvl6pPr marL="2514600" indent="-228600" eaLnBrk="0" hangingPunct="0">
              <a:buFont typeface="Symbol" charset="0"/>
              <a:defRPr>
                <a:solidFill>
                  <a:schemeClr val="tx1"/>
                </a:solidFill>
                <a:latin typeface="Arial" charset="0"/>
                <a:ea typeface="ＭＳ Ｐゴシック" charset="0"/>
              </a:defRPr>
            </a:lvl6pPr>
            <a:lvl7pPr marL="2971800" indent="-228600" eaLnBrk="0" hangingPunct="0">
              <a:buFont typeface="Symbol" charset="0"/>
              <a:defRPr>
                <a:solidFill>
                  <a:schemeClr val="tx1"/>
                </a:solidFill>
                <a:latin typeface="Arial" charset="0"/>
                <a:ea typeface="ＭＳ Ｐゴシック" charset="0"/>
              </a:defRPr>
            </a:lvl7pPr>
            <a:lvl8pPr marL="3429000" indent="-228600" eaLnBrk="0" hangingPunct="0">
              <a:buFont typeface="Symbol" charset="0"/>
              <a:defRPr>
                <a:solidFill>
                  <a:schemeClr val="tx1"/>
                </a:solidFill>
                <a:latin typeface="Arial" charset="0"/>
                <a:ea typeface="ＭＳ Ｐゴシック" charset="0"/>
              </a:defRPr>
            </a:lvl8pPr>
            <a:lvl9pPr marL="3886200" indent="-228600" eaLnBrk="0" hangingPunct="0">
              <a:buFont typeface="Symbol" charset="0"/>
              <a:defRPr>
                <a:solidFill>
                  <a:schemeClr val="tx1"/>
                </a:solidFill>
                <a:latin typeface="Arial" charset="0"/>
                <a:ea typeface="ＭＳ Ｐゴシック" charset="0"/>
              </a:defRPr>
            </a:lvl9pPr>
          </a:lstStyle>
          <a:p>
            <a:pPr>
              <a:buFont typeface="Symbol" charset="0"/>
              <a:buNone/>
            </a:pPr>
            <a:r>
              <a:rPr lang="fr-FR" sz="1800" dirty="0"/>
              <a:t>&gt; Logement pratique, prêt à vivre</a:t>
            </a:r>
            <a:endParaRPr lang="fr-FR" sz="2000" dirty="0"/>
          </a:p>
        </p:txBody>
      </p:sp>
      <p:sp>
        <p:nvSpPr>
          <p:cNvPr id="9" name="Text Box 5">
            <a:extLst>
              <a:ext uri="{FF2B5EF4-FFF2-40B4-BE49-F238E27FC236}">
                <a16:creationId xmlns:a16="http://schemas.microsoft.com/office/drawing/2014/main" id="{BFC2237A-A8BB-40C6-8528-2FCD0DA7B27E}"/>
              </a:ext>
            </a:extLst>
          </p:cNvPr>
          <p:cNvSpPr txBox="1">
            <a:spLocks noChangeArrowheads="1"/>
          </p:cNvSpPr>
          <p:nvPr/>
        </p:nvSpPr>
        <p:spPr bwMode="auto">
          <a:xfrm>
            <a:off x="1575819" y="4209552"/>
            <a:ext cx="3113627"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857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square">
            <a:spAutoFit/>
          </a:bodyPr>
          <a:lstStyle>
            <a:lvl1pPr>
              <a:defRPr sz="2400">
                <a:solidFill>
                  <a:schemeClr val="tx1"/>
                </a:solidFill>
                <a:latin typeface="Arial" charset="0"/>
                <a:ea typeface="ＭＳ Ｐゴシック" charset="0"/>
              </a:defRPr>
            </a:lvl1pPr>
            <a:lvl2pPr marL="742950" indent="-285750">
              <a:defRPr sz="2000">
                <a:solidFill>
                  <a:schemeClr val="tx1"/>
                </a:solidFill>
                <a:latin typeface="Arial" charset="0"/>
                <a:ea typeface="ＭＳ Ｐゴシック" charset="0"/>
              </a:defRPr>
            </a:lvl2pPr>
            <a:lvl3pPr marL="1143000" indent="-228600">
              <a:defRPr>
                <a:solidFill>
                  <a:schemeClr val="tx1"/>
                </a:solidFill>
                <a:latin typeface="Arial" charset="0"/>
                <a:ea typeface="ＭＳ Ｐゴシック" charset="0"/>
              </a:defRPr>
            </a:lvl3pPr>
            <a:lvl4pPr marL="1600200" indent="-228600">
              <a:defRPr>
                <a:solidFill>
                  <a:schemeClr val="tx1"/>
                </a:solidFill>
                <a:latin typeface="Arial" charset="0"/>
                <a:ea typeface="ＭＳ Ｐゴシック" charset="0"/>
              </a:defRPr>
            </a:lvl4pPr>
            <a:lvl5pPr marL="2057400" indent="-228600">
              <a:defRPr>
                <a:solidFill>
                  <a:schemeClr val="tx1"/>
                </a:solidFill>
                <a:latin typeface="Arial" charset="0"/>
                <a:ea typeface="ＭＳ Ｐゴシック" charset="0"/>
              </a:defRPr>
            </a:lvl5pPr>
            <a:lvl6pPr marL="2514600" indent="-228600" eaLnBrk="0" hangingPunct="0">
              <a:buFont typeface="Symbol" charset="0"/>
              <a:defRPr>
                <a:solidFill>
                  <a:schemeClr val="tx1"/>
                </a:solidFill>
                <a:latin typeface="Arial" charset="0"/>
                <a:ea typeface="ＭＳ Ｐゴシック" charset="0"/>
              </a:defRPr>
            </a:lvl6pPr>
            <a:lvl7pPr marL="2971800" indent="-228600" eaLnBrk="0" hangingPunct="0">
              <a:buFont typeface="Symbol" charset="0"/>
              <a:defRPr>
                <a:solidFill>
                  <a:schemeClr val="tx1"/>
                </a:solidFill>
                <a:latin typeface="Arial" charset="0"/>
                <a:ea typeface="ＭＳ Ｐゴシック" charset="0"/>
              </a:defRPr>
            </a:lvl7pPr>
            <a:lvl8pPr marL="3429000" indent="-228600" eaLnBrk="0" hangingPunct="0">
              <a:buFont typeface="Symbol" charset="0"/>
              <a:defRPr>
                <a:solidFill>
                  <a:schemeClr val="tx1"/>
                </a:solidFill>
                <a:latin typeface="Arial" charset="0"/>
                <a:ea typeface="ＭＳ Ｐゴシック" charset="0"/>
              </a:defRPr>
            </a:lvl8pPr>
            <a:lvl9pPr marL="3886200" indent="-228600" eaLnBrk="0" hangingPunct="0">
              <a:buFont typeface="Symbol" charset="0"/>
              <a:defRPr>
                <a:solidFill>
                  <a:schemeClr val="tx1"/>
                </a:solidFill>
                <a:latin typeface="Arial" charset="0"/>
                <a:ea typeface="ＭＳ Ｐゴシック" charset="0"/>
              </a:defRPr>
            </a:lvl9pPr>
          </a:lstStyle>
          <a:p>
            <a:pPr>
              <a:buFont typeface="Symbol" charset="0"/>
              <a:buNone/>
            </a:pPr>
            <a:r>
              <a:rPr lang="fr-FR" sz="1800" dirty="0"/>
              <a:t>&gt; Logement sécurisé</a:t>
            </a:r>
            <a:endParaRPr lang="fr-FR" sz="2000" dirty="0"/>
          </a:p>
        </p:txBody>
      </p:sp>
      <p:sp>
        <p:nvSpPr>
          <p:cNvPr id="11" name="Text Box 39">
            <a:extLst>
              <a:ext uri="{FF2B5EF4-FFF2-40B4-BE49-F238E27FC236}">
                <a16:creationId xmlns:a16="http://schemas.microsoft.com/office/drawing/2014/main" id="{D9E96D9B-FEBD-44E3-8543-81E3D1644384}"/>
              </a:ext>
            </a:extLst>
          </p:cNvPr>
          <p:cNvSpPr txBox="1">
            <a:spLocks noChangeArrowheads="1"/>
          </p:cNvSpPr>
          <p:nvPr/>
        </p:nvSpPr>
        <p:spPr bwMode="auto">
          <a:xfrm>
            <a:off x="1575817" y="5449885"/>
            <a:ext cx="5688013"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857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lvl1pPr>
              <a:defRPr sz="2400">
                <a:solidFill>
                  <a:schemeClr val="tx1"/>
                </a:solidFill>
                <a:latin typeface="Arial" charset="0"/>
                <a:ea typeface="ＭＳ Ｐゴシック" charset="0"/>
              </a:defRPr>
            </a:lvl1pPr>
            <a:lvl2pPr marL="742950" indent="-285750">
              <a:defRPr sz="2000">
                <a:solidFill>
                  <a:schemeClr val="tx1"/>
                </a:solidFill>
                <a:latin typeface="Arial" charset="0"/>
                <a:ea typeface="ＭＳ Ｐゴシック" charset="0"/>
              </a:defRPr>
            </a:lvl2pPr>
            <a:lvl3pPr marL="1143000" indent="-228600">
              <a:defRPr>
                <a:solidFill>
                  <a:schemeClr val="tx1"/>
                </a:solidFill>
                <a:latin typeface="Arial" charset="0"/>
                <a:ea typeface="ＭＳ Ｐゴシック" charset="0"/>
              </a:defRPr>
            </a:lvl3pPr>
            <a:lvl4pPr marL="1600200" indent="-228600">
              <a:defRPr>
                <a:solidFill>
                  <a:schemeClr val="tx1"/>
                </a:solidFill>
                <a:latin typeface="Arial" charset="0"/>
                <a:ea typeface="ＭＳ Ｐゴシック" charset="0"/>
              </a:defRPr>
            </a:lvl4pPr>
            <a:lvl5pPr marL="2057400" indent="-228600">
              <a:defRPr>
                <a:solidFill>
                  <a:schemeClr val="tx1"/>
                </a:solidFill>
                <a:latin typeface="Arial" charset="0"/>
                <a:ea typeface="ＭＳ Ｐゴシック" charset="0"/>
              </a:defRPr>
            </a:lvl5pPr>
            <a:lvl6pPr marL="2514600" indent="-228600" eaLnBrk="0" hangingPunct="0">
              <a:buFont typeface="Symbol" charset="0"/>
              <a:defRPr>
                <a:solidFill>
                  <a:schemeClr val="tx1"/>
                </a:solidFill>
                <a:latin typeface="Arial" charset="0"/>
                <a:ea typeface="ＭＳ Ｐゴシック" charset="0"/>
              </a:defRPr>
            </a:lvl6pPr>
            <a:lvl7pPr marL="2971800" indent="-228600" eaLnBrk="0" hangingPunct="0">
              <a:buFont typeface="Symbol" charset="0"/>
              <a:defRPr>
                <a:solidFill>
                  <a:schemeClr val="tx1"/>
                </a:solidFill>
                <a:latin typeface="Arial" charset="0"/>
                <a:ea typeface="ＭＳ Ｐゴシック" charset="0"/>
              </a:defRPr>
            </a:lvl7pPr>
            <a:lvl8pPr marL="3429000" indent="-228600" eaLnBrk="0" hangingPunct="0">
              <a:buFont typeface="Symbol" charset="0"/>
              <a:defRPr>
                <a:solidFill>
                  <a:schemeClr val="tx1"/>
                </a:solidFill>
                <a:latin typeface="Arial" charset="0"/>
                <a:ea typeface="ＭＳ Ｐゴシック" charset="0"/>
              </a:defRPr>
            </a:lvl8pPr>
            <a:lvl9pPr marL="3886200" indent="-228600" eaLnBrk="0" hangingPunct="0">
              <a:buFont typeface="Symbol" charset="0"/>
              <a:defRPr>
                <a:solidFill>
                  <a:schemeClr val="tx1"/>
                </a:solidFill>
                <a:latin typeface="Arial" charset="0"/>
                <a:ea typeface="ＭＳ Ｐゴシック" charset="0"/>
              </a:defRPr>
            </a:lvl9pPr>
          </a:lstStyle>
          <a:p>
            <a:pPr>
              <a:buFont typeface="Symbol" charset="0"/>
              <a:buNone/>
            </a:pPr>
            <a:r>
              <a:rPr lang="fr-FR" sz="1800" dirty="0"/>
              <a:t>&gt; Bonne isolation phonique et thermique</a:t>
            </a:r>
            <a:endParaRPr lang="fr-FR" sz="2000" dirty="0"/>
          </a:p>
        </p:txBody>
      </p:sp>
      <p:sp>
        <p:nvSpPr>
          <p:cNvPr id="12" name="Text Box 40">
            <a:extLst>
              <a:ext uri="{FF2B5EF4-FFF2-40B4-BE49-F238E27FC236}">
                <a16:creationId xmlns:a16="http://schemas.microsoft.com/office/drawing/2014/main" id="{BEB216DB-F11B-424E-A57F-50BDE48E8979}"/>
              </a:ext>
            </a:extLst>
          </p:cNvPr>
          <p:cNvSpPr txBox="1">
            <a:spLocks noChangeArrowheads="1"/>
          </p:cNvSpPr>
          <p:nvPr/>
        </p:nvSpPr>
        <p:spPr bwMode="auto">
          <a:xfrm>
            <a:off x="1575816" y="4883394"/>
            <a:ext cx="5688013"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857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lvl1pPr>
              <a:defRPr sz="2400">
                <a:solidFill>
                  <a:schemeClr val="tx1"/>
                </a:solidFill>
                <a:latin typeface="Arial" charset="0"/>
                <a:ea typeface="ＭＳ Ｐゴシック" charset="0"/>
              </a:defRPr>
            </a:lvl1pPr>
            <a:lvl2pPr marL="742950" indent="-285750">
              <a:defRPr sz="2000">
                <a:solidFill>
                  <a:schemeClr val="tx1"/>
                </a:solidFill>
                <a:latin typeface="Arial" charset="0"/>
                <a:ea typeface="ＭＳ Ｐゴシック" charset="0"/>
              </a:defRPr>
            </a:lvl2pPr>
            <a:lvl3pPr marL="1143000" indent="-228600">
              <a:defRPr>
                <a:solidFill>
                  <a:schemeClr val="tx1"/>
                </a:solidFill>
                <a:latin typeface="Arial" charset="0"/>
                <a:ea typeface="ＭＳ Ｐゴシック" charset="0"/>
              </a:defRPr>
            </a:lvl3pPr>
            <a:lvl4pPr marL="1600200" indent="-228600">
              <a:defRPr>
                <a:solidFill>
                  <a:schemeClr val="tx1"/>
                </a:solidFill>
                <a:latin typeface="Arial" charset="0"/>
                <a:ea typeface="ＭＳ Ｐゴシック" charset="0"/>
              </a:defRPr>
            </a:lvl4pPr>
            <a:lvl5pPr marL="2057400" indent="-228600">
              <a:defRPr>
                <a:solidFill>
                  <a:schemeClr val="tx1"/>
                </a:solidFill>
                <a:latin typeface="Arial" charset="0"/>
                <a:ea typeface="ＭＳ Ｐゴシック" charset="0"/>
              </a:defRPr>
            </a:lvl5pPr>
            <a:lvl6pPr marL="2514600" indent="-228600" eaLnBrk="0" hangingPunct="0">
              <a:buFont typeface="Symbol" charset="0"/>
              <a:defRPr>
                <a:solidFill>
                  <a:schemeClr val="tx1"/>
                </a:solidFill>
                <a:latin typeface="Arial" charset="0"/>
                <a:ea typeface="ＭＳ Ｐゴシック" charset="0"/>
              </a:defRPr>
            </a:lvl6pPr>
            <a:lvl7pPr marL="2971800" indent="-228600" eaLnBrk="0" hangingPunct="0">
              <a:buFont typeface="Symbol" charset="0"/>
              <a:defRPr>
                <a:solidFill>
                  <a:schemeClr val="tx1"/>
                </a:solidFill>
                <a:latin typeface="Arial" charset="0"/>
                <a:ea typeface="ＭＳ Ｐゴシック" charset="0"/>
              </a:defRPr>
            </a:lvl7pPr>
            <a:lvl8pPr marL="3429000" indent="-228600" eaLnBrk="0" hangingPunct="0">
              <a:buFont typeface="Symbol" charset="0"/>
              <a:defRPr>
                <a:solidFill>
                  <a:schemeClr val="tx1"/>
                </a:solidFill>
                <a:latin typeface="Arial" charset="0"/>
                <a:ea typeface="ＭＳ Ｐゴシック" charset="0"/>
              </a:defRPr>
            </a:lvl8pPr>
            <a:lvl9pPr marL="3886200" indent="-228600" eaLnBrk="0" hangingPunct="0">
              <a:buFont typeface="Symbol" charset="0"/>
              <a:defRPr>
                <a:solidFill>
                  <a:schemeClr val="tx1"/>
                </a:solidFill>
                <a:latin typeface="Arial" charset="0"/>
                <a:ea typeface="ＭＳ Ｐゴシック" charset="0"/>
              </a:defRPr>
            </a:lvl9pPr>
          </a:lstStyle>
          <a:p>
            <a:pPr>
              <a:buFont typeface="Symbol" charset="0"/>
              <a:buNone/>
            </a:pPr>
            <a:r>
              <a:rPr lang="fr-FR" sz="1800" dirty="0"/>
              <a:t>&gt; Parking</a:t>
            </a:r>
            <a:endParaRPr lang="fr-FR" sz="2000" dirty="0"/>
          </a:p>
        </p:txBody>
      </p:sp>
      <p:sp>
        <p:nvSpPr>
          <p:cNvPr id="14" name="Titre 2">
            <a:extLst>
              <a:ext uri="{FF2B5EF4-FFF2-40B4-BE49-F238E27FC236}">
                <a16:creationId xmlns:a16="http://schemas.microsoft.com/office/drawing/2014/main" id="{62434979-69EA-4333-BC87-D0AFC7B71A29}"/>
              </a:ext>
            </a:extLst>
          </p:cNvPr>
          <p:cNvSpPr txBox="1">
            <a:spLocks/>
          </p:cNvSpPr>
          <p:nvPr/>
        </p:nvSpPr>
        <p:spPr>
          <a:xfrm>
            <a:off x="1892128" y="226029"/>
            <a:ext cx="6558257" cy="892684"/>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2500" b="0" i="0" kern="1200">
                <a:solidFill>
                  <a:srgbClr val="BE2323"/>
                </a:solidFill>
                <a:latin typeface="Arial"/>
                <a:ea typeface="+mj-ea"/>
                <a:cs typeface="Arial"/>
              </a:defRPr>
            </a:lvl1pPr>
          </a:lstStyle>
          <a:p>
            <a:r>
              <a:rPr lang="fr-FR" sz="3600" cap="all" dirty="0">
                <a:solidFill>
                  <a:srgbClr val="C00000"/>
                </a:solidFill>
                <a:latin typeface="+mn-lt"/>
                <a:ea typeface="+mn-ea"/>
                <a:cs typeface="+mn-cs"/>
              </a:rPr>
              <a:t>La QUALITE DU LOGEMENT</a:t>
            </a:r>
          </a:p>
        </p:txBody>
      </p:sp>
      <p:pic>
        <p:nvPicPr>
          <p:cNvPr id="15" name="Image 14">
            <a:extLst>
              <a:ext uri="{FF2B5EF4-FFF2-40B4-BE49-F238E27FC236}">
                <a16:creationId xmlns:a16="http://schemas.microsoft.com/office/drawing/2014/main" id="{D6B69323-9CBB-4499-B6AE-24B90E6F68FE}"/>
              </a:ext>
            </a:extLst>
          </p:cNvPr>
          <p:cNvPicPr>
            <a:picLocks noChangeAspect="1"/>
          </p:cNvPicPr>
          <p:nvPr/>
        </p:nvPicPr>
        <p:blipFill>
          <a:blip r:embed="rId2">
            <a:biLevel thresh="25000"/>
            <a:extLst>
              <a:ext uri="{28A0092B-C50C-407E-A947-70E740481C1C}">
                <a14:useLocalDpi xmlns:a14="http://schemas.microsoft.com/office/drawing/2010/main" val="0"/>
              </a:ext>
            </a:extLst>
          </a:blip>
          <a:stretch>
            <a:fillRect/>
          </a:stretch>
        </p:blipFill>
        <p:spPr>
          <a:xfrm>
            <a:off x="982979" y="272952"/>
            <a:ext cx="798838" cy="798838"/>
          </a:xfrm>
          <a:prstGeom prst="rect">
            <a:avLst/>
          </a:prstGeom>
        </p:spPr>
      </p:pic>
    </p:spTree>
    <p:extLst>
      <p:ext uri="{BB962C8B-B14F-4D97-AF65-F5344CB8AC3E}">
        <p14:creationId xmlns:p14="http://schemas.microsoft.com/office/powerpoint/2010/main" val="11922530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wipe(left)">
                                      <p:cBhvr>
                                        <p:cTn id="7" dur="500"/>
                                        <p:tgtEl>
                                          <p:spTgt spid="8"/>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wipe(left)">
                                      <p:cBhvr>
                                        <p:cTn id="12" dur="500"/>
                                        <p:tgtEl>
                                          <p:spTgt spid="9"/>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12"/>
                                        </p:tgtEl>
                                        <p:attrNameLst>
                                          <p:attrName>style.visibility</p:attrName>
                                        </p:attrNameLst>
                                      </p:cBhvr>
                                      <p:to>
                                        <p:strVal val="visible"/>
                                      </p:to>
                                    </p:set>
                                    <p:animEffect transition="in" filter="wipe(left)">
                                      <p:cBhvr>
                                        <p:cTn id="17" dur="500"/>
                                        <p:tgtEl>
                                          <p:spTgt spid="12"/>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11"/>
                                        </p:tgtEl>
                                        <p:attrNameLst>
                                          <p:attrName>style.visibility</p:attrName>
                                        </p:attrNameLst>
                                      </p:cBhvr>
                                      <p:to>
                                        <p:strVal val="visible"/>
                                      </p:to>
                                    </p:set>
                                    <p:animEffect transition="in" filter="wipe(left)">
                                      <p:cBhvr>
                                        <p:cTn id="22"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9" grpId="0"/>
      <p:bldP spid="11" grpId="0"/>
      <p:bldP spid="12"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3">
            <a:extLst>
              <a:ext uri="{FF2B5EF4-FFF2-40B4-BE49-F238E27FC236}">
                <a16:creationId xmlns:a16="http://schemas.microsoft.com/office/drawing/2014/main" id="{72CDD83A-9509-408E-99E9-784472DD830A}"/>
              </a:ext>
            </a:extLst>
          </p:cNvPr>
          <p:cNvSpPr>
            <a:spLocks noChangeArrowheads="1"/>
          </p:cNvSpPr>
          <p:nvPr/>
        </p:nvSpPr>
        <p:spPr bwMode="auto">
          <a:xfrm>
            <a:off x="1242406" y="3059668"/>
            <a:ext cx="7449034"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857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square">
            <a:spAutoFit/>
          </a:bodyPr>
          <a:lstStyle/>
          <a:p>
            <a:pPr>
              <a:spcBef>
                <a:spcPct val="50000"/>
              </a:spcBef>
            </a:pPr>
            <a:r>
              <a:rPr lang="fr-FR" dirty="0">
                <a:latin typeface="Arial"/>
              </a:rPr>
              <a:t>&gt; En </a:t>
            </a:r>
            <a:r>
              <a:rPr lang="fr-FR">
                <a:latin typeface="Arial"/>
              </a:rPr>
              <a:t>charge d’une </a:t>
            </a:r>
            <a:r>
              <a:rPr lang="fr-FR" dirty="0">
                <a:latin typeface="Arial"/>
              </a:rPr>
              <a:t>mission de service public</a:t>
            </a:r>
          </a:p>
        </p:txBody>
      </p:sp>
      <p:sp>
        <p:nvSpPr>
          <p:cNvPr id="6" name="AutoShape 20">
            <a:extLst>
              <a:ext uri="{FF2B5EF4-FFF2-40B4-BE49-F238E27FC236}">
                <a16:creationId xmlns:a16="http://schemas.microsoft.com/office/drawing/2014/main" id="{273762E1-BBE1-4989-A673-081BF836AC54}"/>
              </a:ext>
            </a:extLst>
          </p:cNvPr>
          <p:cNvSpPr>
            <a:spLocks noChangeArrowheads="1"/>
          </p:cNvSpPr>
          <p:nvPr/>
        </p:nvSpPr>
        <p:spPr bwMode="auto">
          <a:xfrm>
            <a:off x="1786071" y="1543962"/>
            <a:ext cx="5551281" cy="1204678"/>
          </a:xfrm>
          <a:prstGeom prst="roundRect">
            <a:avLst>
              <a:gd name="adj" fmla="val 16667"/>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r>
              <a:rPr lang="fr-FR" sz="2800" dirty="0">
                <a:solidFill>
                  <a:schemeClr val="lt1"/>
                </a:solidFill>
                <a:latin typeface="Arial"/>
              </a:rPr>
              <a:t>Gestion par  </a:t>
            </a:r>
            <a:br>
              <a:rPr lang="fr-FR" sz="2800" dirty="0">
                <a:solidFill>
                  <a:schemeClr val="lt1"/>
                </a:solidFill>
                <a:latin typeface="Arial"/>
              </a:rPr>
            </a:br>
            <a:r>
              <a:rPr lang="fr-FR" sz="2800" dirty="0">
                <a:solidFill>
                  <a:schemeClr val="lt1"/>
                </a:solidFill>
                <a:latin typeface="Arial"/>
              </a:rPr>
              <a:t>un bailleur institutionnel </a:t>
            </a:r>
          </a:p>
          <a:p>
            <a:pPr algn="ctr"/>
            <a:r>
              <a:rPr lang="fr-FR" sz="2800" dirty="0">
                <a:solidFill>
                  <a:schemeClr val="lt1"/>
                </a:solidFill>
                <a:latin typeface="Arial"/>
              </a:rPr>
              <a:t>à vocation sociale</a:t>
            </a:r>
          </a:p>
        </p:txBody>
      </p:sp>
      <p:sp>
        <p:nvSpPr>
          <p:cNvPr id="8" name="Rectangle 3">
            <a:extLst>
              <a:ext uri="{FF2B5EF4-FFF2-40B4-BE49-F238E27FC236}">
                <a16:creationId xmlns:a16="http://schemas.microsoft.com/office/drawing/2014/main" id="{32809A21-6F73-46D9-B2A8-62B9E5FE2C66}"/>
              </a:ext>
            </a:extLst>
          </p:cNvPr>
          <p:cNvSpPr>
            <a:spLocks noChangeArrowheads="1"/>
          </p:cNvSpPr>
          <p:nvPr/>
        </p:nvSpPr>
        <p:spPr bwMode="auto">
          <a:xfrm>
            <a:off x="1242406" y="3513226"/>
            <a:ext cx="448712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857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p>
            <a:pPr>
              <a:spcBef>
                <a:spcPct val="50000"/>
              </a:spcBef>
            </a:pPr>
            <a:r>
              <a:rPr lang="fr-FR" dirty="0">
                <a:latin typeface="Arial"/>
              </a:rPr>
              <a:t>&gt; Garant de la bonne gestion au quotidien</a:t>
            </a:r>
          </a:p>
        </p:txBody>
      </p:sp>
      <p:sp>
        <p:nvSpPr>
          <p:cNvPr id="11" name="Rectangle 3">
            <a:extLst>
              <a:ext uri="{FF2B5EF4-FFF2-40B4-BE49-F238E27FC236}">
                <a16:creationId xmlns:a16="http://schemas.microsoft.com/office/drawing/2014/main" id="{8F6D9308-2FAB-4D36-9A1A-E91A66954ED8}"/>
              </a:ext>
            </a:extLst>
          </p:cNvPr>
          <p:cNvSpPr>
            <a:spLocks noChangeArrowheads="1"/>
          </p:cNvSpPr>
          <p:nvPr/>
        </p:nvSpPr>
        <p:spPr bwMode="auto">
          <a:xfrm>
            <a:off x="2922600" y="5033844"/>
            <a:ext cx="7329025"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857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square">
            <a:spAutoFit/>
          </a:bodyPr>
          <a:lstStyle/>
          <a:p>
            <a:pPr>
              <a:spcBef>
                <a:spcPct val="50000"/>
              </a:spcBef>
            </a:pPr>
            <a:r>
              <a:rPr lang="fr-FR" dirty="0">
                <a:latin typeface="Arial"/>
              </a:rPr>
              <a:t>Fonctionnaires</a:t>
            </a:r>
          </a:p>
        </p:txBody>
      </p:sp>
      <p:sp>
        <p:nvSpPr>
          <p:cNvPr id="13" name="Rectangle 3">
            <a:extLst>
              <a:ext uri="{FF2B5EF4-FFF2-40B4-BE49-F238E27FC236}">
                <a16:creationId xmlns:a16="http://schemas.microsoft.com/office/drawing/2014/main" id="{51451B8A-D25C-42A5-BA43-7CC13C3AB8AB}"/>
              </a:ext>
            </a:extLst>
          </p:cNvPr>
          <p:cNvSpPr>
            <a:spLocks noChangeArrowheads="1"/>
          </p:cNvSpPr>
          <p:nvPr/>
        </p:nvSpPr>
        <p:spPr bwMode="auto">
          <a:xfrm>
            <a:off x="1242406" y="4580286"/>
            <a:ext cx="7329025"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857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square">
            <a:spAutoFit/>
          </a:bodyPr>
          <a:lstStyle/>
          <a:p>
            <a:pPr>
              <a:spcBef>
                <a:spcPct val="50000"/>
              </a:spcBef>
            </a:pPr>
            <a:r>
              <a:rPr lang="fr-FR" dirty="0">
                <a:latin typeface="Arial"/>
              </a:rPr>
              <a:t>&gt; Typologies de locataires :</a:t>
            </a:r>
          </a:p>
        </p:txBody>
      </p:sp>
      <p:sp>
        <p:nvSpPr>
          <p:cNvPr id="15" name="Rectangle 3">
            <a:extLst>
              <a:ext uri="{FF2B5EF4-FFF2-40B4-BE49-F238E27FC236}">
                <a16:creationId xmlns:a16="http://schemas.microsoft.com/office/drawing/2014/main" id="{9EF4DD99-EE4F-4901-81B3-53746D1F13E5}"/>
              </a:ext>
            </a:extLst>
          </p:cNvPr>
          <p:cNvSpPr>
            <a:spLocks noChangeArrowheads="1"/>
          </p:cNvSpPr>
          <p:nvPr/>
        </p:nvSpPr>
        <p:spPr bwMode="auto">
          <a:xfrm>
            <a:off x="2906480" y="5403176"/>
            <a:ext cx="7329025"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857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square">
            <a:spAutoFit/>
          </a:bodyPr>
          <a:lstStyle/>
          <a:p>
            <a:pPr>
              <a:spcBef>
                <a:spcPct val="50000"/>
              </a:spcBef>
            </a:pPr>
            <a:r>
              <a:rPr lang="fr-FR" dirty="0">
                <a:latin typeface="Arial"/>
              </a:rPr>
              <a:t>Employés municipaux</a:t>
            </a:r>
          </a:p>
        </p:txBody>
      </p:sp>
      <p:sp>
        <p:nvSpPr>
          <p:cNvPr id="18" name="Rectangle 3">
            <a:extLst>
              <a:ext uri="{FF2B5EF4-FFF2-40B4-BE49-F238E27FC236}">
                <a16:creationId xmlns:a16="http://schemas.microsoft.com/office/drawing/2014/main" id="{418F58AE-5FE4-4195-A008-DEDFFDC61B96}"/>
              </a:ext>
            </a:extLst>
          </p:cNvPr>
          <p:cNvSpPr>
            <a:spLocks noChangeArrowheads="1"/>
          </p:cNvSpPr>
          <p:nvPr/>
        </p:nvSpPr>
        <p:spPr bwMode="auto">
          <a:xfrm>
            <a:off x="2906480" y="5772508"/>
            <a:ext cx="7329025"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857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square">
            <a:spAutoFit/>
          </a:bodyPr>
          <a:lstStyle/>
          <a:p>
            <a:pPr>
              <a:spcBef>
                <a:spcPct val="50000"/>
              </a:spcBef>
            </a:pPr>
            <a:r>
              <a:rPr lang="fr-FR" dirty="0">
                <a:latin typeface="Arial"/>
              </a:rPr>
              <a:t>Salariés du secteur privé (collecteur du 1% logement)</a:t>
            </a:r>
          </a:p>
        </p:txBody>
      </p:sp>
      <p:sp>
        <p:nvSpPr>
          <p:cNvPr id="23" name="Rectangle 3">
            <a:extLst>
              <a:ext uri="{FF2B5EF4-FFF2-40B4-BE49-F238E27FC236}">
                <a16:creationId xmlns:a16="http://schemas.microsoft.com/office/drawing/2014/main" id="{D4914B96-D961-4439-8DD4-0D675AB92D71}"/>
              </a:ext>
            </a:extLst>
          </p:cNvPr>
          <p:cNvSpPr>
            <a:spLocks noChangeArrowheads="1"/>
          </p:cNvSpPr>
          <p:nvPr/>
        </p:nvSpPr>
        <p:spPr bwMode="auto">
          <a:xfrm>
            <a:off x="1242406" y="3966993"/>
            <a:ext cx="5230919"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857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p>
            <a:pPr>
              <a:spcBef>
                <a:spcPct val="50000"/>
              </a:spcBef>
            </a:pPr>
            <a:r>
              <a:rPr lang="fr-FR" dirty="0">
                <a:latin typeface="Arial"/>
              </a:rPr>
              <a:t>&gt; Responsable des petites et grosses opérations</a:t>
            </a:r>
          </a:p>
        </p:txBody>
      </p:sp>
      <p:sp>
        <p:nvSpPr>
          <p:cNvPr id="24" name="Titre 2">
            <a:extLst>
              <a:ext uri="{FF2B5EF4-FFF2-40B4-BE49-F238E27FC236}">
                <a16:creationId xmlns:a16="http://schemas.microsoft.com/office/drawing/2014/main" id="{8A2D9278-9F9D-49A3-BC88-015040F8BB2E}"/>
              </a:ext>
            </a:extLst>
          </p:cNvPr>
          <p:cNvSpPr txBox="1">
            <a:spLocks/>
          </p:cNvSpPr>
          <p:nvPr/>
        </p:nvSpPr>
        <p:spPr>
          <a:xfrm>
            <a:off x="1242405" y="377923"/>
            <a:ext cx="7329025" cy="892684"/>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2500" b="0" i="0" kern="1200">
                <a:solidFill>
                  <a:srgbClr val="BE2323"/>
                </a:solidFill>
                <a:latin typeface="Arial"/>
                <a:ea typeface="+mj-ea"/>
                <a:cs typeface="Arial"/>
              </a:defRPr>
            </a:lvl1pPr>
          </a:lstStyle>
          <a:p>
            <a:r>
              <a:rPr lang="fr-FR" sz="3600" cap="all" dirty="0">
                <a:solidFill>
                  <a:srgbClr val="C00000"/>
                </a:solidFill>
                <a:latin typeface="+mn-lt"/>
                <a:ea typeface="+mn-ea"/>
                <a:cs typeface="+mn-cs"/>
              </a:rPr>
              <a:t>LE ROLE DE l’USUFRUITIER</a:t>
            </a:r>
          </a:p>
        </p:txBody>
      </p:sp>
      <p:sp>
        <p:nvSpPr>
          <p:cNvPr id="20" name="AutoShape 37">
            <a:extLst>
              <a:ext uri="{FF2B5EF4-FFF2-40B4-BE49-F238E27FC236}">
                <a16:creationId xmlns:a16="http://schemas.microsoft.com/office/drawing/2014/main" id="{D489E1CC-AD29-430C-963A-C9C6BA80F002}"/>
              </a:ext>
            </a:extLst>
          </p:cNvPr>
          <p:cNvSpPr>
            <a:spLocks noChangeArrowheads="1"/>
          </p:cNvSpPr>
          <p:nvPr/>
        </p:nvSpPr>
        <p:spPr bwMode="auto">
          <a:xfrm>
            <a:off x="2437254" y="5135507"/>
            <a:ext cx="453106" cy="251000"/>
          </a:xfrm>
          <a:prstGeom prst="rightArrow">
            <a:avLst>
              <a:gd name="adj1" fmla="val 50000"/>
              <a:gd name="adj2" fmla="val 93407"/>
            </a:avLst>
          </a:prstGeom>
          <a:solidFill>
            <a:srgbClr val="CC0000"/>
          </a:solidFill>
          <a:ln>
            <a:noFill/>
            <a:headEnd type="none" w="med" len="med"/>
            <a:tailEnd type="none" w="med" len="med"/>
          </a:ln>
        </p:spPr>
        <p:style>
          <a:lnRef idx="2">
            <a:schemeClr val="accent5"/>
          </a:lnRef>
          <a:fillRef idx="1">
            <a:schemeClr val="lt1"/>
          </a:fillRef>
          <a:effectRef idx="0">
            <a:schemeClr val="accent5"/>
          </a:effectRef>
          <a:fontRef idx="minor">
            <a:schemeClr val="dk1"/>
          </a:fontRef>
        </p:style>
        <p:txBody>
          <a:bodyPr vert="horz" wrap="square" lIns="91440" tIns="45720" rIns="91440" bIns="45720" numCol="1" rtlCol="0" anchor="ctr" anchorCtr="0" compatLnSpc="1">
            <a:prstTxWarp prst="textNoShape">
              <a:avLst/>
            </a:prstTxWarp>
          </a:bodyPr>
          <a:lstStyle/>
          <a:p>
            <a:pPr algn="ctr" fontAlgn="base">
              <a:spcBef>
                <a:spcPct val="0"/>
              </a:spcBef>
              <a:spcAft>
                <a:spcPct val="0"/>
              </a:spcAft>
            </a:pPr>
            <a:endParaRPr lang="fr-FR" sz="2000" b="1" dirty="0">
              <a:solidFill>
                <a:schemeClr val="bg1"/>
              </a:solidFill>
              <a:latin typeface="Century Gothic" panose="020B0502020202020204" pitchFamily="34" charset="0"/>
            </a:endParaRPr>
          </a:p>
        </p:txBody>
      </p:sp>
      <p:sp>
        <p:nvSpPr>
          <p:cNvPr id="22" name="AutoShape 37">
            <a:extLst>
              <a:ext uri="{FF2B5EF4-FFF2-40B4-BE49-F238E27FC236}">
                <a16:creationId xmlns:a16="http://schemas.microsoft.com/office/drawing/2014/main" id="{5CE96901-F245-4A13-9366-5F3D7F4B1B4C}"/>
              </a:ext>
            </a:extLst>
          </p:cNvPr>
          <p:cNvSpPr>
            <a:spLocks noChangeArrowheads="1"/>
          </p:cNvSpPr>
          <p:nvPr/>
        </p:nvSpPr>
        <p:spPr bwMode="auto">
          <a:xfrm>
            <a:off x="2433362" y="5521508"/>
            <a:ext cx="453106" cy="251000"/>
          </a:xfrm>
          <a:prstGeom prst="rightArrow">
            <a:avLst>
              <a:gd name="adj1" fmla="val 50000"/>
              <a:gd name="adj2" fmla="val 93407"/>
            </a:avLst>
          </a:prstGeom>
          <a:solidFill>
            <a:srgbClr val="CC0000"/>
          </a:solidFill>
          <a:ln>
            <a:noFill/>
            <a:headEnd type="none" w="med" len="med"/>
            <a:tailEnd type="none" w="med" len="med"/>
          </a:ln>
        </p:spPr>
        <p:style>
          <a:lnRef idx="2">
            <a:schemeClr val="accent5"/>
          </a:lnRef>
          <a:fillRef idx="1">
            <a:schemeClr val="lt1"/>
          </a:fillRef>
          <a:effectRef idx="0">
            <a:schemeClr val="accent5"/>
          </a:effectRef>
          <a:fontRef idx="minor">
            <a:schemeClr val="dk1"/>
          </a:fontRef>
        </p:style>
        <p:txBody>
          <a:bodyPr vert="horz" wrap="square" lIns="91440" tIns="45720" rIns="91440" bIns="45720" numCol="1" rtlCol="0" anchor="ctr" anchorCtr="0" compatLnSpc="1">
            <a:prstTxWarp prst="textNoShape">
              <a:avLst/>
            </a:prstTxWarp>
          </a:bodyPr>
          <a:lstStyle/>
          <a:p>
            <a:pPr algn="ctr" fontAlgn="base">
              <a:spcBef>
                <a:spcPct val="0"/>
              </a:spcBef>
              <a:spcAft>
                <a:spcPct val="0"/>
              </a:spcAft>
            </a:pPr>
            <a:endParaRPr lang="fr-FR" sz="2000" b="1" dirty="0">
              <a:solidFill>
                <a:schemeClr val="bg1"/>
              </a:solidFill>
              <a:latin typeface="Century Gothic" panose="020B0502020202020204" pitchFamily="34" charset="0"/>
            </a:endParaRPr>
          </a:p>
        </p:txBody>
      </p:sp>
      <p:sp>
        <p:nvSpPr>
          <p:cNvPr id="25" name="AutoShape 37">
            <a:extLst>
              <a:ext uri="{FF2B5EF4-FFF2-40B4-BE49-F238E27FC236}">
                <a16:creationId xmlns:a16="http://schemas.microsoft.com/office/drawing/2014/main" id="{60AE4ED1-0DEE-4D6E-B9FB-B10C41756024}"/>
              </a:ext>
            </a:extLst>
          </p:cNvPr>
          <p:cNvSpPr>
            <a:spLocks noChangeArrowheads="1"/>
          </p:cNvSpPr>
          <p:nvPr/>
        </p:nvSpPr>
        <p:spPr bwMode="auto">
          <a:xfrm>
            <a:off x="2419436" y="5890840"/>
            <a:ext cx="453106" cy="251000"/>
          </a:xfrm>
          <a:prstGeom prst="rightArrow">
            <a:avLst>
              <a:gd name="adj1" fmla="val 50000"/>
              <a:gd name="adj2" fmla="val 93407"/>
            </a:avLst>
          </a:prstGeom>
          <a:solidFill>
            <a:srgbClr val="CC0000"/>
          </a:solidFill>
          <a:ln>
            <a:noFill/>
            <a:headEnd type="none" w="med" len="med"/>
            <a:tailEnd type="none" w="med" len="med"/>
          </a:ln>
        </p:spPr>
        <p:style>
          <a:lnRef idx="2">
            <a:schemeClr val="accent5"/>
          </a:lnRef>
          <a:fillRef idx="1">
            <a:schemeClr val="lt1"/>
          </a:fillRef>
          <a:effectRef idx="0">
            <a:schemeClr val="accent5"/>
          </a:effectRef>
          <a:fontRef idx="minor">
            <a:schemeClr val="dk1"/>
          </a:fontRef>
        </p:style>
        <p:txBody>
          <a:bodyPr vert="horz" wrap="square" lIns="91440" tIns="45720" rIns="91440" bIns="45720" numCol="1" rtlCol="0" anchor="ctr" anchorCtr="0" compatLnSpc="1">
            <a:prstTxWarp prst="textNoShape">
              <a:avLst/>
            </a:prstTxWarp>
          </a:bodyPr>
          <a:lstStyle/>
          <a:p>
            <a:pPr algn="ctr" fontAlgn="base">
              <a:spcBef>
                <a:spcPct val="0"/>
              </a:spcBef>
              <a:spcAft>
                <a:spcPct val="0"/>
              </a:spcAft>
            </a:pPr>
            <a:endParaRPr lang="fr-FR" sz="2000" b="1" dirty="0">
              <a:solidFill>
                <a:schemeClr val="bg1"/>
              </a:solidFill>
              <a:latin typeface="Century Gothic" panose="020B0502020202020204" pitchFamily="34" charset="0"/>
            </a:endParaRPr>
          </a:p>
        </p:txBody>
      </p:sp>
      <p:pic>
        <p:nvPicPr>
          <p:cNvPr id="26" name="Image 25">
            <a:extLst>
              <a:ext uri="{FF2B5EF4-FFF2-40B4-BE49-F238E27FC236}">
                <a16:creationId xmlns:a16="http://schemas.microsoft.com/office/drawing/2014/main" id="{ACC9CBCF-6196-44A4-BD06-1DE9247AFE2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flipH="1">
            <a:off x="443568" y="434593"/>
            <a:ext cx="798837" cy="747973"/>
          </a:xfrm>
          <a:prstGeom prst="rect">
            <a:avLst/>
          </a:prstGeom>
        </p:spPr>
      </p:pic>
    </p:spTree>
    <p:extLst>
      <p:ext uri="{BB962C8B-B14F-4D97-AF65-F5344CB8AC3E}">
        <p14:creationId xmlns:p14="http://schemas.microsoft.com/office/powerpoint/2010/main" val="35417495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left)">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nodeType="clickEffect">
                                  <p:stCondLst>
                                    <p:cond delay="0"/>
                                  </p:stCondLst>
                                  <p:childTnLst>
                                    <p:set>
                                      <p:cBhvr>
                                        <p:cTn id="11" dur="1" fill="hold">
                                          <p:stCondLst>
                                            <p:cond delay="0"/>
                                          </p:stCondLst>
                                        </p:cTn>
                                        <p:tgtEl>
                                          <p:spTgt spid="8">
                                            <p:txEl>
                                              <p:pRg st="0" end="0"/>
                                            </p:txEl>
                                          </p:spTgt>
                                        </p:tgtEl>
                                        <p:attrNameLst>
                                          <p:attrName>style.visibility</p:attrName>
                                        </p:attrNameLst>
                                      </p:cBhvr>
                                      <p:to>
                                        <p:strVal val="visible"/>
                                      </p:to>
                                    </p:set>
                                    <p:animEffect transition="in" filter="wipe(left)">
                                      <p:cBhvr>
                                        <p:cTn id="12" dur="500"/>
                                        <p:tgtEl>
                                          <p:spTgt spid="8">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nodeType="clickEffect">
                                  <p:stCondLst>
                                    <p:cond delay="0"/>
                                  </p:stCondLst>
                                  <p:childTnLst>
                                    <p:set>
                                      <p:cBhvr>
                                        <p:cTn id="16" dur="1" fill="hold">
                                          <p:stCondLst>
                                            <p:cond delay="0"/>
                                          </p:stCondLst>
                                        </p:cTn>
                                        <p:tgtEl>
                                          <p:spTgt spid="23">
                                            <p:txEl>
                                              <p:pRg st="0" end="0"/>
                                            </p:txEl>
                                          </p:spTgt>
                                        </p:tgtEl>
                                        <p:attrNameLst>
                                          <p:attrName>style.visibility</p:attrName>
                                        </p:attrNameLst>
                                      </p:cBhvr>
                                      <p:to>
                                        <p:strVal val="visible"/>
                                      </p:to>
                                    </p:set>
                                    <p:animEffect transition="in" filter="wipe(left)">
                                      <p:cBhvr>
                                        <p:cTn id="17" dur="500"/>
                                        <p:tgtEl>
                                          <p:spTgt spid="23">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nodeType="clickEffect">
                                  <p:stCondLst>
                                    <p:cond delay="0"/>
                                  </p:stCondLst>
                                  <p:childTnLst>
                                    <p:set>
                                      <p:cBhvr>
                                        <p:cTn id="21" dur="1" fill="hold">
                                          <p:stCondLst>
                                            <p:cond delay="0"/>
                                          </p:stCondLst>
                                        </p:cTn>
                                        <p:tgtEl>
                                          <p:spTgt spid="13">
                                            <p:txEl>
                                              <p:pRg st="0" end="0"/>
                                            </p:txEl>
                                          </p:spTgt>
                                        </p:tgtEl>
                                        <p:attrNameLst>
                                          <p:attrName>style.visibility</p:attrName>
                                        </p:attrNameLst>
                                      </p:cBhvr>
                                      <p:to>
                                        <p:strVal val="visible"/>
                                      </p:to>
                                    </p:set>
                                    <p:animEffect transition="in" filter="wipe(left)">
                                      <p:cBhvr>
                                        <p:cTn id="22" dur="500"/>
                                        <p:tgtEl>
                                          <p:spTgt spid="13">
                                            <p:txEl>
                                              <p:pRg st="0" end="0"/>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1"/>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20"/>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22"/>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15"/>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25"/>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1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11" grpId="0"/>
      <p:bldP spid="15" grpId="0"/>
      <p:bldP spid="18" grpId="0"/>
      <p:bldP spid="20" grpId="0" animBg="1"/>
      <p:bldP spid="22" grpId="0" animBg="1"/>
      <p:bldP spid="25"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ZoneTexte 12">
            <a:extLst>
              <a:ext uri="{FF2B5EF4-FFF2-40B4-BE49-F238E27FC236}">
                <a16:creationId xmlns:a16="http://schemas.microsoft.com/office/drawing/2014/main" id="{A52493E0-46BE-489C-A02E-7D91F2E3ACF7}"/>
              </a:ext>
            </a:extLst>
          </p:cNvPr>
          <p:cNvSpPr txBox="1"/>
          <p:nvPr/>
        </p:nvSpPr>
        <p:spPr>
          <a:xfrm>
            <a:off x="627595" y="274244"/>
            <a:ext cx="7888807" cy="646331"/>
          </a:xfrm>
          <a:prstGeom prst="rect">
            <a:avLst/>
          </a:prstGeom>
          <a:noFill/>
        </p:spPr>
        <p:txBody>
          <a:bodyPr wrap="square" rtlCol="0">
            <a:spAutoFit/>
          </a:bodyPr>
          <a:lstStyle/>
          <a:p>
            <a:r>
              <a:rPr lang="fr-FR" sz="3600" cap="all" dirty="0">
                <a:solidFill>
                  <a:srgbClr val="CC0000"/>
                </a:solidFill>
              </a:rPr>
              <a:t>TROIS STRATEGIES DE SORTIE</a:t>
            </a:r>
          </a:p>
        </p:txBody>
      </p:sp>
      <p:grpSp>
        <p:nvGrpSpPr>
          <p:cNvPr id="2" name="Groupe 1">
            <a:extLst>
              <a:ext uri="{FF2B5EF4-FFF2-40B4-BE49-F238E27FC236}">
                <a16:creationId xmlns:a16="http://schemas.microsoft.com/office/drawing/2014/main" id="{E6F5C9CE-F60A-4401-B7B2-8698315AF350}"/>
              </a:ext>
            </a:extLst>
          </p:cNvPr>
          <p:cNvGrpSpPr/>
          <p:nvPr/>
        </p:nvGrpSpPr>
        <p:grpSpPr>
          <a:xfrm>
            <a:off x="946467" y="2474570"/>
            <a:ext cx="1514796" cy="2157526"/>
            <a:chOff x="505029" y="2474570"/>
            <a:chExt cx="1514796" cy="2157526"/>
          </a:xfrm>
        </p:grpSpPr>
        <p:cxnSp>
          <p:nvCxnSpPr>
            <p:cNvPr id="5" name="Connecteur droit 4">
              <a:extLst>
                <a:ext uri="{FF2B5EF4-FFF2-40B4-BE49-F238E27FC236}">
                  <a16:creationId xmlns:a16="http://schemas.microsoft.com/office/drawing/2014/main" id="{26AAF2F5-6DEA-4AAA-A64E-3450EB1217AE}"/>
                </a:ext>
              </a:extLst>
            </p:cNvPr>
            <p:cNvCxnSpPr/>
            <p:nvPr/>
          </p:nvCxnSpPr>
          <p:spPr bwMode="auto">
            <a:xfrm>
              <a:off x="1658831" y="2848702"/>
              <a:ext cx="0" cy="713061"/>
            </a:xfrm>
            <a:prstGeom prst="line">
              <a:avLst/>
            </a:prstGeom>
            <a:ln w="28575">
              <a:solidFill>
                <a:schemeClr val="bg1"/>
              </a:solidFill>
              <a:prstDash val="sysDot"/>
              <a:headEnd type="none" w="med" len="med"/>
              <a:tailEnd type="none" w="med" len="med"/>
            </a:ln>
          </p:spPr>
          <p:style>
            <a:lnRef idx="1">
              <a:schemeClr val="accent6"/>
            </a:lnRef>
            <a:fillRef idx="0">
              <a:schemeClr val="accent6"/>
            </a:fillRef>
            <a:effectRef idx="0">
              <a:schemeClr val="accent6"/>
            </a:effectRef>
            <a:fontRef idx="minor">
              <a:schemeClr val="tx1"/>
            </a:fontRef>
          </p:style>
        </p:cxnSp>
        <p:sp>
          <p:nvSpPr>
            <p:cNvPr id="8" name="Rectangle 7">
              <a:extLst>
                <a:ext uri="{FF2B5EF4-FFF2-40B4-BE49-F238E27FC236}">
                  <a16:creationId xmlns:a16="http://schemas.microsoft.com/office/drawing/2014/main" id="{DD2EFD6E-98AF-41F5-8373-7B6DE459D8B2}"/>
                </a:ext>
              </a:extLst>
            </p:cNvPr>
            <p:cNvSpPr/>
            <p:nvPr/>
          </p:nvSpPr>
          <p:spPr>
            <a:xfrm>
              <a:off x="523439" y="3561763"/>
              <a:ext cx="1496386" cy="1070333"/>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fr-FR">
                <a:solidFill>
                  <a:schemeClr val="accent6"/>
                </a:solidFill>
              </a:endParaRPr>
            </a:p>
          </p:txBody>
        </p:sp>
        <p:sp>
          <p:nvSpPr>
            <p:cNvPr id="9" name="ZoneTexte 8">
              <a:extLst>
                <a:ext uri="{FF2B5EF4-FFF2-40B4-BE49-F238E27FC236}">
                  <a16:creationId xmlns:a16="http://schemas.microsoft.com/office/drawing/2014/main" id="{84C2D4D4-C5F0-4434-BFB9-0D4E0207210E}"/>
                </a:ext>
              </a:extLst>
            </p:cNvPr>
            <p:cNvSpPr txBox="1"/>
            <p:nvPr/>
          </p:nvSpPr>
          <p:spPr>
            <a:xfrm>
              <a:off x="523439" y="3767616"/>
              <a:ext cx="1496386" cy="461665"/>
            </a:xfrm>
            <a:prstGeom prst="rect">
              <a:avLst/>
            </a:prstGeom>
            <a:noFill/>
          </p:spPr>
          <p:txBody>
            <a:bodyPr wrap="square" rtlCol="0">
              <a:spAutoFit/>
            </a:bodyPr>
            <a:lstStyle/>
            <a:p>
              <a:pPr algn="ctr"/>
              <a:r>
                <a:rPr lang="fr-FR" sz="1200" b="1" cap="all" dirty="0">
                  <a:solidFill>
                    <a:schemeClr val="bg1"/>
                  </a:solidFill>
                  <a:latin typeface="Century Gothic" panose="020B0502020202020204" pitchFamily="34" charset="0"/>
                </a:rPr>
                <a:t>CONSTITUTION</a:t>
              </a:r>
            </a:p>
            <a:p>
              <a:pPr algn="ctr"/>
              <a:r>
                <a:rPr lang="fr-FR" sz="1200" b="1" cap="all" dirty="0">
                  <a:solidFill>
                    <a:schemeClr val="bg1"/>
                  </a:solidFill>
                  <a:latin typeface="Century Gothic" panose="020B0502020202020204" pitchFamily="34" charset="0"/>
                </a:rPr>
                <a:t>D’UN CAPITAL</a:t>
              </a:r>
            </a:p>
          </p:txBody>
        </p:sp>
        <p:grpSp>
          <p:nvGrpSpPr>
            <p:cNvPr id="22" name="Groupe 21">
              <a:extLst>
                <a:ext uri="{FF2B5EF4-FFF2-40B4-BE49-F238E27FC236}">
                  <a16:creationId xmlns:a16="http://schemas.microsoft.com/office/drawing/2014/main" id="{BB778A0D-3080-4FA5-BF33-7BFB52EFC76E}"/>
                </a:ext>
              </a:extLst>
            </p:cNvPr>
            <p:cNvGrpSpPr/>
            <p:nvPr/>
          </p:nvGrpSpPr>
          <p:grpSpPr>
            <a:xfrm>
              <a:off x="505029" y="2784080"/>
              <a:ext cx="1496386" cy="646923"/>
              <a:chOff x="3683837" y="1604306"/>
              <a:chExt cx="2308268" cy="940678"/>
            </a:xfrm>
            <a:solidFill>
              <a:schemeClr val="accent6"/>
            </a:solidFill>
          </p:grpSpPr>
          <p:sp>
            <p:nvSpPr>
              <p:cNvPr id="23" name="Rectangle 22">
                <a:extLst>
                  <a:ext uri="{FF2B5EF4-FFF2-40B4-BE49-F238E27FC236}">
                    <a16:creationId xmlns:a16="http://schemas.microsoft.com/office/drawing/2014/main" id="{B67FA77E-DFB3-4A4E-9067-8B2DB490C017}"/>
                  </a:ext>
                </a:extLst>
              </p:cNvPr>
              <p:cNvSpPr/>
              <p:nvPr/>
            </p:nvSpPr>
            <p:spPr>
              <a:xfrm>
                <a:off x="5584450" y="1994535"/>
                <a:ext cx="143250" cy="55044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fr-FR"/>
              </a:p>
            </p:txBody>
          </p:sp>
          <p:sp>
            <p:nvSpPr>
              <p:cNvPr id="24" name="Triangle isocèle 23">
                <a:extLst>
                  <a:ext uri="{FF2B5EF4-FFF2-40B4-BE49-F238E27FC236}">
                    <a16:creationId xmlns:a16="http://schemas.microsoft.com/office/drawing/2014/main" id="{7C939F34-6C25-4381-AE6E-0500DB3407F7}"/>
                  </a:ext>
                </a:extLst>
              </p:cNvPr>
              <p:cNvSpPr/>
              <p:nvPr/>
            </p:nvSpPr>
            <p:spPr>
              <a:xfrm>
                <a:off x="3683846" y="1604306"/>
                <a:ext cx="2308274" cy="940678"/>
              </a:xfrm>
              <a:prstGeom prst="triangle">
                <a:avLst>
                  <a:gd name="adj" fmla="val 51493"/>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fr-FR"/>
              </a:p>
            </p:txBody>
          </p:sp>
        </p:grpSp>
        <p:sp>
          <p:nvSpPr>
            <p:cNvPr id="28" name="Rectangle 27">
              <a:extLst>
                <a:ext uri="{FF2B5EF4-FFF2-40B4-BE49-F238E27FC236}">
                  <a16:creationId xmlns:a16="http://schemas.microsoft.com/office/drawing/2014/main" id="{18E317F4-7E36-4363-A91D-E497DFBFF8B8}"/>
                </a:ext>
              </a:extLst>
            </p:cNvPr>
            <p:cNvSpPr/>
            <p:nvPr/>
          </p:nvSpPr>
          <p:spPr>
            <a:xfrm>
              <a:off x="822043" y="2474570"/>
              <a:ext cx="1119217" cy="369332"/>
            </a:xfrm>
            <a:prstGeom prst="rect">
              <a:avLst/>
            </a:prstGeom>
          </p:spPr>
          <p:txBody>
            <a:bodyPr wrap="none">
              <a:spAutoFit/>
            </a:bodyPr>
            <a:lstStyle/>
            <a:p>
              <a:pPr algn="ctr"/>
              <a:r>
                <a:rPr lang="fr-FR" b="1" cap="all" dirty="0" err="1">
                  <a:solidFill>
                    <a:schemeClr val="accent6"/>
                  </a:solidFill>
                  <a:latin typeface="Century Gothic" panose="020B0502020202020204" pitchFamily="34" charset="0"/>
                </a:rPr>
                <a:t>VendRE</a:t>
              </a:r>
              <a:r>
                <a:rPr lang="fr-FR" b="1" cap="all" dirty="0">
                  <a:solidFill>
                    <a:schemeClr val="bg1"/>
                  </a:solidFill>
                  <a:latin typeface="Century Gothic" panose="020B0502020202020204" pitchFamily="34" charset="0"/>
                </a:rPr>
                <a:t> </a:t>
              </a:r>
            </a:p>
          </p:txBody>
        </p:sp>
      </p:grpSp>
      <p:grpSp>
        <p:nvGrpSpPr>
          <p:cNvPr id="4" name="Groupe 3">
            <a:extLst>
              <a:ext uri="{FF2B5EF4-FFF2-40B4-BE49-F238E27FC236}">
                <a16:creationId xmlns:a16="http://schemas.microsoft.com/office/drawing/2014/main" id="{71CF3A20-9440-461D-A0FD-F17B0F592B18}"/>
              </a:ext>
            </a:extLst>
          </p:cNvPr>
          <p:cNvGrpSpPr/>
          <p:nvPr/>
        </p:nvGrpSpPr>
        <p:grpSpPr>
          <a:xfrm>
            <a:off x="3868490" y="2499258"/>
            <a:ext cx="1581320" cy="2196114"/>
            <a:chOff x="3427052" y="2499258"/>
            <a:chExt cx="1581320" cy="2196114"/>
          </a:xfrm>
        </p:grpSpPr>
        <p:cxnSp>
          <p:nvCxnSpPr>
            <p:cNvPr id="6" name="Connecteur droit 5">
              <a:extLst>
                <a:ext uri="{FF2B5EF4-FFF2-40B4-BE49-F238E27FC236}">
                  <a16:creationId xmlns:a16="http://schemas.microsoft.com/office/drawing/2014/main" id="{BE4E9BB1-BA3D-4D7E-8B48-71F5150C46C9}"/>
                </a:ext>
              </a:extLst>
            </p:cNvPr>
            <p:cNvCxnSpPr/>
            <p:nvPr/>
          </p:nvCxnSpPr>
          <p:spPr bwMode="auto">
            <a:xfrm>
              <a:off x="4414731" y="2848702"/>
              <a:ext cx="0" cy="823364"/>
            </a:xfrm>
            <a:prstGeom prst="line">
              <a:avLst/>
            </a:prstGeom>
            <a:ln w="28575">
              <a:solidFill>
                <a:schemeClr val="bg1"/>
              </a:solidFill>
              <a:prstDash val="sysDot"/>
              <a:headEnd type="none" w="med" len="med"/>
              <a:tailEnd type="none" w="med" len="med"/>
            </a:ln>
          </p:spPr>
          <p:style>
            <a:lnRef idx="1">
              <a:schemeClr val="accent6"/>
            </a:lnRef>
            <a:fillRef idx="0">
              <a:schemeClr val="accent6"/>
            </a:fillRef>
            <a:effectRef idx="0">
              <a:schemeClr val="accent6"/>
            </a:effectRef>
            <a:fontRef idx="minor">
              <a:schemeClr val="tx1"/>
            </a:fontRef>
          </p:style>
        </p:cxnSp>
        <p:sp>
          <p:nvSpPr>
            <p:cNvPr id="11" name="Rectangle 10">
              <a:extLst>
                <a:ext uri="{FF2B5EF4-FFF2-40B4-BE49-F238E27FC236}">
                  <a16:creationId xmlns:a16="http://schemas.microsoft.com/office/drawing/2014/main" id="{0690DD87-BE03-40CE-A910-F1ABCEC91A76}"/>
                </a:ext>
              </a:extLst>
            </p:cNvPr>
            <p:cNvSpPr/>
            <p:nvPr/>
          </p:nvSpPr>
          <p:spPr>
            <a:xfrm>
              <a:off x="3427052" y="3625039"/>
              <a:ext cx="1581320" cy="1070333"/>
            </a:xfrm>
            <a:prstGeom prst="rect">
              <a:avLst/>
            </a:prstGeom>
            <a:solidFill>
              <a:schemeClr val="accent1">
                <a:lumMod val="75000"/>
              </a:schemeClr>
            </a:solidFill>
            <a:ln w="5715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fr-FR"/>
            </a:p>
          </p:txBody>
        </p:sp>
        <p:sp>
          <p:nvSpPr>
            <p:cNvPr id="12" name="ZoneTexte 11">
              <a:extLst>
                <a:ext uri="{FF2B5EF4-FFF2-40B4-BE49-F238E27FC236}">
                  <a16:creationId xmlns:a16="http://schemas.microsoft.com/office/drawing/2014/main" id="{2703DFB3-9B45-40D9-BF99-21B15F19FE8A}"/>
                </a:ext>
              </a:extLst>
            </p:cNvPr>
            <p:cNvSpPr txBox="1"/>
            <p:nvPr/>
          </p:nvSpPr>
          <p:spPr>
            <a:xfrm>
              <a:off x="3427052" y="3850342"/>
              <a:ext cx="1581320" cy="584775"/>
            </a:xfrm>
            <a:prstGeom prst="rect">
              <a:avLst/>
            </a:prstGeom>
            <a:solidFill>
              <a:schemeClr val="accent1">
                <a:lumMod val="75000"/>
              </a:schemeClr>
            </a:solidFill>
            <a:ln>
              <a:noFill/>
            </a:ln>
          </p:spPr>
          <p:txBody>
            <a:bodyPr wrap="square" rtlCol="0">
              <a:spAutoFit/>
            </a:bodyPr>
            <a:lstStyle/>
            <a:p>
              <a:pPr algn="ctr"/>
              <a:r>
                <a:rPr lang="fr-FR" sz="1600" b="1" cap="all" dirty="0">
                  <a:solidFill>
                    <a:schemeClr val="bg1"/>
                  </a:solidFill>
                  <a:latin typeface="Century Gothic" panose="020B0502020202020204" pitchFamily="34" charset="0"/>
                </a:rPr>
                <a:t>Complément DE REVENUS</a:t>
              </a:r>
            </a:p>
          </p:txBody>
        </p:sp>
        <p:grpSp>
          <p:nvGrpSpPr>
            <p:cNvPr id="19" name="Groupe 18">
              <a:extLst>
                <a:ext uri="{FF2B5EF4-FFF2-40B4-BE49-F238E27FC236}">
                  <a16:creationId xmlns:a16="http://schemas.microsoft.com/office/drawing/2014/main" id="{4F77F3BC-E10F-4C01-930F-361760D434C7}"/>
                </a:ext>
              </a:extLst>
            </p:cNvPr>
            <p:cNvGrpSpPr/>
            <p:nvPr/>
          </p:nvGrpSpPr>
          <p:grpSpPr>
            <a:xfrm>
              <a:off x="3440100" y="2862453"/>
              <a:ext cx="1496386" cy="646923"/>
              <a:chOff x="3683837" y="1604306"/>
              <a:chExt cx="2308268" cy="940678"/>
            </a:xfrm>
            <a:solidFill>
              <a:schemeClr val="accent1">
                <a:lumMod val="75000"/>
              </a:schemeClr>
            </a:solidFill>
          </p:grpSpPr>
          <p:sp>
            <p:nvSpPr>
              <p:cNvPr id="20" name="Rectangle 19">
                <a:extLst>
                  <a:ext uri="{FF2B5EF4-FFF2-40B4-BE49-F238E27FC236}">
                    <a16:creationId xmlns:a16="http://schemas.microsoft.com/office/drawing/2014/main" id="{ACCB9C19-5D64-486F-85B7-44C5AD728504}"/>
                  </a:ext>
                </a:extLst>
              </p:cNvPr>
              <p:cNvSpPr/>
              <p:nvPr/>
            </p:nvSpPr>
            <p:spPr>
              <a:xfrm>
                <a:off x="5584450" y="1994535"/>
                <a:ext cx="143250" cy="55044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fr-FR"/>
              </a:p>
            </p:txBody>
          </p:sp>
          <p:sp>
            <p:nvSpPr>
              <p:cNvPr id="21" name="Triangle isocèle 20">
                <a:extLst>
                  <a:ext uri="{FF2B5EF4-FFF2-40B4-BE49-F238E27FC236}">
                    <a16:creationId xmlns:a16="http://schemas.microsoft.com/office/drawing/2014/main" id="{71474DC8-89BB-4162-AD8E-AED48C3716A0}"/>
                  </a:ext>
                </a:extLst>
              </p:cNvPr>
              <p:cNvSpPr/>
              <p:nvPr/>
            </p:nvSpPr>
            <p:spPr>
              <a:xfrm>
                <a:off x="3683846" y="1604306"/>
                <a:ext cx="2308274" cy="940678"/>
              </a:xfrm>
              <a:prstGeom prst="triangle">
                <a:avLst>
                  <a:gd name="adj" fmla="val 51493"/>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fr-FR"/>
              </a:p>
            </p:txBody>
          </p:sp>
        </p:grpSp>
        <p:sp>
          <p:nvSpPr>
            <p:cNvPr id="29" name="Rectangle 28">
              <a:extLst>
                <a:ext uri="{FF2B5EF4-FFF2-40B4-BE49-F238E27FC236}">
                  <a16:creationId xmlns:a16="http://schemas.microsoft.com/office/drawing/2014/main" id="{056CBB2D-06C3-4EF8-9045-8232CAE9E2A7}"/>
                </a:ext>
              </a:extLst>
            </p:cNvPr>
            <p:cNvSpPr/>
            <p:nvPr/>
          </p:nvSpPr>
          <p:spPr>
            <a:xfrm>
              <a:off x="3755481" y="2499258"/>
              <a:ext cx="946092" cy="369332"/>
            </a:xfrm>
            <a:prstGeom prst="rect">
              <a:avLst/>
            </a:prstGeom>
          </p:spPr>
          <p:txBody>
            <a:bodyPr wrap="none">
              <a:spAutoFit/>
            </a:bodyPr>
            <a:lstStyle/>
            <a:p>
              <a:pPr algn="ctr"/>
              <a:r>
                <a:rPr lang="fr-FR" b="1" cap="all" dirty="0">
                  <a:solidFill>
                    <a:schemeClr val="accent1">
                      <a:lumMod val="75000"/>
                    </a:schemeClr>
                  </a:solidFill>
                  <a:latin typeface="Century Gothic" panose="020B0502020202020204" pitchFamily="34" charset="0"/>
                </a:rPr>
                <a:t>Louer</a:t>
              </a:r>
              <a:r>
                <a:rPr lang="fr-FR" b="1" cap="all" dirty="0">
                  <a:solidFill>
                    <a:schemeClr val="bg1"/>
                  </a:solidFill>
                  <a:latin typeface="Century Gothic" panose="020B0502020202020204" pitchFamily="34" charset="0"/>
                </a:rPr>
                <a:t> </a:t>
              </a:r>
            </a:p>
          </p:txBody>
        </p:sp>
      </p:grpSp>
      <p:grpSp>
        <p:nvGrpSpPr>
          <p:cNvPr id="18" name="Groupe 17">
            <a:extLst>
              <a:ext uri="{FF2B5EF4-FFF2-40B4-BE49-F238E27FC236}">
                <a16:creationId xmlns:a16="http://schemas.microsoft.com/office/drawing/2014/main" id="{E9C14E18-1543-43DD-B928-B20DF7D1CE2B}"/>
              </a:ext>
            </a:extLst>
          </p:cNvPr>
          <p:cNvGrpSpPr/>
          <p:nvPr/>
        </p:nvGrpSpPr>
        <p:grpSpPr>
          <a:xfrm>
            <a:off x="6764247" y="2511675"/>
            <a:ext cx="1508308" cy="2152885"/>
            <a:chOff x="6322809" y="2511675"/>
            <a:chExt cx="1508308" cy="2152885"/>
          </a:xfrm>
        </p:grpSpPr>
        <p:cxnSp>
          <p:nvCxnSpPr>
            <p:cNvPr id="7" name="Connecteur droit 6">
              <a:extLst>
                <a:ext uri="{FF2B5EF4-FFF2-40B4-BE49-F238E27FC236}">
                  <a16:creationId xmlns:a16="http://schemas.microsoft.com/office/drawing/2014/main" id="{ABE2FD0F-9F84-453D-B064-9BE0A6E3C814}"/>
                </a:ext>
              </a:extLst>
            </p:cNvPr>
            <p:cNvCxnSpPr/>
            <p:nvPr/>
          </p:nvCxnSpPr>
          <p:spPr bwMode="auto">
            <a:xfrm>
              <a:off x="7183331" y="2848702"/>
              <a:ext cx="0" cy="598761"/>
            </a:xfrm>
            <a:prstGeom prst="line">
              <a:avLst/>
            </a:prstGeom>
            <a:ln w="28575">
              <a:solidFill>
                <a:schemeClr val="bg1"/>
              </a:solidFill>
              <a:prstDash val="sysDot"/>
              <a:headEnd type="none" w="med" len="med"/>
              <a:tailEnd type="none" w="med" len="med"/>
            </a:ln>
          </p:spPr>
          <p:style>
            <a:lnRef idx="1">
              <a:schemeClr val="accent6"/>
            </a:lnRef>
            <a:fillRef idx="0">
              <a:schemeClr val="accent6"/>
            </a:fillRef>
            <a:effectRef idx="0">
              <a:schemeClr val="accent6"/>
            </a:effectRef>
            <a:fontRef idx="minor">
              <a:schemeClr val="tx1"/>
            </a:fontRef>
          </p:style>
        </p:cxnSp>
        <p:sp>
          <p:nvSpPr>
            <p:cNvPr id="10" name="Rectangle 9">
              <a:extLst>
                <a:ext uri="{FF2B5EF4-FFF2-40B4-BE49-F238E27FC236}">
                  <a16:creationId xmlns:a16="http://schemas.microsoft.com/office/drawing/2014/main" id="{D582DB9D-978B-4251-AE51-961F6D60134B}"/>
                </a:ext>
              </a:extLst>
            </p:cNvPr>
            <p:cNvSpPr/>
            <p:nvPr/>
          </p:nvSpPr>
          <p:spPr>
            <a:xfrm>
              <a:off x="6334731" y="3594227"/>
              <a:ext cx="1496386" cy="1070333"/>
            </a:xfrm>
            <a:prstGeom prst="rect">
              <a:avLst/>
            </a:prstGeom>
            <a:solidFill>
              <a:srgbClr val="E3391D"/>
            </a:solidFill>
            <a:ln w="5715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fr-FR" sz="1400" b="1" cap="all" dirty="0">
                  <a:solidFill>
                    <a:schemeClr val="bg1"/>
                  </a:solidFill>
                  <a:latin typeface="Century Gothic" panose="020B0502020202020204" pitchFamily="34" charset="0"/>
                </a:rPr>
                <a:t>IMMOBILIER DE JOUISSANCE</a:t>
              </a:r>
            </a:p>
          </p:txBody>
        </p:sp>
        <p:grpSp>
          <p:nvGrpSpPr>
            <p:cNvPr id="25" name="Groupe 24">
              <a:extLst>
                <a:ext uri="{FF2B5EF4-FFF2-40B4-BE49-F238E27FC236}">
                  <a16:creationId xmlns:a16="http://schemas.microsoft.com/office/drawing/2014/main" id="{00368CB7-99CB-4A8C-A23C-7F32FA1622BE}"/>
                </a:ext>
              </a:extLst>
            </p:cNvPr>
            <p:cNvGrpSpPr/>
            <p:nvPr/>
          </p:nvGrpSpPr>
          <p:grpSpPr>
            <a:xfrm>
              <a:off x="6322809" y="2862453"/>
              <a:ext cx="1496386" cy="646923"/>
              <a:chOff x="3683837" y="1604306"/>
              <a:chExt cx="2308268" cy="940678"/>
            </a:xfrm>
            <a:solidFill>
              <a:srgbClr val="E3391D"/>
            </a:solidFill>
          </p:grpSpPr>
          <p:sp>
            <p:nvSpPr>
              <p:cNvPr id="26" name="Rectangle 25">
                <a:extLst>
                  <a:ext uri="{FF2B5EF4-FFF2-40B4-BE49-F238E27FC236}">
                    <a16:creationId xmlns:a16="http://schemas.microsoft.com/office/drawing/2014/main" id="{EA84E25B-E748-4CBF-9F17-352106CF2F92}"/>
                  </a:ext>
                </a:extLst>
              </p:cNvPr>
              <p:cNvSpPr/>
              <p:nvPr/>
            </p:nvSpPr>
            <p:spPr>
              <a:xfrm>
                <a:off x="5584450" y="1994535"/>
                <a:ext cx="143250" cy="55044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fr-FR"/>
              </a:p>
            </p:txBody>
          </p:sp>
          <p:sp>
            <p:nvSpPr>
              <p:cNvPr id="27" name="Triangle isocèle 26">
                <a:extLst>
                  <a:ext uri="{FF2B5EF4-FFF2-40B4-BE49-F238E27FC236}">
                    <a16:creationId xmlns:a16="http://schemas.microsoft.com/office/drawing/2014/main" id="{04886D1C-0BAC-449F-AC2E-6A961CEF4EF7}"/>
                  </a:ext>
                </a:extLst>
              </p:cNvPr>
              <p:cNvSpPr/>
              <p:nvPr/>
            </p:nvSpPr>
            <p:spPr>
              <a:xfrm>
                <a:off x="3683846" y="1604306"/>
                <a:ext cx="2308274" cy="940678"/>
              </a:xfrm>
              <a:prstGeom prst="triangle">
                <a:avLst>
                  <a:gd name="adj" fmla="val 51493"/>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fr-FR"/>
              </a:p>
            </p:txBody>
          </p:sp>
        </p:grpSp>
        <p:sp>
          <p:nvSpPr>
            <p:cNvPr id="30" name="Rectangle 29">
              <a:extLst>
                <a:ext uri="{FF2B5EF4-FFF2-40B4-BE49-F238E27FC236}">
                  <a16:creationId xmlns:a16="http://schemas.microsoft.com/office/drawing/2014/main" id="{0592B796-4EC8-4D3D-B6A7-A2012FA0DA95}"/>
                </a:ext>
              </a:extLst>
            </p:cNvPr>
            <p:cNvSpPr/>
            <p:nvPr/>
          </p:nvSpPr>
          <p:spPr>
            <a:xfrm>
              <a:off x="6414807" y="2511675"/>
              <a:ext cx="1334020" cy="369332"/>
            </a:xfrm>
            <a:prstGeom prst="rect">
              <a:avLst/>
            </a:prstGeom>
          </p:spPr>
          <p:txBody>
            <a:bodyPr wrap="none">
              <a:spAutoFit/>
            </a:bodyPr>
            <a:lstStyle/>
            <a:p>
              <a:pPr algn="ctr"/>
              <a:r>
                <a:rPr lang="fr-FR" b="1" cap="all" dirty="0">
                  <a:solidFill>
                    <a:srgbClr val="E3391D"/>
                  </a:solidFill>
                  <a:latin typeface="Century Gothic" panose="020B0502020202020204" pitchFamily="34" charset="0"/>
                </a:rPr>
                <a:t>Occuper </a:t>
              </a:r>
            </a:p>
          </p:txBody>
        </p:sp>
      </p:grpSp>
    </p:spTree>
    <p:extLst>
      <p:ext uri="{BB962C8B-B14F-4D97-AF65-F5344CB8AC3E}">
        <p14:creationId xmlns:p14="http://schemas.microsoft.com/office/powerpoint/2010/main" val="3259719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par>
                          <p:cTn id="8" fill="hold">
                            <p:stCondLst>
                              <p:cond delay="500"/>
                            </p:stCondLst>
                            <p:childTnLst>
                              <p:par>
                                <p:cTn id="9" presetID="10" presetClass="entr" presetSubtype="0" fill="hold" nodeType="afterEffect">
                                  <p:stCondLst>
                                    <p:cond delay="0"/>
                                  </p:stCondLst>
                                  <p:childTnLst>
                                    <p:set>
                                      <p:cBhvr>
                                        <p:cTn id="10" dur="1" fill="hold">
                                          <p:stCondLst>
                                            <p:cond delay="0"/>
                                          </p:stCondLst>
                                        </p:cTn>
                                        <p:tgtEl>
                                          <p:spTgt spid="4"/>
                                        </p:tgtEl>
                                        <p:attrNameLst>
                                          <p:attrName>style.visibility</p:attrName>
                                        </p:attrNameLst>
                                      </p:cBhvr>
                                      <p:to>
                                        <p:strVal val="visible"/>
                                      </p:to>
                                    </p:set>
                                    <p:animEffect transition="in" filter="fade">
                                      <p:cBhvr>
                                        <p:cTn id="11" dur="500"/>
                                        <p:tgtEl>
                                          <p:spTgt spid="4"/>
                                        </p:tgtEl>
                                      </p:cBhvr>
                                    </p:animEffect>
                                  </p:childTnLst>
                                </p:cTn>
                              </p:par>
                            </p:childTnLst>
                          </p:cTn>
                        </p:par>
                        <p:par>
                          <p:cTn id="12" fill="hold">
                            <p:stCondLst>
                              <p:cond delay="1000"/>
                            </p:stCondLst>
                            <p:childTnLst>
                              <p:par>
                                <p:cTn id="13" presetID="10" presetClass="entr" presetSubtype="0" fill="hold" nodeType="afterEffect">
                                  <p:stCondLst>
                                    <p:cond delay="0"/>
                                  </p:stCondLst>
                                  <p:childTnLst>
                                    <p:set>
                                      <p:cBhvr>
                                        <p:cTn id="14" dur="1" fill="hold">
                                          <p:stCondLst>
                                            <p:cond delay="0"/>
                                          </p:stCondLst>
                                        </p:cTn>
                                        <p:tgtEl>
                                          <p:spTgt spid="18"/>
                                        </p:tgtEl>
                                        <p:attrNameLst>
                                          <p:attrName>style.visibility</p:attrName>
                                        </p:attrNameLst>
                                      </p:cBhvr>
                                      <p:to>
                                        <p:strVal val="visible"/>
                                      </p:to>
                                    </p:set>
                                    <p:animEffect transition="in" filter="fade">
                                      <p:cBhvr>
                                        <p:cTn id="15" dur="500"/>
                                        <p:tgtEl>
                                          <p:spTgt spid="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 name="ZoneTexte 30">
            <a:extLst>
              <a:ext uri="{FF2B5EF4-FFF2-40B4-BE49-F238E27FC236}">
                <a16:creationId xmlns:a16="http://schemas.microsoft.com/office/drawing/2014/main" id="{847C00CE-2317-41A9-A8A6-167A37A200CE}"/>
              </a:ext>
            </a:extLst>
          </p:cNvPr>
          <p:cNvSpPr txBox="1"/>
          <p:nvPr/>
        </p:nvSpPr>
        <p:spPr>
          <a:xfrm>
            <a:off x="627596" y="458369"/>
            <a:ext cx="7888807" cy="646331"/>
          </a:xfrm>
          <a:prstGeom prst="rect">
            <a:avLst/>
          </a:prstGeom>
          <a:noFill/>
        </p:spPr>
        <p:txBody>
          <a:bodyPr wrap="square" rtlCol="0">
            <a:spAutoFit/>
          </a:bodyPr>
          <a:lstStyle/>
          <a:p>
            <a:r>
              <a:rPr lang="fr-FR" sz="3600" cap="all" dirty="0">
                <a:solidFill>
                  <a:srgbClr val="CC0000"/>
                </a:solidFill>
              </a:rPr>
              <a:t>LA TRANSMISSION</a:t>
            </a:r>
          </a:p>
        </p:txBody>
      </p:sp>
      <p:grpSp>
        <p:nvGrpSpPr>
          <p:cNvPr id="8" name="Groupe 7">
            <a:extLst>
              <a:ext uri="{FF2B5EF4-FFF2-40B4-BE49-F238E27FC236}">
                <a16:creationId xmlns:a16="http://schemas.microsoft.com/office/drawing/2014/main" id="{4A42AA8C-87A1-492B-8DAB-D5A6EA032118}"/>
              </a:ext>
            </a:extLst>
          </p:cNvPr>
          <p:cNvGrpSpPr/>
          <p:nvPr/>
        </p:nvGrpSpPr>
        <p:grpSpPr>
          <a:xfrm>
            <a:off x="190786" y="1526796"/>
            <a:ext cx="8693679" cy="1569660"/>
            <a:chOff x="190786" y="1526796"/>
            <a:chExt cx="8693679" cy="1569660"/>
          </a:xfrm>
        </p:grpSpPr>
        <p:sp>
          <p:nvSpPr>
            <p:cNvPr id="2" name="ZoneTexte 1">
              <a:extLst>
                <a:ext uri="{FF2B5EF4-FFF2-40B4-BE49-F238E27FC236}">
                  <a16:creationId xmlns:a16="http://schemas.microsoft.com/office/drawing/2014/main" id="{B3301233-61F7-4660-A3E3-33529133154E}"/>
                </a:ext>
              </a:extLst>
            </p:cNvPr>
            <p:cNvSpPr txBox="1"/>
            <p:nvPr/>
          </p:nvSpPr>
          <p:spPr>
            <a:xfrm>
              <a:off x="1372122" y="1526796"/>
              <a:ext cx="7512343" cy="1569660"/>
            </a:xfrm>
            <a:prstGeom prst="rect">
              <a:avLst/>
            </a:prstGeom>
            <a:noFill/>
          </p:spPr>
          <p:txBody>
            <a:bodyPr wrap="square" rtlCol="0">
              <a:spAutoFit/>
            </a:bodyPr>
            <a:lstStyle/>
            <a:p>
              <a:pPr lvl="0" algn="just"/>
              <a:r>
                <a:rPr lang="fr-FR" sz="2400" b="1" dirty="0"/>
                <a:t>Possibilité de transmette la nue-propriété :</a:t>
              </a:r>
            </a:p>
            <a:p>
              <a:pPr marL="285750" lvl="0" indent="-285750" algn="just">
                <a:buFont typeface="Arial" panose="020B0604020202020204" pitchFamily="34" charset="0"/>
                <a:buChar char="•"/>
              </a:pPr>
              <a:r>
                <a:rPr lang="fr-FR" sz="2400" dirty="0"/>
                <a:t>au cours de la période de démembrement si pas de prêt en cours</a:t>
              </a:r>
            </a:p>
            <a:p>
              <a:pPr marL="285750" lvl="0" indent="-285750" algn="just">
                <a:buFont typeface="Arial" panose="020B0604020202020204" pitchFamily="34" charset="0"/>
                <a:buChar char="•"/>
              </a:pPr>
              <a:r>
                <a:rPr lang="fr-FR" sz="2400" dirty="0"/>
                <a:t>à l’issue de la période de démembrement</a:t>
              </a:r>
              <a:endParaRPr lang="fr-FR" sz="2400" dirty="0">
                <a:solidFill>
                  <a:srgbClr val="FF0000"/>
                </a:solidFill>
              </a:endParaRPr>
            </a:p>
          </p:txBody>
        </p:sp>
        <p:pic>
          <p:nvPicPr>
            <p:cNvPr id="6" name="Image 5">
              <a:extLst>
                <a:ext uri="{FF2B5EF4-FFF2-40B4-BE49-F238E27FC236}">
                  <a16:creationId xmlns:a16="http://schemas.microsoft.com/office/drawing/2014/main" id="{E291CE8C-89CD-424C-BDAD-DE871F2CCEF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90786" y="1669454"/>
              <a:ext cx="873620" cy="873620"/>
            </a:xfrm>
            <a:prstGeom prst="rect">
              <a:avLst/>
            </a:prstGeom>
          </p:spPr>
        </p:pic>
      </p:grpSp>
      <p:grpSp>
        <p:nvGrpSpPr>
          <p:cNvPr id="9" name="Groupe 8">
            <a:extLst>
              <a:ext uri="{FF2B5EF4-FFF2-40B4-BE49-F238E27FC236}">
                <a16:creationId xmlns:a16="http://schemas.microsoft.com/office/drawing/2014/main" id="{BDFA8E29-DC56-4FD0-B6C5-C4A5DF55FD5D}"/>
              </a:ext>
            </a:extLst>
          </p:cNvPr>
          <p:cNvGrpSpPr/>
          <p:nvPr/>
        </p:nvGrpSpPr>
        <p:grpSpPr>
          <a:xfrm>
            <a:off x="259535" y="3830798"/>
            <a:ext cx="8624930" cy="1569660"/>
            <a:chOff x="259535" y="3830798"/>
            <a:chExt cx="8624930" cy="1569660"/>
          </a:xfrm>
        </p:grpSpPr>
        <p:pic>
          <p:nvPicPr>
            <p:cNvPr id="4" name="Image 3">
              <a:extLst>
                <a:ext uri="{FF2B5EF4-FFF2-40B4-BE49-F238E27FC236}">
                  <a16:creationId xmlns:a16="http://schemas.microsoft.com/office/drawing/2014/main" id="{AF91B898-21FF-4826-9EC4-B79825850355}"/>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59535" y="3981449"/>
              <a:ext cx="818845" cy="818845"/>
            </a:xfrm>
            <a:prstGeom prst="rect">
              <a:avLst/>
            </a:prstGeom>
          </p:spPr>
        </p:pic>
        <p:sp>
          <p:nvSpPr>
            <p:cNvPr id="7" name="Rectangle 6">
              <a:extLst>
                <a:ext uri="{FF2B5EF4-FFF2-40B4-BE49-F238E27FC236}">
                  <a16:creationId xmlns:a16="http://schemas.microsoft.com/office/drawing/2014/main" id="{D5FC5454-1F8F-4A96-819D-AFEC772D569D}"/>
                </a:ext>
              </a:extLst>
            </p:cNvPr>
            <p:cNvSpPr/>
            <p:nvPr/>
          </p:nvSpPr>
          <p:spPr>
            <a:xfrm>
              <a:off x="1415724" y="3830798"/>
              <a:ext cx="7468741" cy="1569660"/>
            </a:xfrm>
            <a:prstGeom prst="rect">
              <a:avLst/>
            </a:prstGeom>
          </p:spPr>
          <p:txBody>
            <a:bodyPr wrap="square">
              <a:spAutoFit/>
            </a:bodyPr>
            <a:lstStyle/>
            <a:p>
              <a:pPr lvl="0" algn="just"/>
              <a:r>
                <a:rPr lang="fr-FR" sz="2400" b="1" dirty="0"/>
                <a:t>Avantage :</a:t>
              </a:r>
            </a:p>
            <a:p>
              <a:pPr lvl="0" algn="just"/>
              <a:r>
                <a:rPr lang="fr-FR" sz="2400" dirty="0"/>
                <a:t>Valeur du logement transmis calculée sur la seule base de la nue-propriété : </a:t>
              </a:r>
              <a:r>
                <a:rPr lang="fr-FR" sz="2400" dirty="0">
                  <a:solidFill>
                    <a:srgbClr val="C00000"/>
                  </a:solidFill>
                </a:rPr>
                <a:t>droits de donation minorés, </a:t>
              </a:r>
              <a:r>
                <a:rPr lang="fr-FR" sz="2400" dirty="0"/>
                <a:t>puisque calculés uniquement sur la valeur de la nue propriété</a:t>
              </a:r>
            </a:p>
          </p:txBody>
        </p:sp>
      </p:grpSp>
    </p:spTree>
    <p:extLst>
      <p:ext uri="{BB962C8B-B14F-4D97-AF65-F5344CB8AC3E}">
        <p14:creationId xmlns:p14="http://schemas.microsoft.com/office/powerpoint/2010/main" val="32730059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500"/>
                                        <p:tgtEl>
                                          <p:spTgt spid="8"/>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fade">
                                      <p:cBhvr>
                                        <p:cTn id="12"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 name="ZoneTexte 55">
            <a:extLst>
              <a:ext uri="{FF2B5EF4-FFF2-40B4-BE49-F238E27FC236}">
                <a16:creationId xmlns:a16="http://schemas.microsoft.com/office/drawing/2014/main" id="{0168B8E3-54D5-4E9C-BDFA-CA2465F855E7}"/>
              </a:ext>
            </a:extLst>
          </p:cNvPr>
          <p:cNvSpPr txBox="1"/>
          <p:nvPr/>
        </p:nvSpPr>
        <p:spPr>
          <a:xfrm>
            <a:off x="-421064" y="4721830"/>
            <a:ext cx="1786924" cy="276999"/>
          </a:xfrm>
          <a:prstGeom prst="rect">
            <a:avLst/>
          </a:prstGeom>
          <a:noFill/>
        </p:spPr>
        <p:txBody>
          <a:bodyPr wrap="square" rtlCol="0">
            <a:spAutoFit/>
          </a:bodyPr>
          <a:lstStyle/>
          <a:p>
            <a:pPr algn="ctr"/>
            <a:r>
              <a:rPr lang="fr-FR" sz="1200" dirty="0"/>
              <a:t>TEMPS</a:t>
            </a:r>
          </a:p>
        </p:txBody>
      </p:sp>
      <p:cxnSp>
        <p:nvCxnSpPr>
          <p:cNvPr id="58" name="Connecteur droit avec flèche 57">
            <a:extLst>
              <a:ext uri="{FF2B5EF4-FFF2-40B4-BE49-F238E27FC236}">
                <a16:creationId xmlns:a16="http://schemas.microsoft.com/office/drawing/2014/main" id="{F8DB869F-DD37-4E14-A9F8-54105A9F7FEF}"/>
              </a:ext>
            </a:extLst>
          </p:cNvPr>
          <p:cNvCxnSpPr>
            <a:cxnSpLocks/>
          </p:cNvCxnSpPr>
          <p:nvPr/>
        </p:nvCxnSpPr>
        <p:spPr>
          <a:xfrm>
            <a:off x="780764" y="4855544"/>
            <a:ext cx="7992000" cy="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5" name="ZoneTexte 4">
            <a:extLst>
              <a:ext uri="{FF2B5EF4-FFF2-40B4-BE49-F238E27FC236}">
                <a16:creationId xmlns:a16="http://schemas.microsoft.com/office/drawing/2014/main" id="{FE1F5E07-34A6-4FDB-AEDF-B11826A2B1AB}"/>
              </a:ext>
            </a:extLst>
          </p:cNvPr>
          <p:cNvSpPr txBox="1"/>
          <p:nvPr/>
        </p:nvSpPr>
        <p:spPr>
          <a:xfrm>
            <a:off x="329095" y="208488"/>
            <a:ext cx="8814905" cy="523220"/>
          </a:xfrm>
          <a:prstGeom prst="rect">
            <a:avLst/>
          </a:prstGeom>
          <a:noFill/>
        </p:spPr>
        <p:txBody>
          <a:bodyPr wrap="square" rtlCol="0">
            <a:spAutoFit/>
          </a:bodyPr>
          <a:lstStyle/>
          <a:p>
            <a:r>
              <a:rPr lang="fr-FR" sz="2800" cap="all" dirty="0">
                <a:solidFill>
                  <a:srgbClr val="CC0000"/>
                </a:solidFill>
              </a:rPr>
              <a:t>EN SYNTHESE</a:t>
            </a:r>
          </a:p>
        </p:txBody>
      </p:sp>
      <p:sp>
        <p:nvSpPr>
          <p:cNvPr id="37" name="ZoneTexte 36">
            <a:extLst>
              <a:ext uri="{FF2B5EF4-FFF2-40B4-BE49-F238E27FC236}">
                <a16:creationId xmlns:a16="http://schemas.microsoft.com/office/drawing/2014/main" id="{F3C08CBE-E2FC-4548-8317-3962F3CE43A4}"/>
              </a:ext>
            </a:extLst>
          </p:cNvPr>
          <p:cNvSpPr txBox="1"/>
          <p:nvPr/>
        </p:nvSpPr>
        <p:spPr>
          <a:xfrm>
            <a:off x="629289" y="5047115"/>
            <a:ext cx="1786924" cy="461665"/>
          </a:xfrm>
          <a:prstGeom prst="rect">
            <a:avLst/>
          </a:prstGeom>
          <a:noFill/>
        </p:spPr>
        <p:txBody>
          <a:bodyPr wrap="square" rtlCol="0">
            <a:spAutoFit/>
          </a:bodyPr>
          <a:lstStyle/>
          <a:p>
            <a:pPr algn="ctr"/>
            <a:r>
              <a:rPr lang="fr-FR" sz="1200" dirty="0"/>
              <a:t>ACQUISITION DE LA</a:t>
            </a:r>
          </a:p>
          <a:p>
            <a:pPr algn="ctr"/>
            <a:r>
              <a:rPr lang="fr-FR" sz="1200" dirty="0"/>
              <a:t>NUE-PROPRIÉTÉ</a:t>
            </a:r>
          </a:p>
        </p:txBody>
      </p:sp>
      <p:sp>
        <p:nvSpPr>
          <p:cNvPr id="48" name="ZoneTexte 47">
            <a:extLst>
              <a:ext uri="{FF2B5EF4-FFF2-40B4-BE49-F238E27FC236}">
                <a16:creationId xmlns:a16="http://schemas.microsoft.com/office/drawing/2014/main" id="{EE7AA6A0-E1A5-45F6-9AA2-ABE491847FEC}"/>
              </a:ext>
            </a:extLst>
          </p:cNvPr>
          <p:cNvSpPr txBox="1"/>
          <p:nvPr/>
        </p:nvSpPr>
        <p:spPr>
          <a:xfrm>
            <a:off x="6590814" y="5064807"/>
            <a:ext cx="1786924" cy="461665"/>
          </a:xfrm>
          <a:prstGeom prst="rect">
            <a:avLst/>
          </a:prstGeom>
          <a:noFill/>
        </p:spPr>
        <p:txBody>
          <a:bodyPr wrap="square" rtlCol="0">
            <a:spAutoFit/>
          </a:bodyPr>
          <a:lstStyle/>
          <a:p>
            <a:pPr algn="ctr"/>
            <a:r>
              <a:rPr lang="fr-FR" sz="1200" dirty="0"/>
              <a:t>FIN DU </a:t>
            </a:r>
          </a:p>
          <a:p>
            <a:pPr algn="ctr"/>
            <a:r>
              <a:rPr lang="fr-FR" sz="1200" dirty="0"/>
              <a:t>DÉMEMBREMENT</a:t>
            </a:r>
          </a:p>
        </p:txBody>
      </p:sp>
      <p:cxnSp>
        <p:nvCxnSpPr>
          <p:cNvPr id="64" name="Connecteur droit 63">
            <a:extLst>
              <a:ext uri="{FF2B5EF4-FFF2-40B4-BE49-F238E27FC236}">
                <a16:creationId xmlns:a16="http://schemas.microsoft.com/office/drawing/2014/main" id="{94E4A9EE-386F-4A18-83E0-C31BC53147AB}"/>
              </a:ext>
            </a:extLst>
          </p:cNvPr>
          <p:cNvCxnSpPr>
            <a:cxnSpLocks/>
          </p:cNvCxnSpPr>
          <p:nvPr/>
        </p:nvCxnSpPr>
        <p:spPr>
          <a:xfrm>
            <a:off x="1626057" y="4858869"/>
            <a:ext cx="5832000" cy="0"/>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grpSp>
        <p:nvGrpSpPr>
          <p:cNvPr id="103" name="Groupe 102">
            <a:extLst>
              <a:ext uri="{FF2B5EF4-FFF2-40B4-BE49-F238E27FC236}">
                <a16:creationId xmlns:a16="http://schemas.microsoft.com/office/drawing/2014/main" id="{06BA0403-0092-4607-A22A-AD2DE236D6E8}"/>
              </a:ext>
            </a:extLst>
          </p:cNvPr>
          <p:cNvGrpSpPr/>
          <p:nvPr/>
        </p:nvGrpSpPr>
        <p:grpSpPr>
          <a:xfrm>
            <a:off x="240893" y="1353720"/>
            <a:ext cx="2592418" cy="3577265"/>
            <a:chOff x="724623" y="2424792"/>
            <a:chExt cx="1958543" cy="3577265"/>
          </a:xfrm>
        </p:grpSpPr>
        <p:grpSp>
          <p:nvGrpSpPr>
            <p:cNvPr id="10" name="Groupe 9">
              <a:extLst>
                <a:ext uri="{FF2B5EF4-FFF2-40B4-BE49-F238E27FC236}">
                  <a16:creationId xmlns:a16="http://schemas.microsoft.com/office/drawing/2014/main" id="{846B3297-F3F9-446D-AB89-098BAF9E84E8}"/>
                </a:ext>
              </a:extLst>
            </p:cNvPr>
            <p:cNvGrpSpPr/>
            <p:nvPr/>
          </p:nvGrpSpPr>
          <p:grpSpPr>
            <a:xfrm>
              <a:off x="1019141" y="2424792"/>
              <a:ext cx="1330299" cy="833755"/>
              <a:chOff x="3693264" y="1390722"/>
              <a:chExt cx="2308275" cy="940678"/>
            </a:xfrm>
            <a:solidFill>
              <a:schemeClr val="tx1"/>
            </a:solidFill>
          </p:grpSpPr>
          <p:sp>
            <p:nvSpPr>
              <p:cNvPr id="11" name="Rectangle 10">
                <a:extLst>
                  <a:ext uri="{FF2B5EF4-FFF2-40B4-BE49-F238E27FC236}">
                    <a16:creationId xmlns:a16="http://schemas.microsoft.com/office/drawing/2014/main" id="{C9C90E5B-795C-4796-AA93-B0E88390B090}"/>
                  </a:ext>
                </a:extLst>
              </p:cNvPr>
              <p:cNvSpPr/>
              <p:nvPr/>
            </p:nvSpPr>
            <p:spPr>
              <a:xfrm>
                <a:off x="5584450" y="1779604"/>
                <a:ext cx="143250" cy="55044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fr-FR"/>
              </a:p>
            </p:txBody>
          </p:sp>
          <p:sp>
            <p:nvSpPr>
              <p:cNvPr id="12" name="Triangle isocèle 11">
                <a:extLst>
                  <a:ext uri="{FF2B5EF4-FFF2-40B4-BE49-F238E27FC236}">
                    <a16:creationId xmlns:a16="http://schemas.microsoft.com/office/drawing/2014/main" id="{F286A574-C8D3-4461-BC60-F702ACE6DF31}"/>
                  </a:ext>
                </a:extLst>
              </p:cNvPr>
              <p:cNvSpPr/>
              <p:nvPr/>
            </p:nvSpPr>
            <p:spPr>
              <a:xfrm>
                <a:off x="3693264" y="1390722"/>
                <a:ext cx="2308275" cy="940678"/>
              </a:xfrm>
              <a:prstGeom prst="triangle">
                <a:avLst>
                  <a:gd name="adj" fmla="val 51493"/>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fr-FR"/>
              </a:p>
            </p:txBody>
          </p:sp>
        </p:grpSp>
        <p:sp>
          <p:nvSpPr>
            <p:cNvPr id="3" name="Ellipse 2">
              <a:extLst>
                <a:ext uri="{FF2B5EF4-FFF2-40B4-BE49-F238E27FC236}">
                  <a16:creationId xmlns:a16="http://schemas.microsoft.com/office/drawing/2014/main" id="{35609655-292E-4AE3-A673-03AE8BF364FF}"/>
                </a:ext>
              </a:extLst>
            </p:cNvPr>
            <p:cNvSpPr/>
            <p:nvPr/>
          </p:nvSpPr>
          <p:spPr>
            <a:xfrm>
              <a:off x="1627656" y="5823940"/>
              <a:ext cx="135988" cy="178117"/>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cxnSp>
          <p:nvCxnSpPr>
            <p:cNvPr id="13" name="Connecteur droit 12">
              <a:extLst>
                <a:ext uri="{FF2B5EF4-FFF2-40B4-BE49-F238E27FC236}">
                  <a16:creationId xmlns:a16="http://schemas.microsoft.com/office/drawing/2014/main" id="{C061181E-45AA-4CF7-9503-71343F403AEA}"/>
                </a:ext>
              </a:extLst>
            </p:cNvPr>
            <p:cNvCxnSpPr>
              <a:cxnSpLocks/>
            </p:cNvCxnSpPr>
            <p:nvPr/>
          </p:nvCxnSpPr>
          <p:spPr>
            <a:xfrm flipV="1">
              <a:off x="1684290" y="5365848"/>
              <a:ext cx="0" cy="432000"/>
            </a:xfrm>
            <a:prstGeom prst="line">
              <a:avLst/>
            </a:prstGeom>
            <a:ln>
              <a:solidFill>
                <a:schemeClr val="tx1"/>
              </a:solidFill>
              <a:prstDash val="dash"/>
            </a:ln>
          </p:spPr>
          <p:style>
            <a:lnRef idx="1">
              <a:schemeClr val="accent1"/>
            </a:lnRef>
            <a:fillRef idx="0">
              <a:schemeClr val="accent1"/>
            </a:fillRef>
            <a:effectRef idx="0">
              <a:schemeClr val="accent1"/>
            </a:effectRef>
            <a:fontRef idx="minor">
              <a:schemeClr val="tx1"/>
            </a:fontRef>
          </p:style>
        </p:cxnSp>
        <p:grpSp>
          <p:nvGrpSpPr>
            <p:cNvPr id="77" name="Groupe 76">
              <a:extLst>
                <a:ext uri="{FF2B5EF4-FFF2-40B4-BE49-F238E27FC236}">
                  <a16:creationId xmlns:a16="http://schemas.microsoft.com/office/drawing/2014/main" id="{A89C8BBE-8AA8-4D10-AB71-D9CAF18784B2}"/>
                </a:ext>
              </a:extLst>
            </p:cNvPr>
            <p:cNvGrpSpPr/>
            <p:nvPr/>
          </p:nvGrpSpPr>
          <p:grpSpPr>
            <a:xfrm>
              <a:off x="724623" y="3333343"/>
              <a:ext cx="1958543" cy="2047078"/>
              <a:chOff x="-1195990" y="3323468"/>
              <a:chExt cx="1958543" cy="2047078"/>
            </a:xfrm>
          </p:grpSpPr>
          <p:grpSp>
            <p:nvGrpSpPr>
              <p:cNvPr id="76" name="Groupe 75">
                <a:extLst>
                  <a:ext uri="{FF2B5EF4-FFF2-40B4-BE49-F238E27FC236}">
                    <a16:creationId xmlns:a16="http://schemas.microsoft.com/office/drawing/2014/main" id="{7C44CBD0-BE07-414D-97DA-CC227378B4E8}"/>
                  </a:ext>
                </a:extLst>
              </p:cNvPr>
              <p:cNvGrpSpPr/>
              <p:nvPr/>
            </p:nvGrpSpPr>
            <p:grpSpPr>
              <a:xfrm>
                <a:off x="-1158473" y="3323468"/>
                <a:ext cx="1921026" cy="2047078"/>
                <a:chOff x="-1158473" y="3323468"/>
                <a:chExt cx="1921026" cy="2047078"/>
              </a:xfrm>
            </p:grpSpPr>
            <p:sp>
              <p:nvSpPr>
                <p:cNvPr id="68" name="Rectangle 67">
                  <a:extLst>
                    <a:ext uri="{FF2B5EF4-FFF2-40B4-BE49-F238E27FC236}">
                      <a16:creationId xmlns:a16="http://schemas.microsoft.com/office/drawing/2014/main" id="{A6935E46-4D49-440E-90CF-48E11F2C77DA}"/>
                    </a:ext>
                  </a:extLst>
                </p:cNvPr>
                <p:cNvSpPr/>
                <p:nvPr/>
              </p:nvSpPr>
              <p:spPr>
                <a:xfrm>
                  <a:off x="-858276" y="4151601"/>
                  <a:ext cx="1281667" cy="1218945"/>
                </a:xfrm>
                <a:prstGeom prst="rect">
                  <a:avLst/>
                </a:prstGeom>
                <a:solidFill>
                  <a:srgbClr val="70AD47"/>
                </a:solidFill>
                <a:ln w="3810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fr-FR" dirty="0"/>
                </a:p>
              </p:txBody>
            </p:sp>
            <p:sp>
              <p:nvSpPr>
                <p:cNvPr id="69" name="Rectangle 68">
                  <a:extLst>
                    <a:ext uri="{FF2B5EF4-FFF2-40B4-BE49-F238E27FC236}">
                      <a16:creationId xmlns:a16="http://schemas.microsoft.com/office/drawing/2014/main" id="{FDC65E97-60B4-4A63-84E5-2DDBDAA005FB}"/>
                    </a:ext>
                  </a:extLst>
                </p:cNvPr>
                <p:cNvSpPr/>
                <p:nvPr/>
              </p:nvSpPr>
              <p:spPr>
                <a:xfrm>
                  <a:off x="-861259" y="3323468"/>
                  <a:ext cx="1284651" cy="833755"/>
                </a:xfrm>
                <a:prstGeom prst="rect">
                  <a:avLst/>
                </a:prstGeom>
                <a:solidFill>
                  <a:srgbClr val="0070C0"/>
                </a:solidFill>
                <a:ln w="3810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fr-FR"/>
                </a:p>
              </p:txBody>
            </p:sp>
            <p:sp>
              <p:nvSpPr>
                <p:cNvPr id="74" name="ZoneTexte 73">
                  <a:extLst>
                    <a:ext uri="{FF2B5EF4-FFF2-40B4-BE49-F238E27FC236}">
                      <a16:creationId xmlns:a16="http://schemas.microsoft.com/office/drawing/2014/main" id="{76B22163-88EF-4A9C-A7F2-ACA05C05F818}"/>
                    </a:ext>
                  </a:extLst>
                </p:cNvPr>
                <p:cNvSpPr txBox="1"/>
                <p:nvPr/>
              </p:nvSpPr>
              <p:spPr>
                <a:xfrm>
                  <a:off x="-1158473" y="3558483"/>
                  <a:ext cx="1921026" cy="307777"/>
                </a:xfrm>
                <a:prstGeom prst="rect">
                  <a:avLst/>
                </a:prstGeom>
                <a:noFill/>
              </p:spPr>
              <p:txBody>
                <a:bodyPr wrap="square" rtlCol="0">
                  <a:spAutoFit/>
                </a:bodyPr>
                <a:lstStyle/>
                <a:p>
                  <a:pPr algn="ctr"/>
                  <a:r>
                    <a:rPr lang="fr-FR" sz="1400" b="1" dirty="0">
                      <a:solidFill>
                        <a:schemeClr val="bg1"/>
                      </a:solidFill>
                    </a:rPr>
                    <a:t>Usufruit</a:t>
                  </a:r>
                </a:p>
              </p:txBody>
            </p:sp>
          </p:grpSp>
          <p:sp>
            <p:nvSpPr>
              <p:cNvPr id="75" name="ZoneTexte 74">
                <a:extLst>
                  <a:ext uri="{FF2B5EF4-FFF2-40B4-BE49-F238E27FC236}">
                    <a16:creationId xmlns:a16="http://schemas.microsoft.com/office/drawing/2014/main" id="{72C35F94-4434-4AF7-93A7-B6D62664CAAF}"/>
                  </a:ext>
                </a:extLst>
              </p:cNvPr>
              <p:cNvSpPr txBox="1"/>
              <p:nvPr/>
            </p:nvSpPr>
            <p:spPr>
              <a:xfrm>
                <a:off x="-1195990" y="4498479"/>
                <a:ext cx="1936859" cy="584775"/>
              </a:xfrm>
              <a:prstGeom prst="rect">
                <a:avLst/>
              </a:prstGeom>
              <a:noFill/>
            </p:spPr>
            <p:txBody>
              <a:bodyPr wrap="square" rtlCol="0">
                <a:spAutoFit/>
              </a:bodyPr>
              <a:lstStyle/>
              <a:p>
                <a:pPr algn="ctr"/>
                <a:r>
                  <a:rPr lang="fr-FR" sz="1600" b="1" dirty="0">
                    <a:solidFill>
                      <a:schemeClr val="bg1"/>
                    </a:solidFill>
                  </a:rPr>
                  <a:t>Nue </a:t>
                </a:r>
              </a:p>
              <a:p>
                <a:pPr algn="ctr"/>
                <a:r>
                  <a:rPr lang="fr-FR" sz="1600" dirty="0">
                    <a:solidFill>
                      <a:schemeClr val="bg1"/>
                    </a:solidFill>
                  </a:rPr>
                  <a:t>propriété</a:t>
                </a:r>
              </a:p>
            </p:txBody>
          </p:sp>
        </p:grpSp>
      </p:grpSp>
      <p:sp>
        <p:nvSpPr>
          <p:cNvPr id="46" name="Ellipse 45">
            <a:extLst>
              <a:ext uri="{FF2B5EF4-FFF2-40B4-BE49-F238E27FC236}">
                <a16:creationId xmlns:a16="http://schemas.microsoft.com/office/drawing/2014/main" id="{04DC3FA3-1BAF-4DF0-8362-0C1139893B97}"/>
              </a:ext>
            </a:extLst>
          </p:cNvPr>
          <p:cNvSpPr/>
          <p:nvPr/>
        </p:nvSpPr>
        <p:spPr>
          <a:xfrm>
            <a:off x="7373822" y="4768360"/>
            <a:ext cx="180000" cy="178117"/>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07" name="Rectangle 106">
            <a:extLst>
              <a:ext uri="{FF2B5EF4-FFF2-40B4-BE49-F238E27FC236}">
                <a16:creationId xmlns:a16="http://schemas.microsoft.com/office/drawing/2014/main" id="{D0D05DA0-156A-4D07-A5B8-2E0142C56DE1}"/>
              </a:ext>
            </a:extLst>
          </p:cNvPr>
          <p:cNvSpPr/>
          <p:nvPr/>
        </p:nvSpPr>
        <p:spPr>
          <a:xfrm>
            <a:off x="393144" y="5457413"/>
            <a:ext cx="2286000" cy="461665"/>
          </a:xfrm>
          <a:prstGeom prst="rect">
            <a:avLst/>
          </a:prstGeom>
        </p:spPr>
        <p:txBody>
          <a:bodyPr wrap="square">
            <a:spAutoFit/>
          </a:bodyPr>
          <a:lstStyle/>
          <a:p>
            <a:pPr marL="171450" indent="-171450" algn="ctr">
              <a:buFont typeface="Wingdings" panose="05000000000000000000" pitchFamily="2" charset="2"/>
              <a:buChar char="ü"/>
            </a:pPr>
            <a:r>
              <a:rPr lang="fr-FR" sz="1200" dirty="0"/>
              <a:t>Prix profitant d’une décote</a:t>
            </a:r>
          </a:p>
          <a:p>
            <a:pPr marL="171450" indent="-171450" algn="ctr">
              <a:buFont typeface="Wingdings" panose="05000000000000000000" pitchFamily="2" charset="2"/>
              <a:buChar char="ü"/>
            </a:pPr>
            <a:r>
              <a:rPr lang="fr-FR" sz="1200" dirty="0"/>
              <a:t>Frais de notaire réduits</a:t>
            </a:r>
          </a:p>
        </p:txBody>
      </p:sp>
      <p:sp>
        <p:nvSpPr>
          <p:cNvPr id="108" name="ZoneTexte 107">
            <a:extLst>
              <a:ext uri="{FF2B5EF4-FFF2-40B4-BE49-F238E27FC236}">
                <a16:creationId xmlns:a16="http://schemas.microsoft.com/office/drawing/2014/main" id="{15CF4918-1F1D-4CC1-B81C-9AA306964C49}"/>
              </a:ext>
            </a:extLst>
          </p:cNvPr>
          <p:cNvSpPr txBox="1"/>
          <p:nvPr/>
        </p:nvSpPr>
        <p:spPr>
          <a:xfrm>
            <a:off x="2534643" y="4947450"/>
            <a:ext cx="4074714" cy="461665"/>
          </a:xfrm>
          <a:prstGeom prst="rect">
            <a:avLst/>
          </a:prstGeom>
          <a:noFill/>
        </p:spPr>
        <p:txBody>
          <a:bodyPr wrap="square" rtlCol="0">
            <a:spAutoFit/>
          </a:bodyPr>
          <a:lstStyle/>
          <a:p>
            <a:pPr algn="ctr"/>
            <a:r>
              <a:rPr lang="fr-FR" sz="1200" b="1" dirty="0"/>
              <a:t>DURÉE DU DÉMEMBREMENT ET DE L’USUFRUIT</a:t>
            </a:r>
          </a:p>
          <a:p>
            <a:pPr algn="ctr"/>
            <a:r>
              <a:rPr lang="fr-FR" sz="1200" b="1" dirty="0"/>
              <a:t>15-20 ans</a:t>
            </a:r>
          </a:p>
        </p:txBody>
      </p:sp>
      <p:sp>
        <p:nvSpPr>
          <p:cNvPr id="9" name="Rectangle 8">
            <a:extLst>
              <a:ext uri="{FF2B5EF4-FFF2-40B4-BE49-F238E27FC236}">
                <a16:creationId xmlns:a16="http://schemas.microsoft.com/office/drawing/2014/main" id="{243401B9-EBE9-4FF4-8E5B-2858F3B7BD51}"/>
              </a:ext>
            </a:extLst>
          </p:cNvPr>
          <p:cNvSpPr/>
          <p:nvPr/>
        </p:nvSpPr>
        <p:spPr>
          <a:xfrm>
            <a:off x="2699404" y="5364270"/>
            <a:ext cx="3745192" cy="461665"/>
          </a:xfrm>
          <a:prstGeom prst="rect">
            <a:avLst/>
          </a:prstGeom>
        </p:spPr>
        <p:txBody>
          <a:bodyPr wrap="square">
            <a:spAutoFit/>
          </a:bodyPr>
          <a:lstStyle/>
          <a:p>
            <a:pPr marL="285750" indent="-285750" algn="ctr">
              <a:buFont typeface="Wingdings" panose="05000000000000000000" pitchFamily="2" charset="2"/>
              <a:buChar char="ü"/>
            </a:pPr>
            <a:r>
              <a:rPr lang="fr-FR" sz="1200" dirty="0"/>
              <a:t>Pas de charges sauf honoraires syndic</a:t>
            </a:r>
          </a:p>
          <a:p>
            <a:pPr marL="285750" indent="-285750" algn="ctr">
              <a:buFont typeface="Wingdings" panose="05000000000000000000" pitchFamily="2" charset="2"/>
              <a:buChar char="ü"/>
            </a:pPr>
            <a:r>
              <a:rPr lang="fr-FR" sz="1200" dirty="0"/>
              <a:t>Pas d’aléas locatif </a:t>
            </a:r>
          </a:p>
        </p:txBody>
      </p:sp>
      <p:sp>
        <p:nvSpPr>
          <p:cNvPr id="14" name="Rectangle : coins arrondis 13">
            <a:extLst>
              <a:ext uri="{FF2B5EF4-FFF2-40B4-BE49-F238E27FC236}">
                <a16:creationId xmlns:a16="http://schemas.microsoft.com/office/drawing/2014/main" id="{853501AE-28C1-4348-AEC2-FBB8DD864607}"/>
              </a:ext>
            </a:extLst>
          </p:cNvPr>
          <p:cNvSpPr/>
          <p:nvPr/>
        </p:nvSpPr>
        <p:spPr>
          <a:xfrm>
            <a:off x="505327" y="5083211"/>
            <a:ext cx="2059892" cy="920249"/>
          </a:xfrm>
          <a:prstGeom prst="round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cxnSp>
        <p:nvCxnSpPr>
          <p:cNvPr id="53" name="Connecteur droit 52">
            <a:extLst>
              <a:ext uri="{FF2B5EF4-FFF2-40B4-BE49-F238E27FC236}">
                <a16:creationId xmlns:a16="http://schemas.microsoft.com/office/drawing/2014/main" id="{7E26B4E9-3D20-414F-9D2B-6DDF36889FBD}"/>
              </a:ext>
            </a:extLst>
          </p:cNvPr>
          <p:cNvCxnSpPr>
            <a:cxnSpLocks/>
          </p:cNvCxnSpPr>
          <p:nvPr/>
        </p:nvCxnSpPr>
        <p:spPr>
          <a:xfrm flipV="1">
            <a:off x="1519171" y="4928446"/>
            <a:ext cx="0" cy="108000"/>
          </a:xfrm>
          <a:prstGeom prst="line">
            <a:avLst/>
          </a:prstGeom>
          <a:ln>
            <a:solidFill>
              <a:schemeClr val="tx1"/>
            </a:solidFill>
            <a:prstDash val="dash"/>
          </a:ln>
        </p:spPr>
        <p:style>
          <a:lnRef idx="1">
            <a:schemeClr val="accent1"/>
          </a:lnRef>
          <a:fillRef idx="0">
            <a:schemeClr val="accent1"/>
          </a:fillRef>
          <a:effectRef idx="0">
            <a:schemeClr val="accent1"/>
          </a:effectRef>
          <a:fontRef idx="minor">
            <a:schemeClr val="tx1"/>
          </a:fontRef>
        </p:style>
      </p:cxnSp>
      <p:grpSp>
        <p:nvGrpSpPr>
          <p:cNvPr id="6" name="Groupe 5">
            <a:extLst>
              <a:ext uri="{FF2B5EF4-FFF2-40B4-BE49-F238E27FC236}">
                <a16:creationId xmlns:a16="http://schemas.microsoft.com/office/drawing/2014/main" id="{02A431C1-1DDB-4693-98C4-FA511DDDD07B}"/>
              </a:ext>
            </a:extLst>
          </p:cNvPr>
          <p:cNvGrpSpPr/>
          <p:nvPr/>
        </p:nvGrpSpPr>
        <p:grpSpPr>
          <a:xfrm>
            <a:off x="6042963" y="894466"/>
            <a:ext cx="2743453" cy="3410892"/>
            <a:chOff x="6042963" y="894466"/>
            <a:chExt cx="2743453" cy="3410892"/>
          </a:xfrm>
        </p:grpSpPr>
        <p:sp>
          <p:nvSpPr>
            <p:cNvPr id="60" name="Rectangle 59">
              <a:extLst>
                <a:ext uri="{FF2B5EF4-FFF2-40B4-BE49-F238E27FC236}">
                  <a16:creationId xmlns:a16="http://schemas.microsoft.com/office/drawing/2014/main" id="{FA7DC7BE-4027-42A9-830E-EE3A5B517474}"/>
                </a:ext>
              </a:extLst>
            </p:cNvPr>
            <p:cNvSpPr/>
            <p:nvPr/>
          </p:nvSpPr>
          <p:spPr>
            <a:xfrm>
              <a:off x="6583675" y="2246519"/>
              <a:ext cx="1732834" cy="2058839"/>
            </a:xfrm>
            <a:prstGeom prst="rect">
              <a:avLst/>
            </a:prstGeom>
            <a:solidFill>
              <a:srgbClr val="70AD47"/>
            </a:solidFill>
            <a:ln w="3810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fr-FR"/>
            </a:p>
          </p:txBody>
        </p:sp>
        <p:sp>
          <p:nvSpPr>
            <p:cNvPr id="67" name="ZoneTexte 66">
              <a:extLst>
                <a:ext uri="{FF2B5EF4-FFF2-40B4-BE49-F238E27FC236}">
                  <a16:creationId xmlns:a16="http://schemas.microsoft.com/office/drawing/2014/main" id="{78B9D71D-1C11-4822-A16D-70924B55CF31}"/>
                </a:ext>
              </a:extLst>
            </p:cNvPr>
            <p:cNvSpPr txBox="1"/>
            <p:nvPr/>
          </p:nvSpPr>
          <p:spPr>
            <a:xfrm>
              <a:off x="6042963" y="3032241"/>
              <a:ext cx="2743453" cy="584775"/>
            </a:xfrm>
            <a:prstGeom prst="rect">
              <a:avLst/>
            </a:prstGeom>
            <a:noFill/>
          </p:spPr>
          <p:txBody>
            <a:bodyPr wrap="square" rtlCol="0">
              <a:spAutoFit/>
            </a:bodyPr>
            <a:lstStyle/>
            <a:p>
              <a:pPr algn="ctr"/>
              <a:r>
                <a:rPr lang="fr-FR" sz="1600" b="1" dirty="0">
                  <a:solidFill>
                    <a:schemeClr val="bg1"/>
                  </a:solidFill>
                </a:rPr>
                <a:t>Pleine </a:t>
              </a:r>
            </a:p>
            <a:p>
              <a:pPr algn="ctr"/>
              <a:r>
                <a:rPr lang="fr-FR" sz="1600" dirty="0">
                  <a:solidFill>
                    <a:schemeClr val="bg1"/>
                  </a:solidFill>
                </a:rPr>
                <a:t>propriété</a:t>
              </a:r>
            </a:p>
          </p:txBody>
        </p:sp>
        <p:sp>
          <p:nvSpPr>
            <p:cNvPr id="94" name="Rectangle 93">
              <a:extLst>
                <a:ext uri="{FF2B5EF4-FFF2-40B4-BE49-F238E27FC236}">
                  <a16:creationId xmlns:a16="http://schemas.microsoft.com/office/drawing/2014/main" id="{5560B526-C762-4BBF-8AE7-A65436571617}"/>
                </a:ext>
              </a:extLst>
            </p:cNvPr>
            <p:cNvSpPr/>
            <p:nvPr/>
          </p:nvSpPr>
          <p:spPr>
            <a:xfrm>
              <a:off x="6583675" y="1815347"/>
              <a:ext cx="1732834" cy="431176"/>
            </a:xfrm>
            <a:prstGeom prst="rect">
              <a:avLst/>
            </a:prstGeom>
            <a:solidFill>
              <a:srgbClr val="E3391D"/>
            </a:solidFill>
            <a:ln w="3810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fr-FR"/>
            </a:p>
          </p:txBody>
        </p:sp>
        <p:grpSp>
          <p:nvGrpSpPr>
            <p:cNvPr id="98" name="Groupe 97">
              <a:extLst>
                <a:ext uri="{FF2B5EF4-FFF2-40B4-BE49-F238E27FC236}">
                  <a16:creationId xmlns:a16="http://schemas.microsoft.com/office/drawing/2014/main" id="{7879384B-DFAD-4BC1-864A-908EAC145E4E}"/>
                </a:ext>
              </a:extLst>
            </p:cNvPr>
            <p:cNvGrpSpPr/>
            <p:nvPr/>
          </p:nvGrpSpPr>
          <p:grpSpPr>
            <a:xfrm>
              <a:off x="6550799" y="894466"/>
              <a:ext cx="1798585" cy="833757"/>
              <a:chOff x="3696706" y="1378470"/>
              <a:chExt cx="2308274" cy="940680"/>
            </a:xfrm>
            <a:solidFill>
              <a:schemeClr val="tx1"/>
            </a:solidFill>
          </p:grpSpPr>
          <p:sp>
            <p:nvSpPr>
              <p:cNvPr id="99" name="Rectangle 98">
                <a:extLst>
                  <a:ext uri="{FF2B5EF4-FFF2-40B4-BE49-F238E27FC236}">
                    <a16:creationId xmlns:a16="http://schemas.microsoft.com/office/drawing/2014/main" id="{C202E776-E1DB-404F-A5B8-ADC434FF3DB0}"/>
                  </a:ext>
                </a:extLst>
              </p:cNvPr>
              <p:cNvSpPr/>
              <p:nvPr/>
            </p:nvSpPr>
            <p:spPr>
              <a:xfrm>
                <a:off x="5597311" y="1768701"/>
                <a:ext cx="143250" cy="55044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fr-FR"/>
              </a:p>
            </p:txBody>
          </p:sp>
          <p:sp>
            <p:nvSpPr>
              <p:cNvPr id="100" name="Triangle isocèle 99">
                <a:extLst>
                  <a:ext uri="{FF2B5EF4-FFF2-40B4-BE49-F238E27FC236}">
                    <a16:creationId xmlns:a16="http://schemas.microsoft.com/office/drawing/2014/main" id="{D4E189ED-4C3F-4CE6-8BFB-909577034B8D}"/>
                  </a:ext>
                </a:extLst>
              </p:cNvPr>
              <p:cNvSpPr/>
              <p:nvPr/>
            </p:nvSpPr>
            <p:spPr>
              <a:xfrm>
                <a:off x="3696706" y="1378470"/>
                <a:ext cx="2308274" cy="940678"/>
              </a:xfrm>
              <a:prstGeom prst="triangle">
                <a:avLst>
                  <a:gd name="adj" fmla="val 51493"/>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fr-FR"/>
              </a:p>
            </p:txBody>
          </p:sp>
        </p:grpSp>
        <p:sp>
          <p:nvSpPr>
            <p:cNvPr id="54" name="Rectangle 53">
              <a:extLst>
                <a:ext uri="{FF2B5EF4-FFF2-40B4-BE49-F238E27FC236}">
                  <a16:creationId xmlns:a16="http://schemas.microsoft.com/office/drawing/2014/main" id="{A4C8C5D6-B19A-4DB6-B8E1-94A4C80278E2}"/>
                </a:ext>
              </a:extLst>
            </p:cNvPr>
            <p:cNvSpPr/>
            <p:nvPr/>
          </p:nvSpPr>
          <p:spPr>
            <a:xfrm>
              <a:off x="6715706" y="1827359"/>
              <a:ext cx="1484702" cy="400110"/>
            </a:xfrm>
            <a:prstGeom prst="rect">
              <a:avLst/>
            </a:prstGeom>
          </p:spPr>
          <p:txBody>
            <a:bodyPr wrap="none">
              <a:spAutoFit/>
            </a:bodyPr>
            <a:lstStyle/>
            <a:p>
              <a:pPr algn="ctr"/>
              <a:r>
                <a:rPr lang="fr-FR" sz="1000" dirty="0">
                  <a:solidFill>
                    <a:schemeClr val="bg1"/>
                  </a:solidFill>
                </a:rPr>
                <a:t>Valorisation économique</a:t>
              </a:r>
            </a:p>
            <a:p>
              <a:pPr algn="ctr"/>
              <a:r>
                <a:rPr lang="fr-FR" sz="1000" dirty="0">
                  <a:solidFill>
                    <a:schemeClr val="bg1"/>
                  </a:solidFill>
                </a:rPr>
                <a:t>acquise</a:t>
              </a:r>
            </a:p>
          </p:txBody>
        </p:sp>
      </p:grpSp>
      <p:sp>
        <p:nvSpPr>
          <p:cNvPr id="55" name="ZoneTexte 54">
            <a:extLst>
              <a:ext uri="{FF2B5EF4-FFF2-40B4-BE49-F238E27FC236}">
                <a16:creationId xmlns:a16="http://schemas.microsoft.com/office/drawing/2014/main" id="{C8CDB363-0AE2-4401-9EE7-DFCD1DE1FA6A}"/>
              </a:ext>
            </a:extLst>
          </p:cNvPr>
          <p:cNvSpPr txBox="1"/>
          <p:nvPr/>
        </p:nvSpPr>
        <p:spPr>
          <a:xfrm>
            <a:off x="6311638" y="5473303"/>
            <a:ext cx="2320104" cy="646331"/>
          </a:xfrm>
          <a:prstGeom prst="rect">
            <a:avLst/>
          </a:prstGeom>
          <a:noFill/>
        </p:spPr>
        <p:txBody>
          <a:bodyPr wrap="square" rtlCol="0">
            <a:spAutoFit/>
          </a:bodyPr>
          <a:lstStyle/>
          <a:p>
            <a:pPr marL="171450" indent="-171450" algn="ctr">
              <a:buFont typeface="Wingdings" panose="05000000000000000000" pitchFamily="2" charset="2"/>
              <a:buChar char="ü"/>
            </a:pPr>
            <a:r>
              <a:rPr lang="fr-FR" sz="1200" dirty="0"/>
              <a:t>Récupération du bien remis </a:t>
            </a:r>
          </a:p>
          <a:p>
            <a:pPr algn="ctr"/>
            <a:r>
              <a:rPr lang="fr-FR" sz="1200" dirty="0"/>
              <a:t>en bon état d’habitabilité</a:t>
            </a:r>
          </a:p>
          <a:p>
            <a:pPr marL="171450" indent="-171450" algn="ctr">
              <a:buFont typeface="Wingdings" panose="05000000000000000000" pitchFamily="2" charset="2"/>
              <a:buChar char="ü"/>
            </a:pPr>
            <a:r>
              <a:rPr lang="fr-FR" sz="1200" dirty="0"/>
              <a:t>Pleine propriété sur son bien</a:t>
            </a:r>
          </a:p>
        </p:txBody>
      </p:sp>
      <p:sp>
        <p:nvSpPr>
          <p:cNvPr id="57" name="Rectangle : coins arrondis 56">
            <a:extLst>
              <a:ext uri="{FF2B5EF4-FFF2-40B4-BE49-F238E27FC236}">
                <a16:creationId xmlns:a16="http://schemas.microsoft.com/office/drawing/2014/main" id="{8DBDDD0B-1370-4CCC-873B-274EF70A6A7A}"/>
              </a:ext>
            </a:extLst>
          </p:cNvPr>
          <p:cNvSpPr/>
          <p:nvPr/>
        </p:nvSpPr>
        <p:spPr>
          <a:xfrm>
            <a:off x="6384755" y="5090940"/>
            <a:ext cx="2293903" cy="1040726"/>
          </a:xfrm>
          <a:prstGeom prst="round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nvGrpSpPr>
          <p:cNvPr id="8" name="Groupe 7">
            <a:extLst>
              <a:ext uri="{FF2B5EF4-FFF2-40B4-BE49-F238E27FC236}">
                <a16:creationId xmlns:a16="http://schemas.microsoft.com/office/drawing/2014/main" id="{64DE73DE-02DD-4238-8C3B-3CC79C9A5FE3}"/>
              </a:ext>
            </a:extLst>
          </p:cNvPr>
          <p:cNvGrpSpPr/>
          <p:nvPr/>
        </p:nvGrpSpPr>
        <p:grpSpPr>
          <a:xfrm>
            <a:off x="7470872" y="4281445"/>
            <a:ext cx="818" cy="783574"/>
            <a:chOff x="7470872" y="4281445"/>
            <a:chExt cx="818" cy="783574"/>
          </a:xfrm>
        </p:grpSpPr>
        <p:cxnSp>
          <p:nvCxnSpPr>
            <p:cNvPr id="47" name="Connecteur droit 46">
              <a:extLst>
                <a:ext uri="{FF2B5EF4-FFF2-40B4-BE49-F238E27FC236}">
                  <a16:creationId xmlns:a16="http://schemas.microsoft.com/office/drawing/2014/main" id="{6AE02CB8-D099-4CA1-80D6-D31B8D999AE3}"/>
                </a:ext>
              </a:extLst>
            </p:cNvPr>
            <p:cNvCxnSpPr>
              <a:cxnSpLocks/>
            </p:cNvCxnSpPr>
            <p:nvPr/>
          </p:nvCxnSpPr>
          <p:spPr>
            <a:xfrm flipV="1">
              <a:off x="7471690" y="4281445"/>
              <a:ext cx="0" cy="468000"/>
            </a:xfrm>
            <a:prstGeom prst="line">
              <a:avLst/>
            </a:prstGeom>
            <a:ln>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59" name="Connecteur droit 58">
              <a:extLst>
                <a:ext uri="{FF2B5EF4-FFF2-40B4-BE49-F238E27FC236}">
                  <a16:creationId xmlns:a16="http://schemas.microsoft.com/office/drawing/2014/main" id="{D9B25A40-AAFA-4C31-80C4-39796BD9081F}"/>
                </a:ext>
              </a:extLst>
            </p:cNvPr>
            <p:cNvCxnSpPr>
              <a:cxnSpLocks/>
            </p:cNvCxnSpPr>
            <p:nvPr/>
          </p:nvCxnSpPr>
          <p:spPr>
            <a:xfrm flipV="1">
              <a:off x="7470872" y="4957019"/>
              <a:ext cx="0" cy="108000"/>
            </a:xfrm>
            <a:prstGeom prst="line">
              <a:avLst/>
            </a:prstGeom>
            <a:ln>
              <a:solidFill>
                <a:schemeClr val="tx1"/>
              </a:solidFill>
              <a:prstDash val="dash"/>
            </a:ln>
          </p:spPr>
          <p:style>
            <a:lnRef idx="1">
              <a:schemeClr val="accent1"/>
            </a:lnRef>
            <a:fillRef idx="0">
              <a:schemeClr val="accent1"/>
            </a:fillRef>
            <a:effectRef idx="0">
              <a:schemeClr val="accent1"/>
            </a:effectRef>
            <a:fontRef idx="minor">
              <a:schemeClr val="tx1"/>
            </a:fontRef>
          </p:style>
        </p:cxnSp>
      </p:grpSp>
      <p:grpSp>
        <p:nvGrpSpPr>
          <p:cNvPr id="63" name="Groupe 62">
            <a:extLst>
              <a:ext uri="{FF2B5EF4-FFF2-40B4-BE49-F238E27FC236}">
                <a16:creationId xmlns:a16="http://schemas.microsoft.com/office/drawing/2014/main" id="{AB79EBF8-4D35-486B-B244-703E0EFCBD42}"/>
              </a:ext>
            </a:extLst>
          </p:cNvPr>
          <p:cNvGrpSpPr/>
          <p:nvPr/>
        </p:nvGrpSpPr>
        <p:grpSpPr>
          <a:xfrm>
            <a:off x="3562742" y="894121"/>
            <a:ext cx="1778211" cy="833756"/>
            <a:chOff x="3683848" y="1148214"/>
            <a:chExt cx="2331040" cy="940678"/>
          </a:xfrm>
          <a:solidFill>
            <a:schemeClr val="tx1"/>
          </a:solidFill>
        </p:grpSpPr>
        <p:sp>
          <p:nvSpPr>
            <p:cNvPr id="82" name="Rectangle 81">
              <a:extLst>
                <a:ext uri="{FF2B5EF4-FFF2-40B4-BE49-F238E27FC236}">
                  <a16:creationId xmlns:a16="http://schemas.microsoft.com/office/drawing/2014/main" id="{3886038E-7EAE-41C6-8B4B-7F4406362DEF}"/>
                </a:ext>
              </a:extLst>
            </p:cNvPr>
            <p:cNvSpPr/>
            <p:nvPr/>
          </p:nvSpPr>
          <p:spPr>
            <a:xfrm>
              <a:off x="5584454" y="1538435"/>
              <a:ext cx="143250" cy="550452"/>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fr-FR"/>
            </a:p>
          </p:txBody>
        </p:sp>
        <p:sp>
          <p:nvSpPr>
            <p:cNvPr id="83" name="Triangle isocèle 82">
              <a:extLst>
                <a:ext uri="{FF2B5EF4-FFF2-40B4-BE49-F238E27FC236}">
                  <a16:creationId xmlns:a16="http://schemas.microsoft.com/office/drawing/2014/main" id="{0F844F17-F947-446C-A991-4E384BE11312}"/>
                </a:ext>
              </a:extLst>
            </p:cNvPr>
            <p:cNvSpPr/>
            <p:nvPr/>
          </p:nvSpPr>
          <p:spPr>
            <a:xfrm>
              <a:off x="3683848" y="1148214"/>
              <a:ext cx="2331040" cy="940678"/>
            </a:xfrm>
            <a:prstGeom prst="triangle">
              <a:avLst>
                <a:gd name="adj" fmla="val 51493"/>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fr-FR"/>
            </a:p>
          </p:txBody>
        </p:sp>
      </p:grpSp>
      <p:grpSp>
        <p:nvGrpSpPr>
          <p:cNvPr id="7" name="Groupe 6">
            <a:extLst>
              <a:ext uri="{FF2B5EF4-FFF2-40B4-BE49-F238E27FC236}">
                <a16:creationId xmlns:a16="http://schemas.microsoft.com/office/drawing/2014/main" id="{5995B03D-5258-4E4B-9F43-B2DB4DDAD08D}"/>
              </a:ext>
            </a:extLst>
          </p:cNvPr>
          <p:cNvGrpSpPr/>
          <p:nvPr/>
        </p:nvGrpSpPr>
        <p:grpSpPr>
          <a:xfrm>
            <a:off x="2946338" y="2221490"/>
            <a:ext cx="2851235" cy="2062282"/>
            <a:chOff x="2946338" y="2221490"/>
            <a:chExt cx="2851235" cy="2062282"/>
          </a:xfrm>
        </p:grpSpPr>
        <p:grpSp>
          <p:nvGrpSpPr>
            <p:cNvPr id="71" name="Groupe 70">
              <a:extLst>
                <a:ext uri="{FF2B5EF4-FFF2-40B4-BE49-F238E27FC236}">
                  <a16:creationId xmlns:a16="http://schemas.microsoft.com/office/drawing/2014/main" id="{ECD25809-19A7-4082-8123-69893F6B0850}"/>
                </a:ext>
              </a:extLst>
            </p:cNvPr>
            <p:cNvGrpSpPr/>
            <p:nvPr/>
          </p:nvGrpSpPr>
          <p:grpSpPr>
            <a:xfrm>
              <a:off x="3233857" y="2224814"/>
              <a:ext cx="2563716" cy="2058958"/>
              <a:chOff x="-1155369" y="3311588"/>
              <a:chExt cx="1936859" cy="2058958"/>
            </a:xfrm>
          </p:grpSpPr>
          <p:grpSp>
            <p:nvGrpSpPr>
              <p:cNvPr id="72" name="Groupe 71">
                <a:extLst>
                  <a:ext uri="{FF2B5EF4-FFF2-40B4-BE49-F238E27FC236}">
                    <a16:creationId xmlns:a16="http://schemas.microsoft.com/office/drawing/2014/main" id="{D819FFE8-85A1-4EC6-B8D8-EDBCB2E124EB}"/>
                  </a:ext>
                </a:extLst>
              </p:cNvPr>
              <p:cNvGrpSpPr/>
              <p:nvPr/>
            </p:nvGrpSpPr>
            <p:grpSpPr>
              <a:xfrm>
                <a:off x="-858276" y="3311588"/>
                <a:ext cx="1281667" cy="2058958"/>
                <a:chOff x="-858276" y="3311588"/>
                <a:chExt cx="1281667" cy="2058958"/>
              </a:xfrm>
            </p:grpSpPr>
            <p:sp>
              <p:nvSpPr>
                <p:cNvPr id="79" name="Rectangle 78">
                  <a:extLst>
                    <a:ext uri="{FF2B5EF4-FFF2-40B4-BE49-F238E27FC236}">
                      <a16:creationId xmlns:a16="http://schemas.microsoft.com/office/drawing/2014/main" id="{A6F295BC-2D56-4386-AABC-2D9649483EC1}"/>
                    </a:ext>
                  </a:extLst>
                </p:cNvPr>
                <p:cNvSpPr/>
                <p:nvPr/>
              </p:nvSpPr>
              <p:spPr>
                <a:xfrm>
                  <a:off x="-858276" y="4151601"/>
                  <a:ext cx="1281667" cy="1218945"/>
                </a:xfrm>
                <a:prstGeom prst="rect">
                  <a:avLst/>
                </a:prstGeom>
                <a:solidFill>
                  <a:srgbClr val="70AD47"/>
                </a:solidFill>
                <a:ln w="3810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fr-FR" dirty="0"/>
                </a:p>
              </p:txBody>
            </p:sp>
            <p:sp>
              <p:nvSpPr>
                <p:cNvPr id="80" name="Rectangle 79">
                  <a:extLst>
                    <a:ext uri="{FF2B5EF4-FFF2-40B4-BE49-F238E27FC236}">
                      <a16:creationId xmlns:a16="http://schemas.microsoft.com/office/drawing/2014/main" id="{AF735DFC-B44B-48B2-B48E-0BE77A0079EA}"/>
                    </a:ext>
                  </a:extLst>
                </p:cNvPr>
                <p:cNvSpPr/>
                <p:nvPr/>
              </p:nvSpPr>
              <p:spPr>
                <a:xfrm>
                  <a:off x="-853387" y="3311588"/>
                  <a:ext cx="1273599" cy="845636"/>
                </a:xfrm>
                <a:prstGeom prst="rect">
                  <a:avLst/>
                </a:prstGeom>
                <a:solidFill>
                  <a:srgbClr val="0070C0"/>
                </a:solidFill>
                <a:ln w="3810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fr-FR"/>
                </a:p>
              </p:txBody>
            </p:sp>
          </p:grpSp>
          <p:sp>
            <p:nvSpPr>
              <p:cNvPr id="73" name="ZoneTexte 72">
                <a:extLst>
                  <a:ext uri="{FF2B5EF4-FFF2-40B4-BE49-F238E27FC236}">
                    <a16:creationId xmlns:a16="http://schemas.microsoft.com/office/drawing/2014/main" id="{5F9FE5B8-0088-4E41-B9AE-5DACE81FD515}"/>
                  </a:ext>
                </a:extLst>
              </p:cNvPr>
              <p:cNvSpPr txBox="1"/>
              <p:nvPr/>
            </p:nvSpPr>
            <p:spPr>
              <a:xfrm rot="20409887">
                <a:off x="-1155369" y="4395253"/>
                <a:ext cx="1936859" cy="430887"/>
              </a:xfrm>
              <a:prstGeom prst="rect">
                <a:avLst/>
              </a:prstGeom>
              <a:noFill/>
            </p:spPr>
            <p:txBody>
              <a:bodyPr wrap="square" rtlCol="0">
                <a:spAutoFit/>
              </a:bodyPr>
              <a:lstStyle/>
              <a:p>
                <a:pPr algn="ctr"/>
                <a:r>
                  <a:rPr lang="fr-FR" sz="1100" b="1" dirty="0">
                    <a:solidFill>
                      <a:schemeClr val="bg1"/>
                    </a:solidFill>
                  </a:rPr>
                  <a:t>Valorisation automatique </a:t>
                </a:r>
              </a:p>
              <a:p>
                <a:pPr algn="ctr"/>
                <a:r>
                  <a:rPr lang="fr-FR" sz="1100" dirty="0">
                    <a:solidFill>
                      <a:schemeClr val="bg1"/>
                    </a:solidFill>
                  </a:rPr>
                  <a:t>de la Nue propriété</a:t>
                </a:r>
              </a:p>
            </p:txBody>
          </p:sp>
        </p:grpSp>
        <p:sp>
          <p:nvSpPr>
            <p:cNvPr id="4" name="Triangle rectangle 3">
              <a:extLst>
                <a:ext uri="{FF2B5EF4-FFF2-40B4-BE49-F238E27FC236}">
                  <a16:creationId xmlns:a16="http://schemas.microsoft.com/office/drawing/2014/main" id="{EB2D88FA-EDA7-4FC1-B49C-358094256336}"/>
                </a:ext>
              </a:extLst>
            </p:cNvPr>
            <p:cNvSpPr/>
            <p:nvPr/>
          </p:nvSpPr>
          <p:spPr>
            <a:xfrm flipH="1">
              <a:off x="3627362" y="2221490"/>
              <a:ext cx="1696211" cy="850553"/>
            </a:xfrm>
            <a:prstGeom prst="rtTriangle">
              <a:avLst/>
            </a:prstGeom>
            <a:solidFill>
              <a:srgbClr val="70AD4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84" name="ZoneTexte 83">
              <a:extLst>
                <a:ext uri="{FF2B5EF4-FFF2-40B4-BE49-F238E27FC236}">
                  <a16:creationId xmlns:a16="http://schemas.microsoft.com/office/drawing/2014/main" id="{9F85D3F2-F88E-4B0D-A7A2-8537E303B796}"/>
                </a:ext>
              </a:extLst>
            </p:cNvPr>
            <p:cNvSpPr txBox="1"/>
            <p:nvPr/>
          </p:nvSpPr>
          <p:spPr>
            <a:xfrm rot="19975483">
              <a:off x="2946338" y="2395232"/>
              <a:ext cx="2542759" cy="307777"/>
            </a:xfrm>
            <a:prstGeom prst="rect">
              <a:avLst/>
            </a:prstGeom>
            <a:noFill/>
          </p:spPr>
          <p:txBody>
            <a:bodyPr wrap="square" rtlCol="0">
              <a:spAutoFit/>
            </a:bodyPr>
            <a:lstStyle/>
            <a:p>
              <a:pPr algn="ctr"/>
              <a:r>
                <a:rPr lang="fr-FR" sz="1400" b="1" dirty="0">
                  <a:solidFill>
                    <a:schemeClr val="bg1"/>
                  </a:solidFill>
                </a:rPr>
                <a:t>Usufruit</a:t>
              </a:r>
            </a:p>
          </p:txBody>
        </p:sp>
      </p:grpSp>
      <p:sp>
        <p:nvSpPr>
          <p:cNvPr id="86" name="Triangle rectangle 85">
            <a:extLst>
              <a:ext uri="{FF2B5EF4-FFF2-40B4-BE49-F238E27FC236}">
                <a16:creationId xmlns:a16="http://schemas.microsoft.com/office/drawing/2014/main" id="{798EDCF2-7E6F-4053-B9BF-B4CEF2930CC5}"/>
              </a:ext>
            </a:extLst>
          </p:cNvPr>
          <p:cNvSpPr/>
          <p:nvPr/>
        </p:nvSpPr>
        <p:spPr>
          <a:xfrm flipH="1">
            <a:off x="3611988" y="1793045"/>
            <a:ext cx="1707380" cy="431768"/>
          </a:xfrm>
          <a:prstGeom prst="rtTriangle">
            <a:avLst/>
          </a:prstGeom>
          <a:solidFill>
            <a:srgbClr val="E3391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93" name="Rectangle 92">
            <a:extLst>
              <a:ext uri="{FF2B5EF4-FFF2-40B4-BE49-F238E27FC236}">
                <a16:creationId xmlns:a16="http://schemas.microsoft.com/office/drawing/2014/main" id="{D223F45F-2452-4ADF-B947-CC1B0BBE0902}"/>
              </a:ext>
            </a:extLst>
          </p:cNvPr>
          <p:cNvSpPr/>
          <p:nvPr/>
        </p:nvSpPr>
        <p:spPr>
          <a:xfrm rot="20761643">
            <a:off x="4616554" y="1871233"/>
            <a:ext cx="708848" cy="338554"/>
          </a:xfrm>
          <a:prstGeom prst="rect">
            <a:avLst/>
          </a:prstGeom>
        </p:spPr>
        <p:txBody>
          <a:bodyPr wrap="none">
            <a:spAutoFit/>
          </a:bodyPr>
          <a:lstStyle/>
          <a:p>
            <a:pPr algn="ctr"/>
            <a:r>
              <a:rPr lang="fr-FR" sz="800" dirty="0">
                <a:solidFill>
                  <a:schemeClr val="bg1"/>
                </a:solidFill>
              </a:rPr>
              <a:t>valorisation</a:t>
            </a:r>
          </a:p>
          <a:p>
            <a:pPr algn="ctr"/>
            <a:r>
              <a:rPr lang="fr-FR" sz="800" dirty="0">
                <a:solidFill>
                  <a:schemeClr val="bg1"/>
                </a:solidFill>
              </a:rPr>
              <a:t>économique</a:t>
            </a:r>
          </a:p>
        </p:txBody>
      </p:sp>
      <p:cxnSp>
        <p:nvCxnSpPr>
          <p:cNvPr id="95" name="Connecteur droit 94">
            <a:extLst>
              <a:ext uri="{FF2B5EF4-FFF2-40B4-BE49-F238E27FC236}">
                <a16:creationId xmlns:a16="http://schemas.microsoft.com/office/drawing/2014/main" id="{7579FBA2-24E8-40B8-B19B-40295CE36A61}"/>
              </a:ext>
            </a:extLst>
          </p:cNvPr>
          <p:cNvCxnSpPr>
            <a:cxnSpLocks/>
            <a:stCxn id="46" idx="1"/>
          </p:cNvCxnSpPr>
          <p:nvPr/>
        </p:nvCxnSpPr>
        <p:spPr>
          <a:xfrm flipH="1" flipV="1">
            <a:off x="5319370" y="4281445"/>
            <a:ext cx="2080812" cy="513000"/>
          </a:xfrm>
          <a:prstGeom prst="line">
            <a:avLst/>
          </a:prstGeom>
          <a:ln w="28575">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96" name="Connecteur droit 95">
            <a:extLst>
              <a:ext uri="{FF2B5EF4-FFF2-40B4-BE49-F238E27FC236}">
                <a16:creationId xmlns:a16="http://schemas.microsoft.com/office/drawing/2014/main" id="{1BBE9F11-EAFA-44EB-92D0-A1644A553988}"/>
              </a:ext>
            </a:extLst>
          </p:cNvPr>
          <p:cNvCxnSpPr>
            <a:cxnSpLocks/>
            <a:stCxn id="3" idx="6"/>
          </p:cNvCxnSpPr>
          <p:nvPr/>
        </p:nvCxnSpPr>
        <p:spPr>
          <a:xfrm flipV="1">
            <a:off x="1616189" y="4267107"/>
            <a:ext cx="2000059" cy="574820"/>
          </a:xfrm>
          <a:prstGeom prst="line">
            <a:avLst/>
          </a:prstGeom>
          <a:ln w="28575">
            <a:solidFill>
              <a:schemeClr val="tx1"/>
            </a:solidFill>
            <a:prstDash val="dash"/>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9641718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Diagramme 2">
            <a:extLst>
              <a:ext uri="{FF2B5EF4-FFF2-40B4-BE49-F238E27FC236}">
                <a16:creationId xmlns:a16="http://schemas.microsoft.com/office/drawing/2014/main" id="{FCEA1BAB-A380-424D-86C1-BF45A8CFE8CC}"/>
              </a:ext>
            </a:extLst>
          </p:cNvPr>
          <p:cNvGraphicFramePr/>
          <p:nvPr>
            <p:extLst>
              <p:ext uri="{D42A27DB-BD31-4B8C-83A1-F6EECF244321}">
                <p14:modId xmlns:p14="http://schemas.microsoft.com/office/powerpoint/2010/main" val="849113545"/>
              </p:ext>
            </p:extLst>
          </p:nvPr>
        </p:nvGraphicFramePr>
        <p:xfrm>
          <a:off x="659669" y="901585"/>
          <a:ext cx="8023433" cy="534895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ZoneTexte 3">
            <a:extLst>
              <a:ext uri="{FF2B5EF4-FFF2-40B4-BE49-F238E27FC236}">
                <a16:creationId xmlns:a16="http://schemas.microsoft.com/office/drawing/2014/main" id="{402DB6BE-769D-4185-8456-10E4DF5A0536}"/>
              </a:ext>
            </a:extLst>
          </p:cNvPr>
          <p:cNvSpPr txBox="1"/>
          <p:nvPr/>
        </p:nvSpPr>
        <p:spPr>
          <a:xfrm>
            <a:off x="556323" y="185998"/>
            <a:ext cx="7155181" cy="646331"/>
          </a:xfrm>
          <a:prstGeom prst="rect">
            <a:avLst/>
          </a:prstGeom>
          <a:noFill/>
        </p:spPr>
        <p:txBody>
          <a:bodyPr wrap="square" rtlCol="0">
            <a:spAutoFit/>
          </a:bodyPr>
          <a:lstStyle/>
          <a:p>
            <a:r>
              <a:rPr lang="fr-FR" sz="3600" cap="all" dirty="0">
                <a:solidFill>
                  <a:srgbClr val="CC0000"/>
                </a:solidFill>
              </a:rPr>
              <a:t>LES AVANTAGES DE L’OFFRE</a:t>
            </a:r>
          </a:p>
        </p:txBody>
      </p:sp>
      <p:sp>
        <p:nvSpPr>
          <p:cNvPr id="5" name="Text Box 8">
            <a:extLst>
              <a:ext uri="{FF2B5EF4-FFF2-40B4-BE49-F238E27FC236}">
                <a16:creationId xmlns:a16="http://schemas.microsoft.com/office/drawing/2014/main" id="{4833BAE1-1BB5-4E8C-B11F-E1B98C979153}"/>
              </a:ext>
            </a:extLst>
          </p:cNvPr>
          <p:cNvSpPr txBox="1">
            <a:spLocks noChangeArrowheads="1"/>
          </p:cNvSpPr>
          <p:nvPr/>
        </p:nvSpPr>
        <p:spPr bwMode="auto">
          <a:xfrm>
            <a:off x="5316479" y="1033210"/>
            <a:ext cx="1758638"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square">
            <a:spAutoFit/>
          </a:bodyPr>
          <a:lstStyle>
            <a:lvl1pPr eaLnBrk="0" hangingPunct="0">
              <a:defRPr>
                <a:solidFill>
                  <a:schemeClr val="tx1"/>
                </a:solidFill>
                <a:latin typeface="Arial" charset="0"/>
                <a:ea typeface="ＭＳ Ｐゴシック" charset="0"/>
              </a:defRPr>
            </a:lvl1pPr>
            <a:lvl2pPr marL="742950" indent="-285750" eaLnBrk="0" hangingPunct="0">
              <a:defRPr>
                <a:solidFill>
                  <a:schemeClr val="tx1"/>
                </a:solidFill>
                <a:latin typeface="Arial" charset="0"/>
                <a:ea typeface="ＭＳ Ｐゴシック" charset="0"/>
              </a:defRPr>
            </a:lvl2pPr>
            <a:lvl3pPr marL="1143000" indent="-228600" eaLnBrk="0" hangingPunct="0">
              <a:defRPr>
                <a:solidFill>
                  <a:schemeClr val="tx1"/>
                </a:solidFill>
                <a:latin typeface="Arial" charset="0"/>
                <a:ea typeface="ＭＳ Ｐゴシック" charset="0"/>
              </a:defRPr>
            </a:lvl3pPr>
            <a:lvl4pPr marL="1600200" indent="-228600" eaLnBrk="0" hangingPunct="0">
              <a:defRPr>
                <a:solidFill>
                  <a:schemeClr val="tx1"/>
                </a:solidFill>
                <a:latin typeface="Arial" charset="0"/>
                <a:ea typeface="ＭＳ Ｐゴシック" charset="0"/>
              </a:defRPr>
            </a:lvl4pPr>
            <a:lvl5pPr marL="2057400" indent="-228600" eaLnBrk="0" hangingPunct="0">
              <a:defRPr>
                <a:solidFill>
                  <a:schemeClr val="tx1"/>
                </a:solidFill>
                <a:latin typeface="Arial" charset="0"/>
                <a:ea typeface="ＭＳ Ｐゴシック" charset="0"/>
              </a:defRPr>
            </a:lvl5pPr>
            <a:lvl6pPr marL="2514600" indent="-228600" eaLnBrk="0" fontAlgn="base" hangingPunct="0">
              <a:spcBef>
                <a:spcPct val="0"/>
              </a:spcBef>
              <a:spcAft>
                <a:spcPct val="0"/>
              </a:spcAft>
              <a:defRPr>
                <a:solidFill>
                  <a:schemeClr val="tx1"/>
                </a:solidFill>
                <a:latin typeface="Arial" charset="0"/>
                <a:ea typeface="ＭＳ Ｐゴシック" charset="0"/>
              </a:defRPr>
            </a:lvl6pPr>
            <a:lvl7pPr marL="2971800" indent="-228600" eaLnBrk="0" fontAlgn="base" hangingPunct="0">
              <a:spcBef>
                <a:spcPct val="0"/>
              </a:spcBef>
              <a:spcAft>
                <a:spcPct val="0"/>
              </a:spcAft>
              <a:defRPr>
                <a:solidFill>
                  <a:schemeClr val="tx1"/>
                </a:solidFill>
                <a:latin typeface="Arial" charset="0"/>
                <a:ea typeface="ＭＳ Ｐゴシック" charset="0"/>
              </a:defRPr>
            </a:lvl7pPr>
            <a:lvl8pPr marL="3429000" indent="-228600" eaLnBrk="0" fontAlgn="base" hangingPunct="0">
              <a:spcBef>
                <a:spcPct val="0"/>
              </a:spcBef>
              <a:spcAft>
                <a:spcPct val="0"/>
              </a:spcAft>
              <a:defRPr>
                <a:solidFill>
                  <a:schemeClr val="tx1"/>
                </a:solidFill>
                <a:latin typeface="Arial" charset="0"/>
                <a:ea typeface="ＭＳ Ｐゴシック" charset="0"/>
              </a:defRPr>
            </a:lvl8pPr>
            <a:lvl9pPr marL="3886200" indent="-228600" eaLnBrk="0" fontAlgn="base" hangingPunct="0">
              <a:spcBef>
                <a:spcPct val="0"/>
              </a:spcBef>
              <a:spcAft>
                <a:spcPct val="0"/>
              </a:spcAft>
              <a:defRPr>
                <a:solidFill>
                  <a:schemeClr val="tx1"/>
                </a:solidFill>
                <a:latin typeface="Arial" charset="0"/>
                <a:ea typeface="ＭＳ Ｐゴシック" charset="0"/>
              </a:defRPr>
            </a:lvl9pPr>
          </a:lstStyle>
          <a:p>
            <a:pPr eaLnBrk="1" hangingPunct="1"/>
            <a:r>
              <a:rPr lang="fr-FR" sz="1600" dirty="0">
                <a:solidFill>
                  <a:srgbClr val="4D4D4D"/>
                </a:solidFill>
              </a:rPr>
              <a:t>Élaborer les lois</a:t>
            </a:r>
          </a:p>
        </p:txBody>
      </p:sp>
      <p:sp>
        <p:nvSpPr>
          <p:cNvPr id="6" name="Text Box 8">
            <a:extLst>
              <a:ext uri="{FF2B5EF4-FFF2-40B4-BE49-F238E27FC236}">
                <a16:creationId xmlns:a16="http://schemas.microsoft.com/office/drawing/2014/main" id="{6A233950-BB55-4804-BF05-46A274EB699D}"/>
              </a:ext>
            </a:extLst>
          </p:cNvPr>
          <p:cNvSpPr txBox="1">
            <a:spLocks noChangeArrowheads="1"/>
          </p:cNvSpPr>
          <p:nvPr/>
        </p:nvSpPr>
        <p:spPr bwMode="auto">
          <a:xfrm>
            <a:off x="7133840" y="2208869"/>
            <a:ext cx="1758638" cy="8309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square">
            <a:spAutoFit/>
          </a:bodyPr>
          <a:lstStyle>
            <a:lvl1pPr eaLnBrk="0" hangingPunct="0">
              <a:defRPr>
                <a:solidFill>
                  <a:schemeClr val="tx1"/>
                </a:solidFill>
                <a:latin typeface="Arial" charset="0"/>
                <a:ea typeface="ＭＳ Ｐゴシック" charset="0"/>
              </a:defRPr>
            </a:lvl1pPr>
            <a:lvl2pPr marL="742950" indent="-285750" eaLnBrk="0" hangingPunct="0">
              <a:defRPr>
                <a:solidFill>
                  <a:schemeClr val="tx1"/>
                </a:solidFill>
                <a:latin typeface="Arial" charset="0"/>
                <a:ea typeface="ＭＳ Ｐゴシック" charset="0"/>
              </a:defRPr>
            </a:lvl2pPr>
            <a:lvl3pPr marL="1143000" indent="-228600" eaLnBrk="0" hangingPunct="0">
              <a:defRPr>
                <a:solidFill>
                  <a:schemeClr val="tx1"/>
                </a:solidFill>
                <a:latin typeface="Arial" charset="0"/>
                <a:ea typeface="ＭＳ Ｐゴシック" charset="0"/>
              </a:defRPr>
            </a:lvl3pPr>
            <a:lvl4pPr marL="1600200" indent="-228600" eaLnBrk="0" hangingPunct="0">
              <a:defRPr>
                <a:solidFill>
                  <a:schemeClr val="tx1"/>
                </a:solidFill>
                <a:latin typeface="Arial" charset="0"/>
                <a:ea typeface="ＭＳ Ｐゴシック" charset="0"/>
              </a:defRPr>
            </a:lvl4pPr>
            <a:lvl5pPr marL="2057400" indent="-228600" eaLnBrk="0" hangingPunct="0">
              <a:defRPr>
                <a:solidFill>
                  <a:schemeClr val="tx1"/>
                </a:solidFill>
                <a:latin typeface="Arial" charset="0"/>
                <a:ea typeface="ＭＳ Ｐゴシック" charset="0"/>
              </a:defRPr>
            </a:lvl5pPr>
            <a:lvl6pPr marL="2514600" indent="-228600" eaLnBrk="0" fontAlgn="base" hangingPunct="0">
              <a:spcBef>
                <a:spcPct val="0"/>
              </a:spcBef>
              <a:spcAft>
                <a:spcPct val="0"/>
              </a:spcAft>
              <a:defRPr>
                <a:solidFill>
                  <a:schemeClr val="tx1"/>
                </a:solidFill>
                <a:latin typeface="Arial" charset="0"/>
                <a:ea typeface="ＭＳ Ｐゴシック" charset="0"/>
              </a:defRPr>
            </a:lvl6pPr>
            <a:lvl7pPr marL="2971800" indent="-228600" eaLnBrk="0" fontAlgn="base" hangingPunct="0">
              <a:spcBef>
                <a:spcPct val="0"/>
              </a:spcBef>
              <a:spcAft>
                <a:spcPct val="0"/>
              </a:spcAft>
              <a:defRPr>
                <a:solidFill>
                  <a:schemeClr val="tx1"/>
                </a:solidFill>
                <a:latin typeface="Arial" charset="0"/>
                <a:ea typeface="ＭＳ Ｐゴシック" charset="0"/>
              </a:defRPr>
            </a:lvl7pPr>
            <a:lvl8pPr marL="3429000" indent="-228600" eaLnBrk="0" fontAlgn="base" hangingPunct="0">
              <a:spcBef>
                <a:spcPct val="0"/>
              </a:spcBef>
              <a:spcAft>
                <a:spcPct val="0"/>
              </a:spcAft>
              <a:defRPr>
                <a:solidFill>
                  <a:schemeClr val="tx1"/>
                </a:solidFill>
                <a:latin typeface="Arial" charset="0"/>
                <a:ea typeface="ＭＳ Ｐゴシック" charset="0"/>
              </a:defRPr>
            </a:lvl8pPr>
            <a:lvl9pPr marL="3886200" indent="-228600" eaLnBrk="0" fontAlgn="base" hangingPunct="0">
              <a:spcBef>
                <a:spcPct val="0"/>
              </a:spcBef>
              <a:spcAft>
                <a:spcPct val="0"/>
              </a:spcAft>
              <a:defRPr>
                <a:solidFill>
                  <a:schemeClr val="tx1"/>
                </a:solidFill>
                <a:latin typeface="Arial" charset="0"/>
                <a:ea typeface="ＭＳ Ｐゴシック" charset="0"/>
              </a:defRPr>
            </a:lvl9pPr>
          </a:lstStyle>
          <a:p>
            <a:pPr eaLnBrk="1" hangingPunct="1"/>
            <a:r>
              <a:rPr lang="fr-FR" sz="1600" dirty="0">
                <a:solidFill>
                  <a:srgbClr val="4D4D4D"/>
                </a:solidFill>
              </a:rPr>
              <a:t>Sélectionner</a:t>
            </a:r>
            <a:br>
              <a:rPr lang="fr-FR" sz="1600" dirty="0">
                <a:solidFill>
                  <a:srgbClr val="4D4D4D"/>
                </a:solidFill>
              </a:rPr>
            </a:br>
            <a:r>
              <a:rPr lang="fr-FR" sz="1600" dirty="0">
                <a:solidFill>
                  <a:srgbClr val="4D4D4D"/>
                </a:solidFill>
              </a:rPr>
              <a:t>des programmes immobiliers</a:t>
            </a:r>
          </a:p>
        </p:txBody>
      </p:sp>
      <p:sp>
        <p:nvSpPr>
          <p:cNvPr id="7" name="Text Box 3">
            <a:extLst>
              <a:ext uri="{FF2B5EF4-FFF2-40B4-BE49-F238E27FC236}">
                <a16:creationId xmlns:a16="http://schemas.microsoft.com/office/drawing/2014/main" id="{D0A1702E-AE6B-4EE4-A6EC-BF850276156B}"/>
              </a:ext>
            </a:extLst>
          </p:cNvPr>
          <p:cNvSpPr txBox="1">
            <a:spLocks noChangeArrowheads="1"/>
          </p:cNvSpPr>
          <p:nvPr/>
        </p:nvSpPr>
        <p:spPr bwMode="auto">
          <a:xfrm>
            <a:off x="7239052" y="4389532"/>
            <a:ext cx="1500949"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square">
            <a:spAutoFit/>
          </a:bodyPr>
          <a:lstStyle>
            <a:lvl1pPr eaLnBrk="0" hangingPunct="0">
              <a:defRPr>
                <a:solidFill>
                  <a:schemeClr val="tx1"/>
                </a:solidFill>
                <a:latin typeface="Arial" charset="0"/>
                <a:ea typeface="ＭＳ Ｐゴシック" charset="0"/>
              </a:defRPr>
            </a:lvl1pPr>
            <a:lvl2pPr marL="742950" indent="-285750" eaLnBrk="0" hangingPunct="0">
              <a:defRPr>
                <a:solidFill>
                  <a:schemeClr val="tx1"/>
                </a:solidFill>
                <a:latin typeface="Arial" charset="0"/>
                <a:ea typeface="ＭＳ Ｐゴシック" charset="0"/>
              </a:defRPr>
            </a:lvl2pPr>
            <a:lvl3pPr marL="1143000" indent="-228600" eaLnBrk="0" hangingPunct="0">
              <a:defRPr>
                <a:solidFill>
                  <a:schemeClr val="tx1"/>
                </a:solidFill>
                <a:latin typeface="Arial" charset="0"/>
                <a:ea typeface="ＭＳ Ｐゴシック" charset="0"/>
              </a:defRPr>
            </a:lvl3pPr>
            <a:lvl4pPr marL="1600200" indent="-228600" eaLnBrk="0" hangingPunct="0">
              <a:defRPr>
                <a:solidFill>
                  <a:schemeClr val="tx1"/>
                </a:solidFill>
                <a:latin typeface="Arial" charset="0"/>
                <a:ea typeface="ＭＳ Ｐゴシック" charset="0"/>
              </a:defRPr>
            </a:lvl4pPr>
            <a:lvl5pPr marL="2057400" indent="-228600" eaLnBrk="0" hangingPunct="0">
              <a:defRPr>
                <a:solidFill>
                  <a:schemeClr val="tx1"/>
                </a:solidFill>
                <a:latin typeface="Arial" charset="0"/>
                <a:ea typeface="ＭＳ Ｐゴシック" charset="0"/>
              </a:defRPr>
            </a:lvl5pPr>
            <a:lvl6pPr marL="2514600" indent="-228600" eaLnBrk="0" fontAlgn="base" hangingPunct="0">
              <a:spcBef>
                <a:spcPct val="0"/>
              </a:spcBef>
              <a:spcAft>
                <a:spcPct val="0"/>
              </a:spcAft>
              <a:defRPr>
                <a:solidFill>
                  <a:schemeClr val="tx1"/>
                </a:solidFill>
                <a:latin typeface="Arial" charset="0"/>
                <a:ea typeface="ＭＳ Ｐゴシック" charset="0"/>
              </a:defRPr>
            </a:lvl6pPr>
            <a:lvl7pPr marL="2971800" indent="-228600" eaLnBrk="0" fontAlgn="base" hangingPunct="0">
              <a:spcBef>
                <a:spcPct val="0"/>
              </a:spcBef>
              <a:spcAft>
                <a:spcPct val="0"/>
              </a:spcAft>
              <a:defRPr>
                <a:solidFill>
                  <a:schemeClr val="tx1"/>
                </a:solidFill>
                <a:latin typeface="Arial" charset="0"/>
                <a:ea typeface="ＭＳ Ｐゴシック" charset="0"/>
              </a:defRPr>
            </a:lvl7pPr>
            <a:lvl8pPr marL="3429000" indent="-228600" eaLnBrk="0" fontAlgn="base" hangingPunct="0">
              <a:spcBef>
                <a:spcPct val="0"/>
              </a:spcBef>
              <a:spcAft>
                <a:spcPct val="0"/>
              </a:spcAft>
              <a:defRPr>
                <a:solidFill>
                  <a:schemeClr val="tx1"/>
                </a:solidFill>
                <a:latin typeface="Arial" charset="0"/>
                <a:ea typeface="ＭＳ Ｐゴシック" charset="0"/>
              </a:defRPr>
            </a:lvl8pPr>
            <a:lvl9pPr marL="3886200" indent="-228600" eaLnBrk="0" fontAlgn="base" hangingPunct="0">
              <a:spcBef>
                <a:spcPct val="0"/>
              </a:spcBef>
              <a:spcAft>
                <a:spcPct val="0"/>
              </a:spcAft>
              <a:defRPr>
                <a:solidFill>
                  <a:schemeClr val="tx1"/>
                </a:solidFill>
                <a:latin typeface="Arial" charset="0"/>
                <a:ea typeface="ＭＳ Ｐゴシック" charset="0"/>
              </a:defRPr>
            </a:lvl9pPr>
          </a:lstStyle>
          <a:p>
            <a:pPr eaLnBrk="1" hangingPunct="1"/>
            <a:r>
              <a:rPr lang="fr-FR" sz="1600" dirty="0">
                <a:solidFill>
                  <a:srgbClr val="4D4D4D"/>
                </a:solidFill>
              </a:rPr>
              <a:t>Construire</a:t>
            </a:r>
          </a:p>
        </p:txBody>
      </p:sp>
      <p:sp>
        <p:nvSpPr>
          <p:cNvPr id="8" name="Text Box 4">
            <a:extLst>
              <a:ext uri="{FF2B5EF4-FFF2-40B4-BE49-F238E27FC236}">
                <a16:creationId xmlns:a16="http://schemas.microsoft.com/office/drawing/2014/main" id="{2A1092C9-9A18-4808-8168-AC643B78A569}"/>
              </a:ext>
            </a:extLst>
          </p:cNvPr>
          <p:cNvSpPr txBox="1">
            <a:spLocks noChangeArrowheads="1"/>
          </p:cNvSpPr>
          <p:nvPr/>
        </p:nvSpPr>
        <p:spPr bwMode="auto">
          <a:xfrm>
            <a:off x="3101996" y="5944286"/>
            <a:ext cx="1510246"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square">
            <a:spAutoFit/>
          </a:bodyPr>
          <a:lstStyle>
            <a:lvl1pPr eaLnBrk="0" hangingPunct="0">
              <a:defRPr>
                <a:solidFill>
                  <a:schemeClr val="tx1"/>
                </a:solidFill>
                <a:latin typeface="Arial" charset="0"/>
                <a:ea typeface="ＭＳ Ｐゴシック" charset="0"/>
              </a:defRPr>
            </a:lvl1pPr>
            <a:lvl2pPr marL="742950" indent="-285750" eaLnBrk="0" hangingPunct="0">
              <a:defRPr>
                <a:solidFill>
                  <a:schemeClr val="tx1"/>
                </a:solidFill>
                <a:latin typeface="Arial" charset="0"/>
                <a:ea typeface="ＭＳ Ｐゴシック" charset="0"/>
              </a:defRPr>
            </a:lvl2pPr>
            <a:lvl3pPr marL="1143000" indent="-228600" eaLnBrk="0" hangingPunct="0">
              <a:defRPr>
                <a:solidFill>
                  <a:schemeClr val="tx1"/>
                </a:solidFill>
                <a:latin typeface="Arial" charset="0"/>
                <a:ea typeface="ＭＳ Ｐゴシック" charset="0"/>
              </a:defRPr>
            </a:lvl3pPr>
            <a:lvl4pPr marL="1600200" indent="-228600" eaLnBrk="0" hangingPunct="0">
              <a:defRPr>
                <a:solidFill>
                  <a:schemeClr val="tx1"/>
                </a:solidFill>
                <a:latin typeface="Arial" charset="0"/>
                <a:ea typeface="ＭＳ Ｐゴシック" charset="0"/>
              </a:defRPr>
            </a:lvl4pPr>
            <a:lvl5pPr marL="2057400" indent="-228600" eaLnBrk="0" hangingPunct="0">
              <a:defRPr>
                <a:solidFill>
                  <a:schemeClr val="tx1"/>
                </a:solidFill>
                <a:latin typeface="Arial" charset="0"/>
                <a:ea typeface="ＭＳ Ｐゴシック" charset="0"/>
              </a:defRPr>
            </a:lvl5pPr>
            <a:lvl6pPr marL="2514600" indent="-228600" eaLnBrk="0" fontAlgn="base" hangingPunct="0">
              <a:spcBef>
                <a:spcPct val="0"/>
              </a:spcBef>
              <a:spcAft>
                <a:spcPct val="0"/>
              </a:spcAft>
              <a:defRPr>
                <a:solidFill>
                  <a:schemeClr val="tx1"/>
                </a:solidFill>
                <a:latin typeface="Arial" charset="0"/>
                <a:ea typeface="ＭＳ Ｐゴシック" charset="0"/>
              </a:defRPr>
            </a:lvl6pPr>
            <a:lvl7pPr marL="2971800" indent="-228600" eaLnBrk="0" fontAlgn="base" hangingPunct="0">
              <a:spcBef>
                <a:spcPct val="0"/>
              </a:spcBef>
              <a:spcAft>
                <a:spcPct val="0"/>
              </a:spcAft>
              <a:defRPr>
                <a:solidFill>
                  <a:schemeClr val="tx1"/>
                </a:solidFill>
                <a:latin typeface="Arial" charset="0"/>
                <a:ea typeface="ＭＳ Ｐゴシック" charset="0"/>
              </a:defRPr>
            </a:lvl7pPr>
            <a:lvl8pPr marL="3429000" indent="-228600" eaLnBrk="0" fontAlgn="base" hangingPunct="0">
              <a:spcBef>
                <a:spcPct val="0"/>
              </a:spcBef>
              <a:spcAft>
                <a:spcPct val="0"/>
              </a:spcAft>
              <a:defRPr>
                <a:solidFill>
                  <a:schemeClr val="tx1"/>
                </a:solidFill>
                <a:latin typeface="Arial" charset="0"/>
                <a:ea typeface="ＭＳ Ｐゴシック" charset="0"/>
              </a:defRPr>
            </a:lvl8pPr>
            <a:lvl9pPr marL="3886200" indent="-228600" eaLnBrk="0" fontAlgn="base" hangingPunct="0">
              <a:spcBef>
                <a:spcPct val="0"/>
              </a:spcBef>
              <a:spcAft>
                <a:spcPct val="0"/>
              </a:spcAft>
              <a:defRPr>
                <a:solidFill>
                  <a:schemeClr val="tx1"/>
                </a:solidFill>
                <a:latin typeface="Arial" charset="0"/>
                <a:ea typeface="ＭＳ Ｐゴシック" charset="0"/>
              </a:defRPr>
            </a:lvl9pPr>
          </a:lstStyle>
          <a:p>
            <a:pPr eaLnBrk="1" hangingPunct="1"/>
            <a:r>
              <a:rPr lang="fr-FR" sz="1600" dirty="0">
                <a:solidFill>
                  <a:srgbClr val="4D4D4D"/>
                </a:solidFill>
              </a:rPr>
              <a:t>Garantir </a:t>
            </a:r>
          </a:p>
        </p:txBody>
      </p:sp>
      <p:sp>
        <p:nvSpPr>
          <p:cNvPr id="9" name="Text Box 5">
            <a:extLst>
              <a:ext uri="{FF2B5EF4-FFF2-40B4-BE49-F238E27FC236}">
                <a16:creationId xmlns:a16="http://schemas.microsoft.com/office/drawing/2014/main" id="{1C8125CE-925F-4726-A58E-A68CFB2C6028}"/>
              </a:ext>
            </a:extLst>
          </p:cNvPr>
          <p:cNvSpPr txBox="1">
            <a:spLocks noChangeArrowheads="1"/>
          </p:cNvSpPr>
          <p:nvPr/>
        </p:nvSpPr>
        <p:spPr bwMode="auto">
          <a:xfrm>
            <a:off x="929945" y="4389532"/>
            <a:ext cx="1523973"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square">
            <a:spAutoFit/>
          </a:bodyPr>
          <a:lstStyle>
            <a:lvl1pPr eaLnBrk="0" hangingPunct="0">
              <a:defRPr>
                <a:solidFill>
                  <a:schemeClr val="tx1"/>
                </a:solidFill>
                <a:latin typeface="Arial" charset="0"/>
                <a:ea typeface="ＭＳ Ｐゴシック" charset="0"/>
              </a:defRPr>
            </a:lvl1pPr>
            <a:lvl2pPr marL="742950" indent="-285750" eaLnBrk="0" hangingPunct="0">
              <a:defRPr>
                <a:solidFill>
                  <a:schemeClr val="tx1"/>
                </a:solidFill>
                <a:latin typeface="Arial" charset="0"/>
                <a:ea typeface="ＭＳ Ｐゴシック" charset="0"/>
              </a:defRPr>
            </a:lvl2pPr>
            <a:lvl3pPr marL="1143000" indent="-228600" eaLnBrk="0" hangingPunct="0">
              <a:defRPr>
                <a:solidFill>
                  <a:schemeClr val="tx1"/>
                </a:solidFill>
                <a:latin typeface="Arial" charset="0"/>
                <a:ea typeface="ＭＳ Ｐゴシック" charset="0"/>
              </a:defRPr>
            </a:lvl3pPr>
            <a:lvl4pPr marL="1600200" indent="-228600" eaLnBrk="0" hangingPunct="0">
              <a:defRPr>
                <a:solidFill>
                  <a:schemeClr val="tx1"/>
                </a:solidFill>
                <a:latin typeface="Arial" charset="0"/>
                <a:ea typeface="ＭＳ Ｐゴシック" charset="0"/>
              </a:defRPr>
            </a:lvl4pPr>
            <a:lvl5pPr marL="2057400" indent="-228600" eaLnBrk="0" hangingPunct="0">
              <a:defRPr>
                <a:solidFill>
                  <a:schemeClr val="tx1"/>
                </a:solidFill>
                <a:latin typeface="Arial" charset="0"/>
                <a:ea typeface="ＭＳ Ｐゴシック" charset="0"/>
              </a:defRPr>
            </a:lvl5pPr>
            <a:lvl6pPr marL="2514600" indent="-228600" eaLnBrk="0" fontAlgn="base" hangingPunct="0">
              <a:spcBef>
                <a:spcPct val="0"/>
              </a:spcBef>
              <a:spcAft>
                <a:spcPct val="0"/>
              </a:spcAft>
              <a:defRPr>
                <a:solidFill>
                  <a:schemeClr val="tx1"/>
                </a:solidFill>
                <a:latin typeface="Arial" charset="0"/>
                <a:ea typeface="ＭＳ Ｐゴシック" charset="0"/>
              </a:defRPr>
            </a:lvl6pPr>
            <a:lvl7pPr marL="2971800" indent="-228600" eaLnBrk="0" fontAlgn="base" hangingPunct="0">
              <a:spcBef>
                <a:spcPct val="0"/>
              </a:spcBef>
              <a:spcAft>
                <a:spcPct val="0"/>
              </a:spcAft>
              <a:defRPr>
                <a:solidFill>
                  <a:schemeClr val="tx1"/>
                </a:solidFill>
                <a:latin typeface="Arial" charset="0"/>
                <a:ea typeface="ＭＳ Ｐゴシック" charset="0"/>
              </a:defRPr>
            </a:lvl7pPr>
            <a:lvl8pPr marL="3429000" indent="-228600" eaLnBrk="0" fontAlgn="base" hangingPunct="0">
              <a:spcBef>
                <a:spcPct val="0"/>
              </a:spcBef>
              <a:spcAft>
                <a:spcPct val="0"/>
              </a:spcAft>
              <a:defRPr>
                <a:solidFill>
                  <a:schemeClr val="tx1"/>
                </a:solidFill>
                <a:latin typeface="Arial" charset="0"/>
                <a:ea typeface="ＭＳ Ｐゴシック" charset="0"/>
              </a:defRPr>
            </a:lvl8pPr>
            <a:lvl9pPr marL="3886200" indent="-228600" eaLnBrk="0" fontAlgn="base" hangingPunct="0">
              <a:spcBef>
                <a:spcPct val="0"/>
              </a:spcBef>
              <a:spcAft>
                <a:spcPct val="0"/>
              </a:spcAft>
              <a:defRPr>
                <a:solidFill>
                  <a:schemeClr val="tx1"/>
                </a:solidFill>
                <a:latin typeface="Arial" charset="0"/>
                <a:ea typeface="ＭＳ Ｐゴシック" charset="0"/>
              </a:defRPr>
            </a:lvl9pPr>
          </a:lstStyle>
          <a:p>
            <a:pPr eaLnBrk="1" hangingPunct="1"/>
            <a:r>
              <a:rPr lang="fr-FR" sz="1600" dirty="0">
                <a:solidFill>
                  <a:srgbClr val="4D4D4D"/>
                </a:solidFill>
              </a:rPr>
              <a:t>Authentifier</a:t>
            </a:r>
          </a:p>
        </p:txBody>
      </p:sp>
      <p:sp>
        <p:nvSpPr>
          <p:cNvPr id="10" name="Text Box 6">
            <a:extLst>
              <a:ext uri="{FF2B5EF4-FFF2-40B4-BE49-F238E27FC236}">
                <a16:creationId xmlns:a16="http://schemas.microsoft.com/office/drawing/2014/main" id="{9DEDB318-9955-4067-A581-A99028BC8CE7}"/>
              </a:ext>
            </a:extLst>
          </p:cNvPr>
          <p:cNvSpPr txBox="1">
            <a:spLocks noChangeArrowheads="1"/>
          </p:cNvSpPr>
          <p:nvPr/>
        </p:nvSpPr>
        <p:spPr bwMode="auto">
          <a:xfrm>
            <a:off x="1158367" y="2285813"/>
            <a:ext cx="1354274"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square">
            <a:spAutoFit/>
          </a:bodyPr>
          <a:lstStyle>
            <a:lvl1pPr eaLnBrk="0" hangingPunct="0">
              <a:defRPr>
                <a:solidFill>
                  <a:schemeClr val="tx1"/>
                </a:solidFill>
                <a:latin typeface="Arial" charset="0"/>
                <a:ea typeface="ＭＳ Ｐゴシック" charset="0"/>
              </a:defRPr>
            </a:lvl1pPr>
            <a:lvl2pPr marL="742950" indent="-285750" eaLnBrk="0" hangingPunct="0">
              <a:defRPr>
                <a:solidFill>
                  <a:schemeClr val="tx1"/>
                </a:solidFill>
                <a:latin typeface="Arial" charset="0"/>
                <a:ea typeface="ＭＳ Ｐゴシック" charset="0"/>
              </a:defRPr>
            </a:lvl2pPr>
            <a:lvl3pPr marL="1143000" indent="-228600" eaLnBrk="0" hangingPunct="0">
              <a:defRPr>
                <a:solidFill>
                  <a:schemeClr val="tx1"/>
                </a:solidFill>
                <a:latin typeface="Arial" charset="0"/>
                <a:ea typeface="ＭＳ Ｐゴシック" charset="0"/>
              </a:defRPr>
            </a:lvl3pPr>
            <a:lvl4pPr marL="1600200" indent="-228600" eaLnBrk="0" hangingPunct="0">
              <a:defRPr>
                <a:solidFill>
                  <a:schemeClr val="tx1"/>
                </a:solidFill>
                <a:latin typeface="Arial" charset="0"/>
                <a:ea typeface="ＭＳ Ｐゴシック" charset="0"/>
              </a:defRPr>
            </a:lvl4pPr>
            <a:lvl5pPr marL="2057400" indent="-228600" eaLnBrk="0" hangingPunct="0">
              <a:defRPr>
                <a:solidFill>
                  <a:schemeClr val="tx1"/>
                </a:solidFill>
                <a:latin typeface="Arial" charset="0"/>
                <a:ea typeface="ＭＳ Ｐゴシック" charset="0"/>
              </a:defRPr>
            </a:lvl5pPr>
            <a:lvl6pPr marL="2514600" indent="-228600" eaLnBrk="0" fontAlgn="base" hangingPunct="0">
              <a:spcBef>
                <a:spcPct val="0"/>
              </a:spcBef>
              <a:spcAft>
                <a:spcPct val="0"/>
              </a:spcAft>
              <a:defRPr>
                <a:solidFill>
                  <a:schemeClr val="tx1"/>
                </a:solidFill>
                <a:latin typeface="Arial" charset="0"/>
                <a:ea typeface="ＭＳ Ｐゴシック" charset="0"/>
              </a:defRPr>
            </a:lvl6pPr>
            <a:lvl7pPr marL="2971800" indent="-228600" eaLnBrk="0" fontAlgn="base" hangingPunct="0">
              <a:spcBef>
                <a:spcPct val="0"/>
              </a:spcBef>
              <a:spcAft>
                <a:spcPct val="0"/>
              </a:spcAft>
              <a:defRPr>
                <a:solidFill>
                  <a:schemeClr val="tx1"/>
                </a:solidFill>
                <a:latin typeface="Arial" charset="0"/>
                <a:ea typeface="ＭＳ Ｐゴシック" charset="0"/>
              </a:defRPr>
            </a:lvl7pPr>
            <a:lvl8pPr marL="3429000" indent="-228600" eaLnBrk="0" fontAlgn="base" hangingPunct="0">
              <a:spcBef>
                <a:spcPct val="0"/>
              </a:spcBef>
              <a:spcAft>
                <a:spcPct val="0"/>
              </a:spcAft>
              <a:defRPr>
                <a:solidFill>
                  <a:schemeClr val="tx1"/>
                </a:solidFill>
                <a:latin typeface="Arial" charset="0"/>
                <a:ea typeface="ＭＳ Ｐゴシック" charset="0"/>
              </a:defRPr>
            </a:lvl8pPr>
            <a:lvl9pPr marL="3886200" indent="-228600" eaLnBrk="0" fontAlgn="base" hangingPunct="0">
              <a:spcBef>
                <a:spcPct val="0"/>
              </a:spcBef>
              <a:spcAft>
                <a:spcPct val="0"/>
              </a:spcAft>
              <a:defRPr>
                <a:solidFill>
                  <a:schemeClr val="tx1"/>
                </a:solidFill>
                <a:latin typeface="Arial" charset="0"/>
                <a:ea typeface="ＭＳ Ｐゴシック" charset="0"/>
              </a:defRPr>
            </a:lvl9pPr>
          </a:lstStyle>
          <a:p>
            <a:pPr eaLnBrk="1" hangingPunct="1"/>
            <a:r>
              <a:rPr lang="fr-FR" sz="1600" dirty="0">
                <a:solidFill>
                  <a:srgbClr val="4D4D4D"/>
                </a:solidFill>
              </a:rPr>
              <a:t>Sécuriser</a:t>
            </a:r>
          </a:p>
        </p:txBody>
      </p:sp>
      <p:sp>
        <p:nvSpPr>
          <p:cNvPr id="11" name="Text Box 20">
            <a:extLst>
              <a:ext uri="{FF2B5EF4-FFF2-40B4-BE49-F238E27FC236}">
                <a16:creationId xmlns:a16="http://schemas.microsoft.com/office/drawing/2014/main" id="{10067884-EC12-4CA3-8924-23A5542B3737}"/>
              </a:ext>
            </a:extLst>
          </p:cNvPr>
          <p:cNvSpPr txBox="1">
            <a:spLocks noChangeArrowheads="1"/>
          </p:cNvSpPr>
          <p:nvPr/>
        </p:nvSpPr>
        <p:spPr bwMode="auto">
          <a:xfrm>
            <a:off x="3823677" y="2896816"/>
            <a:ext cx="1695416" cy="14927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square">
            <a:spAutoFit/>
          </a:bodyPr>
          <a:lstStyle>
            <a:lvl1pPr>
              <a:defRPr sz="2400">
                <a:solidFill>
                  <a:schemeClr val="tx1"/>
                </a:solidFill>
                <a:latin typeface="Arial" charset="0"/>
                <a:ea typeface="ＭＳ Ｐゴシック" charset="0"/>
              </a:defRPr>
            </a:lvl1pPr>
            <a:lvl2pPr marL="742950" indent="-285750">
              <a:defRPr sz="2000">
                <a:solidFill>
                  <a:schemeClr val="tx1"/>
                </a:solidFill>
                <a:latin typeface="Arial" charset="0"/>
                <a:ea typeface="ＭＳ Ｐゴシック" charset="0"/>
              </a:defRPr>
            </a:lvl2pPr>
            <a:lvl3pPr marL="1143000" indent="-228600">
              <a:defRPr>
                <a:solidFill>
                  <a:schemeClr val="tx1"/>
                </a:solidFill>
                <a:latin typeface="Arial" charset="0"/>
                <a:ea typeface="ＭＳ Ｐゴシック" charset="0"/>
              </a:defRPr>
            </a:lvl3pPr>
            <a:lvl4pPr marL="1600200" indent="-228600">
              <a:defRPr>
                <a:solidFill>
                  <a:schemeClr val="tx1"/>
                </a:solidFill>
                <a:latin typeface="Arial" charset="0"/>
                <a:ea typeface="ＭＳ Ｐゴシック" charset="0"/>
              </a:defRPr>
            </a:lvl4pPr>
            <a:lvl5pPr marL="2057400" indent="-228600">
              <a:defRPr>
                <a:solidFill>
                  <a:schemeClr val="tx1"/>
                </a:solidFill>
                <a:latin typeface="Arial" charset="0"/>
                <a:ea typeface="ＭＳ Ｐゴシック" charset="0"/>
              </a:defRPr>
            </a:lvl5pPr>
            <a:lvl6pPr marL="2514600" indent="-228600" eaLnBrk="0" hangingPunct="0">
              <a:buFont typeface="Symbol" charset="0"/>
              <a:defRPr>
                <a:solidFill>
                  <a:schemeClr val="tx1"/>
                </a:solidFill>
                <a:latin typeface="Arial" charset="0"/>
                <a:ea typeface="ＭＳ Ｐゴシック" charset="0"/>
              </a:defRPr>
            </a:lvl6pPr>
            <a:lvl7pPr marL="2971800" indent="-228600" eaLnBrk="0" hangingPunct="0">
              <a:buFont typeface="Symbol" charset="0"/>
              <a:defRPr>
                <a:solidFill>
                  <a:schemeClr val="tx1"/>
                </a:solidFill>
                <a:latin typeface="Arial" charset="0"/>
                <a:ea typeface="ＭＳ Ｐゴシック" charset="0"/>
              </a:defRPr>
            </a:lvl7pPr>
            <a:lvl8pPr marL="3429000" indent="-228600" eaLnBrk="0" hangingPunct="0">
              <a:buFont typeface="Symbol" charset="0"/>
              <a:defRPr>
                <a:solidFill>
                  <a:schemeClr val="tx1"/>
                </a:solidFill>
                <a:latin typeface="Arial" charset="0"/>
                <a:ea typeface="ＭＳ Ｐゴシック" charset="0"/>
              </a:defRPr>
            </a:lvl8pPr>
            <a:lvl9pPr marL="3886200" indent="-228600" eaLnBrk="0" hangingPunct="0">
              <a:buFont typeface="Symbol" charset="0"/>
              <a:defRPr>
                <a:solidFill>
                  <a:schemeClr val="tx1"/>
                </a:solidFill>
                <a:latin typeface="Arial" charset="0"/>
                <a:ea typeface="ＭＳ Ｐゴシック" charset="0"/>
              </a:defRPr>
            </a:lvl9pPr>
          </a:lstStyle>
          <a:p>
            <a:pPr algn="ctr">
              <a:spcBef>
                <a:spcPct val="50000"/>
              </a:spcBef>
            </a:pPr>
            <a:r>
              <a:rPr lang="fr-FR" sz="1400" b="1" dirty="0">
                <a:solidFill>
                  <a:srgbClr val="BE2323"/>
                </a:solidFill>
              </a:rPr>
              <a:t>Votre Consultant </a:t>
            </a:r>
            <a:r>
              <a:rPr lang="fr-FR" sz="1400" b="1" dirty="0" err="1">
                <a:solidFill>
                  <a:srgbClr val="BE2323"/>
                </a:solidFill>
              </a:rPr>
              <a:t>Prodémial</a:t>
            </a:r>
            <a:r>
              <a:rPr lang="fr-FR" sz="1400" b="1" dirty="0">
                <a:solidFill>
                  <a:srgbClr val="BE2323"/>
                </a:solidFill>
              </a:rPr>
              <a:t> :</a:t>
            </a:r>
          </a:p>
          <a:p>
            <a:pPr marL="285750" indent="-285750">
              <a:spcBef>
                <a:spcPct val="50000"/>
              </a:spcBef>
              <a:buFontTx/>
              <a:buChar char="-"/>
            </a:pPr>
            <a:r>
              <a:rPr lang="fr-FR" sz="1400" b="1" dirty="0">
                <a:solidFill>
                  <a:srgbClr val="BE2323"/>
                </a:solidFill>
              </a:rPr>
              <a:t>Choisir</a:t>
            </a:r>
          </a:p>
          <a:p>
            <a:pPr marL="285750" indent="-285750">
              <a:spcBef>
                <a:spcPct val="50000"/>
              </a:spcBef>
              <a:buFontTx/>
              <a:buChar char="-"/>
            </a:pPr>
            <a:r>
              <a:rPr lang="fr-FR" sz="1400" b="1" dirty="0">
                <a:solidFill>
                  <a:srgbClr val="BE2323"/>
                </a:solidFill>
              </a:rPr>
              <a:t>Coordonner</a:t>
            </a:r>
          </a:p>
          <a:p>
            <a:pPr marL="285750" indent="-285750">
              <a:spcBef>
                <a:spcPct val="50000"/>
              </a:spcBef>
              <a:buFontTx/>
              <a:buChar char="-"/>
            </a:pPr>
            <a:r>
              <a:rPr lang="fr-FR" sz="1400" b="1" dirty="0">
                <a:solidFill>
                  <a:srgbClr val="BE2323"/>
                </a:solidFill>
              </a:rPr>
              <a:t>Accompagner</a:t>
            </a:r>
          </a:p>
        </p:txBody>
      </p:sp>
    </p:spTree>
    <p:extLst>
      <p:ext uri="{BB962C8B-B14F-4D97-AF65-F5344CB8AC3E}">
        <p14:creationId xmlns:p14="http://schemas.microsoft.com/office/powerpoint/2010/main" val="2321596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wipe(up)">
                                      <p:cBhvr>
                                        <p:cTn id="7"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re 1">
            <a:extLst>
              <a:ext uri="{FF2B5EF4-FFF2-40B4-BE49-F238E27FC236}">
                <a16:creationId xmlns:a16="http://schemas.microsoft.com/office/drawing/2014/main" id="{CA7D72DD-900C-4BA8-B6EB-FDD37118C9CD}"/>
              </a:ext>
            </a:extLst>
          </p:cNvPr>
          <p:cNvSpPr txBox="1">
            <a:spLocks/>
          </p:cNvSpPr>
          <p:nvPr/>
        </p:nvSpPr>
        <p:spPr bwMode="auto">
          <a:xfrm>
            <a:off x="98570" y="92461"/>
            <a:ext cx="8946859" cy="99853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anchor="ctr" anchorCtr="0" compatLnSpc="1">
            <a:prstTxWarp prst="textNoShape">
              <a:avLst/>
            </a:prstTxWarp>
          </a:bodyPr>
          <a:lstStyle>
            <a:lvl1pPr algn="l" rtl="0" eaLnBrk="0" fontAlgn="base" hangingPunct="0">
              <a:spcBef>
                <a:spcPct val="0"/>
              </a:spcBef>
              <a:spcAft>
                <a:spcPct val="0"/>
              </a:spcAft>
              <a:defRPr sz="2400" b="1">
                <a:solidFill>
                  <a:srgbClr val="B76799"/>
                </a:solidFill>
                <a:latin typeface="+mj-lt"/>
                <a:ea typeface="ＭＳ Ｐゴシック" pitchFamily="-1" charset="-128"/>
                <a:cs typeface="ＭＳ Ｐゴシック" pitchFamily="-1" charset="-128"/>
              </a:defRPr>
            </a:lvl1pPr>
            <a:lvl2pPr algn="l" rtl="0" eaLnBrk="0" fontAlgn="base" hangingPunct="0">
              <a:spcBef>
                <a:spcPct val="0"/>
              </a:spcBef>
              <a:spcAft>
                <a:spcPct val="0"/>
              </a:spcAft>
              <a:defRPr sz="2400" b="1">
                <a:solidFill>
                  <a:srgbClr val="B76799"/>
                </a:solidFill>
                <a:latin typeface="Arial" pitchFamily="-1" charset="0"/>
                <a:ea typeface="ＭＳ Ｐゴシック" pitchFamily="-1" charset="-128"/>
                <a:cs typeface="ＭＳ Ｐゴシック" pitchFamily="-1" charset="-128"/>
              </a:defRPr>
            </a:lvl2pPr>
            <a:lvl3pPr algn="l" rtl="0" eaLnBrk="0" fontAlgn="base" hangingPunct="0">
              <a:spcBef>
                <a:spcPct val="0"/>
              </a:spcBef>
              <a:spcAft>
                <a:spcPct val="0"/>
              </a:spcAft>
              <a:defRPr sz="2400" b="1">
                <a:solidFill>
                  <a:srgbClr val="B76799"/>
                </a:solidFill>
                <a:latin typeface="Arial" pitchFamily="-1" charset="0"/>
                <a:ea typeface="ＭＳ Ｐゴシック" pitchFamily="-1" charset="-128"/>
                <a:cs typeface="ＭＳ Ｐゴシック" pitchFamily="-1" charset="-128"/>
              </a:defRPr>
            </a:lvl3pPr>
            <a:lvl4pPr algn="l" rtl="0" eaLnBrk="0" fontAlgn="base" hangingPunct="0">
              <a:spcBef>
                <a:spcPct val="0"/>
              </a:spcBef>
              <a:spcAft>
                <a:spcPct val="0"/>
              </a:spcAft>
              <a:defRPr sz="2400" b="1">
                <a:solidFill>
                  <a:srgbClr val="B76799"/>
                </a:solidFill>
                <a:latin typeface="Arial" pitchFamily="-1" charset="0"/>
                <a:ea typeface="ＭＳ Ｐゴシック" pitchFamily="-1" charset="-128"/>
                <a:cs typeface="ＭＳ Ｐゴシック" pitchFamily="-1" charset="-128"/>
              </a:defRPr>
            </a:lvl4pPr>
            <a:lvl5pPr algn="l" rtl="0" eaLnBrk="0" fontAlgn="base" hangingPunct="0">
              <a:spcBef>
                <a:spcPct val="0"/>
              </a:spcBef>
              <a:spcAft>
                <a:spcPct val="0"/>
              </a:spcAft>
              <a:defRPr sz="2400" b="1">
                <a:solidFill>
                  <a:srgbClr val="B76799"/>
                </a:solidFill>
                <a:latin typeface="Arial" pitchFamily="-1" charset="0"/>
                <a:ea typeface="ＭＳ Ｐゴシック" pitchFamily="-1" charset="-128"/>
                <a:cs typeface="ＭＳ Ｐゴシック" pitchFamily="-1" charset="-128"/>
              </a:defRPr>
            </a:lvl5pPr>
            <a:lvl6pPr marL="457200" algn="l" rtl="0" fontAlgn="base">
              <a:spcBef>
                <a:spcPct val="0"/>
              </a:spcBef>
              <a:spcAft>
                <a:spcPct val="0"/>
              </a:spcAft>
              <a:defRPr sz="2400" b="1">
                <a:solidFill>
                  <a:srgbClr val="B76799"/>
                </a:solidFill>
                <a:latin typeface="Arial" pitchFamily="-1" charset="0"/>
              </a:defRPr>
            </a:lvl6pPr>
            <a:lvl7pPr marL="914400" algn="l" rtl="0" fontAlgn="base">
              <a:spcBef>
                <a:spcPct val="0"/>
              </a:spcBef>
              <a:spcAft>
                <a:spcPct val="0"/>
              </a:spcAft>
              <a:defRPr sz="2400" b="1">
                <a:solidFill>
                  <a:srgbClr val="B76799"/>
                </a:solidFill>
                <a:latin typeface="Arial" pitchFamily="-1" charset="0"/>
              </a:defRPr>
            </a:lvl7pPr>
            <a:lvl8pPr marL="1371600" algn="l" rtl="0" fontAlgn="base">
              <a:spcBef>
                <a:spcPct val="0"/>
              </a:spcBef>
              <a:spcAft>
                <a:spcPct val="0"/>
              </a:spcAft>
              <a:defRPr sz="2400" b="1">
                <a:solidFill>
                  <a:srgbClr val="B76799"/>
                </a:solidFill>
                <a:latin typeface="Arial" pitchFamily="-1" charset="0"/>
              </a:defRPr>
            </a:lvl8pPr>
            <a:lvl9pPr marL="1828800" algn="l" rtl="0" fontAlgn="base">
              <a:spcBef>
                <a:spcPct val="0"/>
              </a:spcBef>
              <a:spcAft>
                <a:spcPct val="0"/>
              </a:spcAft>
              <a:defRPr sz="2400" b="1">
                <a:solidFill>
                  <a:srgbClr val="B76799"/>
                </a:solidFill>
                <a:latin typeface="Arial" pitchFamily="-1" charset="0"/>
              </a:defRPr>
            </a:lvl9pPr>
          </a:lstStyle>
          <a:p>
            <a:r>
              <a:rPr lang="fr-FR" sz="3600" cap="all" dirty="0">
                <a:solidFill>
                  <a:srgbClr val="CC0000"/>
                </a:solidFill>
                <a:latin typeface="+mn-lt"/>
                <a:ea typeface="+mn-ea"/>
                <a:cs typeface="+mn-cs"/>
              </a:rPr>
              <a:t>MODALITES d’INVESTISSEMENT</a:t>
            </a:r>
          </a:p>
        </p:txBody>
      </p:sp>
      <p:sp>
        <p:nvSpPr>
          <p:cNvPr id="39" name="ZoneTexte 38">
            <a:extLst>
              <a:ext uri="{FF2B5EF4-FFF2-40B4-BE49-F238E27FC236}">
                <a16:creationId xmlns:a16="http://schemas.microsoft.com/office/drawing/2014/main" id="{0272B48C-D5D1-477B-BC3A-5374F0A5448A}"/>
              </a:ext>
            </a:extLst>
          </p:cNvPr>
          <p:cNvSpPr txBox="1">
            <a:spLocks noChangeArrowheads="1"/>
          </p:cNvSpPr>
          <p:nvPr/>
        </p:nvSpPr>
        <p:spPr bwMode="auto">
          <a:xfrm>
            <a:off x="753697" y="2025626"/>
            <a:ext cx="1443038" cy="7078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Arial" charset="0"/>
                <a:ea typeface="ＭＳ Ｐゴシック" charset="0"/>
              </a:defRPr>
            </a:lvl1pPr>
            <a:lvl2pPr marL="742950" indent="-285750">
              <a:defRPr sz="2000">
                <a:solidFill>
                  <a:schemeClr val="tx1"/>
                </a:solidFill>
                <a:latin typeface="Arial" charset="0"/>
                <a:ea typeface="ＭＳ Ｐゴシック" charset="0"/>
              </a:defRPr>
            </a:lvl2pPr>
            <a:lvl3pPr marL="1143000" indent="-228600">
              <a:defRPr>
                <a:solidFill>
                  <a:schemeClr val="tx1"/>
                </a:solidFill>
                <a:latin typeface="Arial" charset="0"/>
                <a:ea typeface="ＭＳ Ｐゴシック" charset="0"/>
              </a:defRPr>
            </a:lvl3pPr>
            <a:lvl4pPr marL="1600200" indent="-228600">
              <a:defRPr>
                <a:solidFill>
                  <a:schemeClr val="tx1"/>
                </a:solidFill>
                <a:latin typeface="Arial" charset="0"/>
                <a:ea typeface="ＭＳ Ｐゴシック" charset="0"/>
              </a:defRPr>
            </a:lvl4pPr>
            <a:lvl5pPr marL="2057400" indent="-228600">
              <a:defRPr>
                <a:solidFill>
                  <a:schemeClr val="tx1"/>
                </a:solidFill>
                <a:latin typeface="Arial" charset="0"/>
                <a:ea typeface="ＭＳ Ｐゴシック" charset="0"/>
              </a:defRPr>
            </a:lvl5pPr>
            <a:lvl6pPr marL="2514600" indent="-228600" eaLnBrk="0" hangingPunct="0">
              <a:buFont typeface="Symbol" charset="0"/>
              <a:defRPr>
                <a:solidFill>
                  <a:schemeClr val="tx1"/>
                </a:solidFill>
                <a:latin typeface="Arial" charset="0"/>
                <a:ea typeface="ＭＳ Ｐゴシック" charset="0"/>
              </a:defRPr>
            </a:lvl6pPr>
            <a:lvl7pPr marL="2971800" indent="-228600" eaLnBrk="0" hangingPunct="0">
              <a:buFont typeface="Symbol" charset="0"/>
              <a:defRPr>
                <a:solidFill>
                  <a:schemeClr val="tx1"/>
                </a:solidFill>
                <a:latin typeface="Arial" charset="0"/>
                <a:ea typeface="ＭＳ Ｐゴシック" charset="0"/>
              </a:defRPr>
            </a:lvl7pPr>
            <a:lvl8pPr marL="3429000" indent="-228600" eaLnBrk="0" hangingPunct="0">
              <a:buFont typeface="Symbol" charset="0"/>
              <a:defRPr>
                <a:solidFill>
                  <a:schemeClr val="tx1"/>
                </a:solidFill>
                <a:latin typeface="Arial" charset="0"/>
                <a:ea typeface="ＭＳ Ｐゴシック" charset="0"/>
              </a:defRPr>
            </a:lvl8pPr>
            <a:lvl9pPr marL="3886200" indent="-228600" eaLnBrk="0" hangingPunct="0">
              <a:buFont typeface="Symbol" charset="0"/>
              <a:defRPr>
                <a:solidFill>
                  <a:schemeClr val="tx1"/>
                </a:solidFill>
                <a:latin typeface="Arial" charset="0"/>
                <a:ea typeface="ＭＳ Ｐゴシック" charset="0"/>
              </a:defRPr>
            </a:lvl9pPr>
          </a:lstStyle>
          <a:p>
            <a:pPr algn="ctr"/>
            <a:r>
              <a:rPr lang="fr-FR" sz="2000" dirty="0">
                <a:solidFill>
                  <a:schemeClr val="bg1"/>
                </a:solidFill>
              </a:rPr>
              <a:t>Choix </a:t>
            </a:r>
          </a:p>
          <a:p>
            <a:pPr algn="ctr"/>
            <a:r>
              <a:rPr lang="fr-FR" sz="2000" dirty="0">
                <a:solidFill>
                  <a:schemeClr val="bg1"/>
                </a:solidFill>
              </a:rPr>
              <a:t>entre</a:t>
            </a:r>
          </a:p>
        </p:txBody>
      </p:sp>
      <p:sp>
        <p:nvSpPr>
          <p:cNvPr id="47" name="ZoneTexte 46">
            <a:extLst>
              <a:ext uri="{FF2B5EF4-FFF2-40B4-BE49-F238E27FC236}">
                <a16:creationId xmlns:a16="http://schemas.microsoft.com/office/drawing/2014/main" id="{969C2332-854B-4E41-ACDC-D5B392BAED1F}"/>
              </a:ext>
            </a:extLst>
          </p:cNvPr>
          <p:cNvSpPr txBox="1">
            <a:spLocks noChangeArrowheads="1"/>
          </p:cNvSpPr>
          <p:nvPr/>
        </p:nvSpPr>
        <p:spPr bwMode="auto">
          <a:xfrm>
            <a:off x="897095" y="4349493"/>
            <a:ext cx="1443038" cy="7078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Arial" charset="0"/>
                <a:ea typeface="ＭＳ Ｐゴシック" charset="0"/>
              </a:defRPr>
            </a:lvl1pPr>
            <a:lvl2pPr marL="742950" indent="-285750">
              <a:defRPr sz="2000">
                <a:solidFill>
                  <a:schemeClr val="tx1"/>
                </a:solidFill>
                <a:latin typeface="Arial" charset="0"/>
                <a:ea typeface="ＭＳ Ｐゴシック" charset="0"/>
              </a:defRPr>
            </a:lvl2pPr>
            <a:lvl3pPr marL="1143000" indent="-228600">
              <a:defRPr>
                <a:solidFill>
                  <a:schemeClr val="tx1"/>
                </a:solidFill>
                <a:latin typeface="Arial" charset="0"/>
                <a:ea typeface="ＭＳ Ｐゴシック" charset="0"/>
              </a:defRPr>
            </a:lvl3pPr>
            <a:lvl4pPr marL="1600200" indent="-228600">
              <a:defRPr>
                <a:solidFill>
                  <a:schemeClr val="tx1"/>
                </a:solidFill>
                <a:latin typeface="Arial" charset="0"/>
                <a:ea typeface="ＭＳ Ｐゴシック" charset="0"/>
              </a:defRPr>
            </a:lvl4pPr>
            <a:lvl5pPr marL="2057400" indent="-228600">
              <a:defRPr>
                <a:solidFill>
                  <a:schemeClr val="tx1"/>
                </a:solidFill>
                <a:latin typeface="Arial" charset="0"/>
                <a:ea typeface="ＭＳ Ｐゴシック" charset="0"/>
              </a:defRPr>
            </a:lvl5pPr>
            <a:lvl6pPr marL="2514600" indent="-228600" eaLnBrk="0" hangingPunct="0">
              <a:buFont typeface="Symbol" charset="0"/>
              <a:defRPr>
                <a:solidFill>
                  <a:schemeClr val="tx1"/>
                </a:solidFill>
                <a:latin typeface="Arial" charset="0"/>
                <a:ea typeface="ＭＳ Ｐゴシック" charset="0"/>
              </a:defRPr>
            </a:lvl6pPr>
            <a:lvl7pPr marL="2971800" indent="-228600" eaLnBrk="0" hangingPunct="0">
              <a:buFont typeface="Symbol" charset="0"/>
              <a:defRPr>
                <a:solidFill>
                  <a:schemeClr val="tx1"/>
                </a:solidFill>
                <a:latin typeface="Arial" charset="0"/>
                <a:ea typeface="ＭＳ Ｐゴシック" charset="0"/>
              </a:defRPr>
            </a:lvl7pPr>
            <a:lvl8pPr marL="3429000" indent="-228600" eaLnBrk="0" hangingPunct="0">
              <a:buFont typeface="Symbol" charset="0"/>
              <a:defRPr>
                <a:solidFill>
                  <a:schemeClr val="tx1"/>
                </a:solidFill>
                <a:latin typeface="Arial" charset="0"/>
                <a:ea typeface="ＭＳ Ｐゴシック" charset="0"/>
              </a:defRPr>
            </a:lvl8pPr>
            <a:lvl9pPr marL="3886200" indent="-228600" eaLnBrk="0" hangingPunct="0">
              <a:buFont typeface="Symbol" charset="0"/>
              <a:defRPr>
                <a:solidFill>
                  <a:schemeClr val="tx1"/>
                </a:solidFill>
                <a:latin typeface="Arial" charset="0"/>
                <a:ea typeface="ＭＳ Ｐゴシック" charset="0"/>
              </a:defRPr>
            </a:lvl9pPr>
          </a:lstStyle>
          <a:p>
            <a:pPr algn="ctr"/>
            <a:r>
              <a:rPr lang="fr-FR" sz="2000" dirty="0">
                <a:solidFill>
                  <a:schemeClr val="bg1"/>
                </a:solidFill>
              </a:rPr>
              <a:t>Choix </a:t>
            </a:r>
          </a:p>
          <a:p>
            <a:pPr algn="ctr"/>
            <a:r>
              <a:rPr lang="fr-FR" sz="2000" dirty="0">
                <a:solidFill>
                  <a:schemeClr val="bg1"/>
                </a:solidFill>
              </a:rPr>
              <a:t>entre</a:t>
            </a:r>
          </a:p>
        </p:txBody>
      </p:sp>
      <p:grpSp>
        <p:nvGrpSpPr>
          <p:cNvPr id="4" name="Groupe 3">
            <a:extLst>
              <a:ext uri="{FF2B5EF4-FFF2-40B4-BE49-F238E27FC236}">
                <a16:creationId xmlns:a16="http://schemas.microsoft.com/office/drawing/2014/main" id="{34392D83-E288-4DF4-B805-0457607B5D4A}"/>
              </a:ext>
            </a:extLst>
          </p:cNvPr>
          <p:cNvGrpSpPr/>
          <p:nvPr/>
        </p:nvGrpSpPr>
        <p:grpSpPr>
          <a:xfrm>
            <a:off x="2521719" y="3965803"/>
            <a:ext cx="3521327" cy="725488"/>
            <a:chOff x="2540769" y="3965803"/>
            <a:chExt cx="3521327" cy="725488"/>
          </a:xfrm>
        </p:grpSpPr>
        <p:sp>
          <p:nvSpPr>
            <p:cNvPr id="49" name="AutoShape 37">
              <a:extLst>
                <a:ext uri="{FF2B5EF4-FFF2-40B4-BE49-F238E27FC236}">
                  <a16:creationId xmlns:a16="http://schemas.microsoft.com/office/drawing/2014/main" id="{2E68A91A-D70B-402B-9B56-0B0E3CAD52FF}"/>
                </a:ext>
              </a:extLst>
            </p:cNvPr>
            <p:cNvSpPr>
              <a:spLocks noChangeArrowheads="1"/>
            </p:cNvSpPr>
            <p:nvPr/>
          </p:nvSpPr>
          <p:spPr bwMode="auto">
            <a:xfrm>
              <a:off x="2540769" y="4206163"/>
              <a:ext cx="1079500" cy="286659"/>
            </a:xfrm>
            <a:prstGeom prst="rightArrow">
              <a:avLst>
                <a:gd name="adj1" fmla="val 50000"/>
                <a:gd name="adj2" fmla="val 93407"/>
              </a:avLst>
            </a:prstGeom>
            <a:solidFill>
              <a:srgbClr val="CC0000"/>
            </a:solidFill>
            <a:ln>
              <a:noFill/>
              <a:headEnd type="none" w="med" len="med"/>
              <a:tailEnd type="none" w="med" len="med"/>
            </a:ln>
          </p:spPr>
          <p:style>
            <a:lnRef idx="2">
              <a:schemeClr val="accent5"/>
            </a:lnRef>
            <a:fillRef idx="1">
              <a:schemeClr val="lt1"/>
            </a:fillRef>
            <a:effectRef idx="0">
              <a:schemeClr val="accent5"/>
            </a:effectRef>
            <a:fontRef idx="minor">
              <a:schemeClr val="dk1"/>
            </a:fontRef>
          </p:style>
          <p:txBody>
            <a:bodyPr vert="horz" wrap="square" lIns="91440" tIns="45720" rIns="91440" bIns="45720" numCol="1" rtlCol="0" anchor="ctr" anchorCtr="0" compatLnSpc="1">
              <a:prstTxWarp prst="textNoShape">
                <a:avLst/>
              </a:prstTxWarp>
            </a:bodyPr>
            <a:lstStyle/>
            <a:p>
              <a:pPr algn="ctr" fontAlgn="base">
                <a:spcBef>
                  <a:spcPct val="0"/>
                </a:spcBef>
                <a:spcAft>
                  <a:spcPct val="0"/>
                </a:spcAft>
              </a:pPr>
              <a:endParaRPr lang="fr-FR" sz="2000" b="1" dirty="0">
                <a:solidFill>
                  <a:schemeClr val="bg1"/>
                </a:solidFill>
                <a:latin typeface="Century Gothic" panose="020B0502020202020204" pitchFamily="34" charset="0"/>
              </a:endParaRPr>
            </a:p>
          </p:txBody>
        </p:sp>
        <p:sp>
          <p:nvSpPr>
            <p:cNvPr id="50" name="Rectangle à coins arrondis 3">
              <a:extLst>
                <a:ext uri="{FF2B5EF4-FFF2-40B4-BE49-F238E27FC236}">
                  <a16:creationId xmlns:a16="http://schemas.microsoft.com/office/drawing/2014/main" id="{0EDBD8B4-B7E9-462B-8604-BB4ECDC1B011}"/>
                </a:ext>
              </a:extLst>
            </p:cNvPr>
            <p:cNvSpPr/>
            <p:nvPr/>
          </p:nvSpPr>
          <p:spPr>
            <a:xfrm>
              <a:off x="3936433" y="3965803"/>
              <a:ext cx="2125663" cy="725488"/>
            </a:xfrm>
            <a:prstGeom prst="roundRect">
              <a:avLst/>
            </a:prstGeom>
            <a:solidFill>
              <a:srgbClr val="CC0000"/>
            </a:solidFill>
            <a:ln>
              <a:noFill/>
              <a:headEnd type="none" w="med" len="med"/>
              <a:tailEnd type="none" w="med" len="med"/>
            </a:ln>
          </p:spPr>
          <p:style>
            <a:lnRef idx="2">
              <a:schemeClr val="accent5"/>
            </a:lnRef>
            <a:fillRef idx="1">
              <a:schemeClr val="lt1"/>
            </a:fillRef>
            <a:effectRef idx="0">
              <a:schemeClr val="accent5"/>
            </a:effectRef>
            <a:fontRef idx="minor">
              <a:schemeClr val="dk1"/>
            </a:fontRef>
          </p:style>
          <p:txBody>
            <a:bodyPr vert="horz" wrap="square" lIns="91440" tIns="45720" rIns="91440" bIns="45720" numCol="1" rtlCol="0" anchor="ctr" anchorCtr="0" compatLnSpc="1">
              <a:prstTxWarp prst="textNoShape">
                <a:avLst/>
              </a:prstTxWarp>
            </a:bodyPr>
            <a:lstStyle/>
            <a:p>
              <a:pPr algn="ctr" fontAlgn="base">
                <a:spcBef>
                  <a:spcPct val="0"/>
                </a:spcBef>
                <a:spcAft>
                  <a:spcPct val="0"/>
                </a:spcAft>
              </a:pPr>
              <a:r>
                <a:rPr lang="fr-FR" sz="2000" dirty="0">
                  <a:solidFill>
                    <a:schemeClr val="bg1"/>
                  </a:solidFill>
                  <a:latin typeface="Arial" charset="0"/>
                  <a:ea typeface="ＭＳ Ｐゴシック" charset="0"/>
                  <a:hlinkClick r:id="rId3" action="ppaction://hlinksldjump">
                    <a:extLst>
                      <a:ext uri="{A12FA001-AC4F-418D-AE19-62706E023703}">
                        <ahyp:hlinkClr xmlns:ahyp="http://schemas.microsoft.com/office/drawing/2018/hyperlinkcolor" val="tx"/>
                      </a:ext>
                    </a:extLst>
                  </a:hlinkClick>
                </a:rPr>
                <a:t>Avec revenus Fonciers</a:t>
              </a:r>
              <a:endParaRPr lang="fr-FR" sz="2000" dirty="0">
                <a:solidFill>
                  <a:schemeClr val="bg1"/>
                </a:solidFill>
                <a:latin typeface="Arial" charset="0"/>
                <a:ea typeface="ＭＳ Ｐゴシック" charset="0"/>
              </a:endParaRPr>
            </a:p>
          </p:txBody>
        </p:sp>
      </p:grpSp>
      <p:grpSp>
        <p:nvGrpSpPr>
          <p:cNvPr id="5" name="Groupe 4">
            <a:extLst>
              <a:ext uri="{FF2B5EF4-FFF2-40B4-BE49-F238E27FC236}">
                <a16:creationId xmlns:a16="http://schemas.microsoft.com/office/drawing/2014/main" id="{CD85F6D6-F41C-4410-917A-7183BAC81298}"/>
              </a:ext>
            </a:extLst>
          </p:cNvPr>
          <p:cNvGrpSpPr/>
          <p:nvPr/>
        </p:nvGrpSpPr>
        <p:grpSpPr>
          <a:xfrm>
            <a:off x="2540769" y="5287603"/>
            <a:ext cx="3521326" cy="725487"/>
            <a:chOff x="2540769" y="5287603"/>
            <a:chExt cx="3521326" cy="725487"/>
          </a:xfrm>
        </p:grpSpPr>
        <p:sp>
          <p:nvSpPr>
            <p:cNvPr id="52" name="AutoShape 38">
              <a:extLst>
                <a:ext uri="{FF2B5EF4-FFF2-40B4-BE49-F238E27FC236}">
                  <a16:creationId xmlns:a16="http://schemas.microsoft.com/office/drawing/2014/main" id="{97E41027-5D05-4585-B226-46551D78CAC9}"/>
                </a:ext>
              </a:extLst>
            </p:cNvPr>
            <p:cNvSpPr>
              <a:spLocks noChangeArrowheads="1"/>
            </p:cNvSpPr>
            <p:nvPr/>
          </p:nvSpPr>
          <p:spPr bwMode="auto">
            <a:xfrm>
              <a:off x="2540769" y="5505883"/>
              <a:ext cx="1079500" cy="288925"/>
            </a:xfrm>
            <a:prstGeom prst="rightArrow">
              <a:avLst>
                <a:gd name="adj1" fmla="val 50000"/>
                <a:gd name="adj2" fmla="val 93407"/>
              </a:avLst>
            </a:prstGeom>
            <a:solidFill>
              <a:srgbClr val="CC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fr-FR" dirty="0">
                <a:solidFill>
                  <a:schemeClr val="lt1"/>
                </a:solidFill>
                <a:latin typeface="Arial"/>
              </a:endParaRPr>
            </a:p>
          </p:txBody>
        </p:sp>
        <p:sp>
          <p:nvSpPr>
            <p:cNvPr id="53" name="Rectangle à coins arrondis 44">
              <a:extLst>
                <a:ext uri="{FF2B5EF4-FFF2-40B4-BE49-F238E27FC236}">
                  <a16:creationId xmlns:a16="http://schemas.microsoft.com/office/drawing/2014/main" id="{564A1589-7030-48BB-B232-CF12BFE322DD}"/>
                </a:ext>
              </a:extLst>
            </p:cNvPr>
            <p:cNvSpPr/>
            <p:nvPr/>
          </p:nvSpPr>
          <p:spPr>
            <a:xfrm>
              <a:off x="3936432" y="5287603"/>
              <a:ext cx="2125663" cy="725487"/>
            </a:xfrm>
            <a:prstGeom prst="roundRect">
              <a:avLst/>
            </a:prstGeom>
            <a:solidFill>
              <a:srgbClr val="CC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r>
                <a:rPr lang="fr-FR" sz="2000" dirty="0">
                  <a:solidFill>
                    <a:schemeClr val="bg1"/>
                  </a:solidFill>
                  <a:latin typeface="Arial" charset="0"/>
                  <a:ea typeface="ＭＳ Ｐゴシック" charset="0"/>
                  <a:hlinkClick r:id="rId4" action="ppaction://hlinksldjump">
                    <a:extLst>
                      <a:ext uri="{A12FA001-AC4F-418D-AE19-62706E023703}">
                        <ahyp:hlinkClr xmlns:ahyp="http://schemas.microsoft.com/office/drawing/2018/hyperlinkcolor" val="tx"/>
                      </a:ext>
                    </a:extLst>
                  </a:hlinkClick>
                </a:rPr>
                <a:t>Sans revenus fonciers</a:t>
              </a:r>
              <a:endParaRPr lang="fr-FR" dirty="0">
                <a:solidFill>
                  <a:schemeClr val="bg1"/>
                </a:solidFill>
                <a:latin typeface="Arial"/>
              </a:endParaRPr>
            </a:p>
          </p:txBody>
        </p:sp>
      </p:grpSp>
      <p:grpSp>
        <p:nvGrpSpPr>
          <p:cNvPr id="3" name="Groupe 2">
            <a:extLst>
              <a:ext uri="{FF2B5EF4-FFF2-40B4-BE49-F238E27FC236}">
                <a16:creationId xmlns:a16="http://schemas.microsoft.com/office/drawing/2014/main" id="{639938E9-AFF4-4CAB-AECC-7131C4C7D8EB}"/>
              </a:ext>
            </a:extLst>
          </p:cNvPr>
          <p:cNvGrpSpPr/>
          <p:nvPr/>
        </p:nvGrpSpPr>
        <p:grpSpPr>
          <a:xfrm>
            <a:off x="2490791" y="2614928"/>
            <a:ext cx="3502881" cy="725488"/>
            <a:chOff x="2490791" y="2538728"/>
            <a:chExt cx="3502881" cy="725488"/>
          </a:xfrm>
        </p:grpSpPr>
        <p:sp>
          <p:nvSpPr>
            <p:cNvPr id="42" name="Rectangle à coins arrondis 3">
              <a:extLst>
                <a:ext uri="{FF2B5EF4-FFF2-40B4-BE49-F238E27FC236}">
                  <a16:creationId xmlns:a16="http://schemas.microsoft.com/office/drawing/2014/main" id="{BD15D76A-DC12-4F87-A9E2-C52B7EB627F4}"/>
                </a:ext>
              </a:extLst>
            </p:cNvPr>
            <p:cNvSpPr/>
            <p:nvPr/>
          </p:nvSpPr>
          <p:spPr>
            <a:xfrm>
              <a:off x="3868009" y="2538728"/>
              <a:ext cx="2125663" cy="725488"/>
            </a:xfrm>
            <a:prstGeom prst="roundRect">
              <a:avLst/>
            </a:prstGeom>
            <a:solidFill>
              <a:srgbClr val="CC0000"/>
            </a:solidFill>
            <a:ln>
              <a:noFill/>
              <a:headEnd type="none" w="med" len="med"/>
              <a:tailEnd type="none" w="med" len="med"/>
            </a:ln>
          </p:spPr>
          <p:style>
            <a:lnRef idx="2">
              <a:schemeClr val="accent5"/>
            </a:lnRef>
            <a:fillRef idx="1">
              <a:schemeClr val="lt1"/>
            </a:fillRef>
            <a:effectRef idx="0">
              <a:schemeClr val="accent5"/>
            </a:effectRef>
            <a:fontRef idx="minor">
              <a:schemeClr val="dk1"/>
            </a:fontRef>
          </p:style>
          <p:txBody>
            <a:bodyPr vert="horz" wrap="square" lIns="91440" tIns="45720" rIns="91440" bIns="45720" numCol="1" rtlCol="0" anchor="ctr" anchorCtr="0" compatLnSpc="1">
              <a:prstTxWarp prst="textNoShape">
                <a:avLst/>
              </a:prstTxWarp>
            </a:bodyPr>
            <a:lstStyle/>
            <a:p>
              <a:pPr algn="ctr" fontAlgn="base">
                <a:spcBef>
                  <a:spcPct val="0"/>
                </a:spcBef>
                <a:spcAft>
                  <a:spcPct val="0"/>
                </a:spcAft>
              </a:pPr>
              <a:r>
                <a:rPr lang="fr-FR" sz="2000" dirty="0">
                  <a:solidFill>
                    <a:schemeClr val="bg1"/>
                  </a:solidFill>
                  <a:latin typeface="Arial" charset="0"/>
                  <a:ea typeface="ＭＳ Ｐゴシック" charset="0"/>
                </a:rPr>
                <a:t>Financement</a:t>
              </a:r>
            </a:p>
          </p:txBody>
        </p:sp>
        <p:sp>
          <p:nvSpPr>
            <p:cNvPr id="54" name="AutoShape 38">
              <a:extLst>
                <a:ext uri="{FF2B5EF4-FFF2-40B4-BE49-F238E27FC236}">
                  <a16:creationId xmlns:a16="http://schemas.microsoft.com/office/drawing/2014/main" id="{383D3C53-F3F1-477B-8351-3CEAB79F705D}"/>
                </a:ext>
              </a:extLst>
            </p:cNvPr>
            <p:cNvSpPr>
              <a:spLocks noChangeArrowheads="1"/>
            </p:cNvSpPr>
            <p:nvPr/>
          </p:nvSpPr>
          <p:spPr bwMode="auto">
            <a:xfrm>
              <a:off x="2490791" y="2757010"/>
              <a:ext cx="1079500" cy="288925"/>
            </a:xfrm>
            <a:prstGeom prst="rightArrow">
              <a:avLst>
                <a:gd name="adj1" fmla="val 50000"/>
                <a:gd name="adj2" fmla="val 93407"/>
              </a:avLst>
            </a:prstGeom>
            <a:solidFill>
              <a:srgbClr val="CC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fr-FR" dirty="0">
                <a:solidFill>
                  <a:schemeClr val="lt1"/>
                </a:solidFill>
                <a:latin typeface="Arial"/>
              </a:endParaRPr>
            </a:p>
          </p:txBody>
        </p:sp>
      </p:grpSp>
      <p:grpSp>
        <p:nvGrpSpPr>
          <p:cNvPr id="2" name="Groupe 1">
            <a:extLst>
              <a:ext uri="{FF2B5EF4-FFF2-40B4-BE49-F238E27FC236}">
                <a16:creationId xmlns:a16="http://schemas.microsoft.com/office/drawing/2014/main" id="{B799F13F-DB3B-4C88-817A-EDAD1FF91C92}"/>
              </a:ext>
            </a:extLst>
          </p:cNvPr>
          <p:cNvGrpSpPr/>
          <p:nvPr/>
        </p:nvGrpSpPr>
        <p:grpSpPr>
          <a:xfrm>
            <a:off x="2469490" y="1324564"/>
            <a:ext cx="3533707" cy="725487"/>
            <a:chOff x="2459965" y="1324564"/>
            <a:chExt cx="3533707" cy="725487"/>
          </a:xfrm>
        </p:grpSpPr>
        <p:sp>
          <p:nvSpPr>
            <p:cNvPr id="45" name="Rectangle à coins arrondis 44">
              <a:extLst>
                <a:ext uri="{FF2B5EF4-FFF2-40B4-BE49-F238E27FC236}">
                  <a16:creationId xmlns:a16="http://schemas.microsoft.com/office/drawing/2014/main" id="{54CD7093-D9F6-466E-A805-1EC7557B214D}"/>
                </a:ext>
              </a:extLst>
            </p:cNvPr>
            <p:cNvSpPr/>
            <p:nvPr/>
          </p:nvSpPr>
          <p:spPr>
            <a:xfrm>
              <a:off x="3868009" y="1324564"/>
              <a:ext cx="2125663" cy="725487"/>
            </a:xfrm>
            <a:prstGeom prst="roundRect">
              <a:avLst/>
            </a:prstGeom>
            <a:solidFill>
              <a:srgbClr val="CC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r>
                <a:rPr lang="fr-FR" sz="2000" dirty="0">
                  <a:solidFill>
                    <a:schemeClr val="bg1"/>
                  </a:solidFill>
                  <a:latin typeface="Arial" charset="0"/>
                  <a:ea typeface="ＭＳ Ｐゴシック" charset="0"/>
                </a:rPr>
                <a:t>Au comptant</a:t>
              </a:r>
              <a:endParaRPr lang="fr-FR" dirty="0">
                <a:latin typeface="Arial"/>
              </a:endParaRPr>
            </a:p>
          </p:txBody>
        </p:sp>
        <p:sp>
          <p:nvSpPr>
            <p:cNvPr id="55" name="AutoShape 38">
              <a:extLst>
                <a:ext uri="{FF2B5EF4-FFF2-40B4-BE49-F238E27FC236}">
                  <a16:creationId xmlns:a16="http://schemas.microsoft.com/office/drawing/2014/main" id="{0944FB22-44D7-4094-B043-03DFC268311E}"/>
                </a:ext>
              </a:extLst>
            </p:cNvPr>
            <p:cNvSpPr>
              <a:spLocks noChangeArrowheads="1"/>
            </p:cNvSpPr>
            <p:nvPr/>
          </p:nvSpPr>
          <p:spPr bwMode="auto">
            <a:xfrm>
              <a:off x="2459965" y="1596784"/>
              <a:ext cx="1079500" cy="288925"/>
            </a:xfrm>
            <a:prstGeom prst="rightArrow">
              <a:avLst>
                <a:gd name="adj1" fmla="val 50000"/>
                <a:gd name="adj2" fmla="val 93407"/>
              </a:avLst>
            </a:prstGeom>
            <a:solidFill>
              <a:srgbClr val="CC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fr-FR" dirty="0">
                <a:solidFill>
                  <a:schemeClr val="lt1"/>
                </a:solidFill>
                <a:latin typeface="Arial"/>
              </a:endParaRPr>
            </a:p>
          </p:txBody>
        </p:sp>
      </p:grpSp>
      <p:sp>
        <p:nvSpPr>
          <p:cNvPr id="7" name="ZoneTexte 6">
            <a:extLst>
              <a:ext uri="{FF2B5EF4-FFF2-40B4-BE49-F238E27FC236}">
                <a16:creationId xmlns:a16="http://schemas.microsoft.com/office/drawing/2014/main" id="{6B810DB2-F5C4-4FA4-8DC3-5643C084D44A}"/>
              </a:ext>
            </a:extLst>
          </p:cNvPr>
          <p:cNvSpPr txBox="1"/>
          <p:nvPr/>
        </p:nvSpPr>
        <p:spPr>
          <a:xfrm>
            <a:off x="559837" y="1892356"/>
            <a:ext cx="1443038" cy="646331"/>
          </a:xfrm>
          <a:prstGeom prst="rect">
            <a:avLst/>
          </a:prstGeom>
          <a:noFill/>
        </p:spPr>
        <p:txBody>
          <a:bodyPr wrap="square" rtlCol="0">
            <a:spAutoFit/>
          </a:bodyPr>
          <a:lstStyle/>
          <a:p>
            <a:r>
              <a:rPr lang="fr-FR" dirty="0"/>
              <a:t>Modes d’acquisition</a:t>
            </a:r>
          </a:p>
        </p:txBody>
      </p:sp>
      <p:sp>
        <p:nvSpPr>
          <p:cNvPr id="18" name="ZoneTexte 17">
            <a:extLst>
              <a:ext uri="{FF2B5EF4-FFF2-40B4-BE49-F238E27FC236}">
                <a16:creationId xmlns:a16="http://schemas.microsoft.com/office/drawing/2014/main" id="{F739400C-21B9-4E96-9679-FBD88862060D}"/>
              </a:ext>
            </a:extLst>
          </p:cNvPr>
          <p:cNvSpPr txBox="1"/>
          <p:nvPr/>
        </p:nvSpPr>
        <p:spPr>
          <a:xfrm>
            <a:off x="478972" y="4641272"/>
            <a:ext cx="1443038" cy="646331"/>
          </a:xfrm>
          <a:prstGeom prst="rect">
            <a:avLst/>
          </a:prstGeom>
          <a:noFill/>
        </p:spPr>
        <p:txBody>
          <a:bodyPr wrap="square" rtlCol="0">
            <a:spAutoFit/>
          </a:bodyPr>
          <a:lstStyle/>
          <a:p>
            <a:r>
              <a:rPr lang="fr-FR" dirty="0"/>
              <a:t>Contexte d’acquisition</a:t>
            </a:r>
          </a:p>
        </p:txBody>
      </p:sp>
    </p:spTree>
    <p:extLst>
      <p:ext uri="{BB962C8B-B14F-4D97-AF65-F5344CB8AC3E}">
        <p14:creationId xmlns:p14="http://schemas.microsoft.com/office/powerpoint/2010/main" val="22821089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0" presetClass="entr" presetSubtype="0" fill="hold" nodeType="clickEffect">
                                  <p:stCondLst>
                                    <p:cond delay="0"/>
                                  </p:stCondLst>
                                  <p:childTnLst>
                                    <p:set>
                                      <p:cBhvr>
                                        <p:cTn id="10" dur="1" fill="hold">
                                          <p:stCondLst>
                                            <p:cond delay="0"/>
                                          </p:stCondLst>
                                        </p:cTn>
                                        <p:tgtEl>
                                          <p:spTgt spid="2"/>
                                        </p:tgtEl>
                                        <p:attrNameLst>
                                          <p:attrName>style.visibility</p:attrName>
                                        </p:attrNameLst>
                                      </p:cBhvr>
                                      <p:to>
                                        <p:strVal val="visible"/>
                                      </p:to>
                                    </p:set>
                                    <p:animEffect transition="in" filter="fade">
                                      <p:cBhvr>
                                        <p:cTn id="11" dur="500"/>
                                        <p:tgtEl>
                                          <p:spTgt spid="2"/>
                                        </p:tgtEl>
                                      </p:cBhvr>
                                    </p:animEffect>
                                  </p:childTnLst>
                                </p:cTn>
                              </p:par>
                            </p:childTnLst>
                          </p:cTn>
                        </p:par>
                      </p:childTnLst>
                    </p:cTn>
                  </p:par>
                  <p:par>
                    <p:cTn id="12" fill="hold">
                      <p:stCondLst>
                        <p:cond delay="indefinite"/>
                      </p:stCondLst>
                      <p:childTnLst>
                        <p:par>
                          <p:cTn id="13" fill="hold">
                            <p:stCondLst>
                              <p:cond delay="0"/>
                            </p:stCondLst>
                            <p:childTnLst>
                              <p:par>
                                <p:cTn id="14" presetID="10" presetClass="entr" presetSubtype="0" fill="hold" nodeType="clickEffect">
                                  <p:stCondLst>
                                    <p:cond delay="0"/>
                                  </p:stCondLst>
                                  <p:childTnLst>
                                    <p:set>
                                      <p:cBhvr>
                                        <p:cTn id="15" dur="1" fill="hold">
                                          <p:stCondLst>
                                            <p:cond delay="0"/>
                                          </p:stCondLst>
                                        </p:cTn>
                                        <p:tgtEl>
                                          <p:spTgt spid="3"/>
                                        </p:tgtEl>
                                        <p:attrNameLst>
                                          <p:attrName>style.visibility</p:attrName>
                                        </p:attrNameLst>
                                      </p:cBhvr>
                                      <p:to>
                                        <p:strVal val="visible"/>
                                      </p:to>
                                    </p:set>
                                    <p:animEffect transition="in" filter="fade">
                                      <p:cBhvr>
                                        <p:cTn id="16" dur="500"/>
                                        <p:tgtEl>
                                          <p:spTgt spid="3"/>
                                        </p:tgtEl>
                                      </p:cBhvr>
                                    </p:animEffec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18"/>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0" presetClass="entr" presetSubtype="0" fill="hold" nodeType="clickEffect">
                                  <p:stCondLst>
                                    <p:cond delay="0"/>
                                  </p:stCondLst>
                                  <p:childTnLst>
                                    <p:set>
                                      <p:cBhvr>
                                        <p:cTn id="24" dur="1" fill="hold">
                                          <p:stCondLst>
                                            <p:cond delay="0"/>
                                          </p:stCondLst>
                                        </p:cTn>
                                        <p:tgtEl>
                                          <p:spTgt spid="4"/>
                                        </p:tgtEl>
                                        <p:attrNameLst>
                                          <p:attrName>style.visibility</p:attrName>
                                        </p:attrNameLst>
                                      </p:cBhvr>
                                      <p:to>
                                        <p:strVal val="visible"/>
                                      </p:to>
                                    </p:set>
                                    <p:animEffect transition="in" filter="fade">
                                      <p:cBhvr>
                                        <p:cTn id="25" dur="500"/>
                                        <p:tgtEl>
                                          <p:spTgt spid="4"/>
                                        </p:tgtEl>
                                      </p:cBhvr>
                                    </p:animEffect>
                                  </p:childTnLst>
                                </p:cTn>
                              </p:par>
                            </p:childTnLst>
                          </p:cTn>
                        </p:par>
                      </p:childTnLst>
                    </p:cTn>
                  </p:par>
                  <p:par>
                    <p:cTn id="26" fill="hold">
                      <p:stCondLst>
                        <p:cond delay="indefinite"/>
                      </p:stCondLst>
                      <p:childTnLst>
                        <p:par>
                          <p:cTn id="27" fill="hold">
                            <p:stCondLst>
                              <p:cond delay="0"/>
                            </p:stCondLst>
                            <p:childTnLst>
                              <p:par>
                                <p:cTn id="28" presetID="10" presetClass="entr" presetSubtype="0" fill="hold" nodeType="clickEffect">
                                  <p:stCondLst>
                                    <p:cond delay="0"/>
                                  </p:stCondLst>
                                  <p:childTnLst>
                                    <p:set>
                                      <p:cBhvr>
                                        <p:cTn id="29" dur="1" fill="hold">
                                          <p:stCondLst>
                                            <p:cond delay="0"/>
                                          </p:stCondLst>
                                        </p:cTn>
                                        <p:tgtEl>
                                          <p:spTgt spid="5"/>
                                        </p:tgtEl>
                                        <p:attrNameLst>
                                          <p:attrName>style.visibility</p:attrName>
                                        </p:attrNameLst>
                                      </p:cBhvr>
                                      <p:to>
                                        <p:strVal val="visible"/>
                                      </p:to>
                                    </p:set>
                                    <p:animEffect transition="in" filter="fade">
                                      <p:cBhvr>
                                        <p:cTn id="30"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re 1">
            <a:extLst>
              <a:ext uri="{FF2B5EF4-FFF2-40B4-BE49-F238E27FC236}">
                <a16:creationId xmlns:a16="http://schemas.microsoft.com/office/drawing/2014/main" id="{CA7D72DD-900C-4BA8-B6EB-FDD37118C9CD}"/>
              </a:ext>
            </a:extLst>
          </p:cNvPr>
          <p:cNvSpPr txBox="1">
            <a:spLocks/>
          </p:cNvSpPr>
          <p:nvPr/>
        </p:nvSpPr>
        <p:spPr bwMode="auto">
          <a:xfrm>
            <a:off x="98570" y="92461"/>
            <a:ext cx="8946859" cy="99853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anchor="ctr" anchorCtr="0" compatLnSpc="1">
            <a:prstTxWarp prst="textNoShape">
              <a:avLst/>
            </a:prstTxWarp>
          </a:bodyPr>
          <a:lstStyle>
            <a:lvl1pPr algn="l" rtl="0" eaLnBrk="0" fontAlgn="base" hangingPunct="0">
              <a:spcBef>
                <a:spcPct val="0"/>
              </a:spcBef>
              <a:spcAft>
                <a:spcPct val="0"/>
              </a:spcAft>
              <a:defRPr sz="2400" b="1">
                <a:solidFill>
                  <a:srgbClr val="B76799"/>
                </a:solidFill>
                <a:latin typeface="+mj-lt"/>
                <a:ea typeface="ＭＳ Ｐゴシック" pitchFamily="-1" charset="-128"/>
                <a:cs typeface="ＭＳ Ｐゴシック" pitchFamily="-1" charset="-128"/>
              </a:defRPr>
            </a:lvl1pPr>
            <a:lvl2pPr algn="l" rtl="0" eaLnBrk="0" fontAlgn="base" hangingPunct="0">
              <a:spcBef>
                <a:spcPct val="0"/>
              </a:spcBef>
              <a:spcAft>
                <a:spcPct val="0"/>
              </a:spcAft>
              <a:defRPr sz="2400" b="1">
                <a:solidFill>
                  <a:srgbClr val="B76799"/>
                </a:solidFill>
                <a:latin typeface="Arial" pitchFamily="-1" charset="0"/>
                <a:ea typeface="ＭＳ Ｐゴシック" pitchFamily="-1" charset="-128"/>
                <a:cs typeface="ＭＳ Ｐゴシック" pitchFamily="-1" charset="-128"/>
              </a:defRPr>
            </a:lvl2pPr>
            <a:lvl3pPr algn="l" rtl="0" eaLnBrk="0" fontAlgn="base" hangingPunct="0">
              <a:spcBef>
                <a:spcPct val="0"/>
              </a:spcBef>
              <a:spcAft>
                <a:spcPct val="0"/>
              </a:spcAft>
              <a:defRPr sz="2400" b="1">
                <a:solidFill>
                  <a:srgbClr val="B76799"/>
                </a:solidFill>
                <a:latin typeface="Arial" pitchFamily="-1" charset="0"/>
                <a:ea typeface="ＭＳ Ｐゴシック" pitchFamily="-1" charset="-128"/>
                <a:cs typeface="ＭＳ Ｐゴシック" pitchFamily="-1" charset="-128"/>
              </a:defRPr>
            </a:lvl3pPr>
            <a:lvl4pPr algn="l" rtl="0" eaLnBrk="0" fontAlgn="base" hangingPunct="0">
              <a:spcBef>
                <a:spcPct val="0"/>
              </a:spcBef>
              <a:spcAft>
                <a:spcPct val="0"/>
              </a:spcAft>
              <a:defRPr sz="2400" b="1">
                <a:solidFill>
                  <a:srgbClr val="B76799"/>
                </a:solidFill>
                <a:latin typeface="Arial" pitchFamily="-1" charset="0"/>
                <a:ea typeface="ＭＳ Ｐゴシック" pitchFamily="-1" charset="-128"/>
                <a:cs typeface="ＭＳ Ｐゴシック" pitchFamily="-1" charset="-128"/>
              </a:defRPr>
            </a:lvl4pPr>
            <a:lvl5pPr algn="l" rtl="0" eaLnBrk="0" fontAlgn="base" hangingPunct="0">
              <a:spcBef>
                <a:spcPct val="0"/>
              </a:spcBef>
              <a:spcAft>
                <a:spcPct val="0"/>
              </a:spcAft>
              <a:defRPr sz="2400" b="1">
                <a:solidFill>
                  <a:srgbClr val="B76799"/>
                </a:solidFill>
                <a:latin typeface="Arial" pitchFamily="-1" charset="0"/>
                <a:ea typeface="ＭＳ Ｐゴシック" pitchFamily="-1" charset="-128"/>
                <a:cs typeface="ＭＳ Ｐゴシック" pitchFamily="-1" charset="-128"/>
              </a:defRPr>
            </a:lvl5pPr>
            <a:lvl6pPr marL="457200" algn="l" rtl="0" fontAlgn="base">
              <a:spcBef>
                <a:spcPct val="0"/>
              </a:spcBef>
              <a:spcAft>
                <a:spcPct val="0"/>
              </a:spcAft>
              <a:defRPr sz="2400" b="1">
                <a:solidFill>
                  <a:srgbClr val="B76799"/>
                </a:solidFill>
                <a:latin typeface="Arial" pitchFamily="-1" charset="0"/>
              </a:defRPr>
            </a:lvl6pPr>
            <a:lvl7pPr marL="914400" algn="l" rtl="0" fontAlgn="base">
              <a:spcBef>
                <a:spcPct val="0"/>
              </a:spcBef>
              <a:spcAft>
                <a:spcPct val="0"/>
              </a:spcAft>
              <a:defRPr sz="2400" b="1">
                <a:solidFill>
                  <a:srgbClr val="B76799"/>
                </a:solidFill>
                <a:latin typeface="Arial" pitchFamily="-1" charset="0"/>
              </a:defRPr>
            </a:lvl7pPr>
            <a:lvl8pPr marL="1371600" algn="l" rtl="0" fontAlgn="base">
              <a:spcBef>
                <a:spcPct val="0"/>
              </a:spcBef>
              <a:spcAft>
                <a:spcPct val="0"/>
              </a:spcAft>
              <a:defRPr sz="2400" b="1">
                <a:solidFill>
                  <a:srgbClr val="B76799"/>
                </a:solidFill>
                <a:latin typeface="Arial" pitchFamily="-1" charset="0"/>
              </a:defRPr>
            </a:lvl8pPr>
            <a:lvl9pPr marL="1828800" algn="l" rtl="0" fontAlgn="base">
              <a:spcBef>
                <a:spcPct val="0"/>
              </a:spcBef>
              <a:spcAft>
                <a:spcPct val="0"/>
              </a:spcAft>
              <a:defRPr sz="2400" b="1">
                <a:solidFill>
                  <a:srgbClr val="B76799"/>
                </a:solidFill>
                <a:latin typeface="Arial" pitchFamily="-1" charset="0"/>
              </a:defRPr>
            </a:lvl9pPr>
          </a:lstStyle>
          <a:p>
            <a:r>
              <a:rPr lang="fr-FR" sz="3600" cap="all" dirty="0">
                <a:solidFill>
                  <a:srgbClr val="CC0000"/>
                </a:solidFill>
                <a:latin typeface="+mn-lt"/>
                <a:ea typeface="+mn-ea"/>
                <a:cs typeface="+mn-cs"/>
              </a:rPr>
              <a:t>PROJECTIONS FINANCIERES</a:t>
            </a:r>
          </a:p>
        </p:txBody>
      </p:sp>
      <p:sp>
        <p:nvSpPr>
          <p:cNvPr id="13" name="ZoneTexte 12">
            <a:extLst>
              <a:ext uri="{FF2B5EF4-FFF2-40B4-BE49-F238E27FC236}">
                <a16:creationId xmlns:a16="http://schemas.microsoft.com/office/drawing/2014/main" id="{59F93120-7D80-4475-97B5-F03F39B886B0}"/>
              </a:ext>
            </a:extLst>
          </p:cNvPr>
          <p:cNvSpPr txBox="1"/>
          <p:nvPr/>
        </p:nvSpPr>
        <p:spPr>
          <a:xfrm>
            <a:off x="562360" y="837316"/>
            <a:ext cx="8814905" cy="523220"/>
          </a:xfrm>
          <a:prstGeom prst="rect">
            <a:avLst/>
          </a:prstGeom>
          <a:noFill/>
        </p:spPr>
        <p:txBody>
          <a:bodyPr wrap="square" rtlCol="0">
            <a:spAutoFit/>
          </a:bodyPr>
          <a:lstStyle/>
          <a:p>
            <a:r>
              <a:rPr lang="fr-FR" sz="2800" cap="all" dirty="0">
                <a:solidFill>
                  <a:srgbClr val="CC0000"/>
                </a:solidFill>
              </a:rPr>
              <a:t>AVEC REVENUS FONCIERS</a:t>
            </a:r>
          </a:p>
        </p:txBody>
      </p:sp>
      <p:sp>
        <p:nvSpPr>
          <p:cNvPr id="14" name="Rectangle 13">
            <a:extLst>
              <a:ext uri="{FF2B5EF4-FFF2-40B4-BE49-F238E27FC236}">
                <a16:creationId xmlns:a16="http://schemas.microsoft.com/office/drawing/2014/main" id="{206734DD-3227-43A9-94DF-85ED4B866F74}"/>
              </a:ext>
            </a:extLst>
          </p:cNvPr>
          <p:cNvSpPr/>
          <p:nvPr/>
        </p:nvSpPr>
        <p:spPr>
          <a:xfrm>
            <a:off x="1915885" y="1500949"/>
            <a:ext cx="6074228" cy="1231106"/>
          </a:xfrm>
          <a:prstGeom prst="rect">
            <a:avLst/>
          </a:prstGeom>
        </p:spPr>
        <p:txBody>
          <a:bodyPr wrap="square">
            <a:spAutoFit/>
          </a:bodyPr>
          <a:lstStyle/>
          <a:p>
            <a:r>
              <a:rPr lang="fr-FR" sz="2000" b="1" dirty="0">
                <a:solidFill>
                  <a:srgbClr val="85AD39"/>
                </a:solidFill>
              </a:rPr>
              <a:t>Investisseur AVEC des revenus fonciers existants</a:t>
            </a:r>
          </a:p>
          <a:p>
            <a:pPr marL="285750" indent="-285750">
              <a:buFont typeface="Arial" panose="020B0604020202020204" pitchFamily="34" charset="0"/>
              <a:buChar char="•"/>
            </a:pPr>
            <a:r>
              <a:rPr lang="fr-FR" dirty="0"/>
              <a:t>Revenus fonciers existants 			1 500 €/an</a:t>
            </a:r>
          </a:p>
          <a:p>
            <a:pPr marL="285750" indent="-285750">
              <a:buFont typeface="Arial" panose="020B0604020202020204" pitchFamily="34" charset="0"/>
              <a:buChar char="•"/>
            </a:pPr>
            <a:r>
              <a:rPr lang="fr-FR" dirty="0"/>
              <a:t>TMI								30%		</a:t>
            </a:r>
          </a:p>
          <a:p>
            <a:pPr marL="285750" indent="-285750">
              <a:buFont typeface="Arial" panose="020B0604020202020204" pitchFamily="34" charset="0"/>
              <a:buChar char="•"/>
            </a:pPr>
            <a:r>
              <a:rPr lang="fr-FR" dirty="0"/>
              <a:t>IR sur les revenus fonciers				720 € 		</a:t>
            </a:r>
          </a:p>
        </p:txBody>
      </p:sp>
      <p:sp>
        <p:nvSpPr>
          <p:cNvPr id="15" name="Rectangle 14">
            <a:extLst>
              <a:ext uri="{FF2B5EF4-FFF2-40B4-BE49-F238E27FC236}">
                <a16:creationId xmlns:a16="http://schemas.microsoft.com/office/drawing/2014/main" id="{83560D37-C352-43AD-B8C0-70410D909869}"/>
              </a:ext>
            </a:extLst>
          </p:cNvPr>
          <p:cNvSpPr/>
          <p:nvPr/>
        </p:nvSpPr>
        <p:spPr>
          <a:xfrm>
            <a:off x="1915885" y="4297341"/>
            <a:ext cx="6637029" cy="2062103"/>
          </a:xfrm>
          <a:prstGeom prst="rect">
            <a:avLst/>
          </a:prstGeom>
        </p:spPr>
        <p:txBody>
          <a:bodyPr wrap="square">
            <a:spAutoFit/>
          </a:bodyPr>
          <a:lstStyle/>
          <a:p>
            <a:r>
              <a:rPr lang="fr-FR" sz="2000" b="1" dirty="0">
                <a:solidFill>
                  <a:srgbClr val="85AD39"/>
                </a:solidFill>
              </a:rPr>
              <a:t>Financement du bien</a:t>
            </a:r>
            <a:r>
              <a:rPr lang="fr-FR" dirty="0"/>
              <a:t>	</a:t>
            </a:r>
          </a:p>
          <a:p>
            <a:r>
              <a:rPr lang="fr-FR" dirty="0"/>
              <a:t>Montant financé						100 000 € </a:t>
            </a:r>
          </a:p>
          <a:p>
            <a:r>
              <a:rPr lang="fr-FR" dirty="0"/>
              <a:t>Apport								0</a:t>
            </a:r>
          </a:p>
          <a:p>
            <a:r>
              <a:rPr lang="fr-FR" dirty="0"/>
              <a:t>Durée du financement					20 ans</a:t>
            </a:r>
          </a:p>
          <a:p>
            <a:r>
              <a:rPr lang="fr-FR" dirty="0"/>
              <a:t>Taux nominal							2%</a:t>
            </a:r>
          </a:p>
          <a:p>
            <a:r>
              <a:rPr lang="fr-FR" dirty="0"/>
              <a:t>ADI (DC+PTIA)							0,36</a:t>
            </a:r>
          </a:p>
          <a:p>
            <a:r>
              <a:rPr lang="fr-FR" dirty="0"/>
              <a:t>Différé total							24 mois</a:t>
            </a:r>
          </a:p>
        </p:txBody>
      </p:sp>
      <p:sp>
        <p:nvSpPr>
          <p:cNvPr id="16" name="ZoneTexte 15">
            <a:extLst>
              <a:ext uri="{FF2B5EF4-FFF2-40B4-BE49-F238E27FC236}">
                <a16:creationId xmlns:a16="http://schemas.microsoft.com/office/drawing/2014/main" id="{6AA1A0BF-6E10-4161-B46E-2B5C2FD77312}"/>
              </a:ext>
            </a:extLst>
          </p:cNvPr>
          <p:cNvSpPr txBox="1"/>
          <p:nvPr/>
        </p:nvSpPr>
        <p:spPr>
          <a:xfrm>
            <a:off x="1926949" y="2925822"/>
            <a:ext cx="6052102" cy="1231106"/>
          </a:xfrm>
          <a:prstGeom prst="rect">
            <a:avLst/>
          </a:prstGeom>
          <a:noFill/>
        </p:spPr>
        <p:txBody>
          <a:bodyPr wrap="square" rtlCol="0">
            <a:spAutoFit/>
          </a:bodyPr>
          <a:lstStyle/>
          <a:p>
            <a:r>
              <a:rPr lang="fr-FR" sz="2000" b="1" dirty="0">
                <a:solidFill>
                  <a:srgbClr val="85AD39"/>
                </a:solidFill>
              </a:rPr>
              <a:t>Caractéristiques du bien</a:t>
            </a:r>
            <a:r>
              <a:rPr lang="fr-FR" dirty="0"/>
              <a:t>		</a:t>
            </a:r>
          </a:p>
          <a:p>
            <a:pPr marL="285750" indent="-285750">
              <a:buFont typeface="Arial" panose="020B0604020202020204" pitchFamily="34" charset="0"/>
              <a:buChar char="•"/>
            </a:pPr>
            <a:r>
              <a:rPr lang="fr-FR" dirty="0"/>
              <a:t>Financement Nue Pro</a:t>
            </a:r>
          </a:p>
          <a:p>
            <a:pPr marL="285750" indent="-285750">
              <a:buFont typeface="Arial" panose="020B0604020202020204" pitchFamily="34" charset="0"/>
              <a:buChar char="•"/>
            </a:pPr>
            <a:r>
              <a:rPr lang="fr-FR" dirty="0"/>
              <a:t>Valeur Nue Propriété (60%) 			96 000 € 		</a:t>
            </a:r>
          </a:p>
          <a:p>
            <a:pPr marL="285750" indent="-285750">
              <a:buFont typeface="Arial" panose="020B0604020202020204" pitchFamily="34" charset="0"/>
              <a:buChar char="•"/>
            </a:pPr>
            <a:r>
              <a:rPr lang="fr-FR" dirty="0"/>
              <a:t>Valeur Pleine Propriété				160 000 € 	</a:t>
            </a:r>
          </a:p>
        </p:txBody>
      </p:sp>
    </p:spTree>
    <p:extLst>
      <p:ext uri="{BB962C8B-B14F-4D97-AF65-F5344CB8AC3E}">
        <p14:creationId xmlns:p14="http://schemas.microsoft.com/office/powerpoint/2010/main" val="41915444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wipe(left)">
                                      <p:cBhvr>
                                        <p:cTn id="7" dur="500"/>
                                        <p:tgtEl>
                                          <p:spTgt spid="13"/>
                                        </p:tgtEl>
                                      </p:cBhvr>
                                    </p:animEffect>
                                  </p:childTnLst>
                                </p:cTn>
                              </p:par>
                            </p:childTnLst>
                          </p:cTn>
                        </p:par>
                        <p:par>
                          <p:cTn id="8" fill="hold">
                            <p:stCondLst>
                              <p:cond delay="500"/>
                            </p:stCondLst>
                            <p:childTnLst>
                              <p:par>
                                <p:cTn id="9" presetID="12" presetClass="entr" presetSubtype="4" fill="hold" grpId="0" nodeType="afterEffect">
                                  <p:stCondLst>
                                    <p:cond delay="0"/>
                                  </p:stCondLst>
                                  <p:childTnLst>
                                    <p:set>
                                      <p:cBhvr>
                                        <p:cTn id="10" dur="1" fill="hold">
                                          <p:stCondLst>
                                            <p:cond delay="0"/>
                                          </p:stCondLst>
                                        </p:cTn>
                                        <p:tgtEl>
                                          <p:spTgt spid="14"/>
                                        </p:tgtEl>
                                        <p:attrNameLst>
                                          <p:attrName>style.visibility</p:attrName>
                                        </p:attrNameLst>
                                      </p:cBhvr>
                                      <p:to>
                                        <p:strVal val="visible"/>
                                      </p:to>
                                    </p:set>
                                    <p:anim calcmode="lin" valueType="num">
                                      <p:cBhvr additive="base">
                                        <p:cTn id="11" dur="500"/>
                                        <p:tgtEl>
                                          <p:spTgt spid="14"/>
                                        </p:tgtEl>
                                        <p:attrNameLst>
                                          <p:attrName>ppt_y</p:attrName>
                                        </p:attrNameLst>
                                      </p:cBhvr>
                                      <p:tavLst>
                                        <p:tav tm="0">
                                          <p:val>
                                            <p:strVal val="#ppt_y+#ppt_h*1.125000"/>
                                          </p:val>
                                        </p:tav>
                                        <p:tav tm="100000">
                                          <p:val>
                                            <p:strVal val="#ppt_y"/>
                                          </p:val>
                                        </p:tav>
                                      </p:tavLst>
                                    </p:anim>
                                    <p:animEffect transition="in" filter="wipe(up)">
                                      <p:cBhvr>
                                        <p:cTn id="12" dur="500"/>
                                        <p:tgtEl>
                                          <p:spTgt spid="14"/>
                                        </p:tgtEl>
                                      </p:cBhvr>
                                    </p:animEffect>
                                  </p:childTnLst>
                                </p:cTn>
                              </p:par>
                            </p:childTnLst>
                          </p:cTn>
                        </p:par>
                      </p:childTnLst>
                    </p:cTn>
                  </p:par>
                  <p:par>
                    <p:cTn id="13" fill="hold">
                      <p:stCondLst>
                        <p:cond delay="indefinite"/>
                      </p:stCondLst>
                      <p:childTnLst>
                        <p:par>
                          <p:cTn id="14" fill="hold">
                            <p:stCondLst>
                              <p:cond delay="0"/>
                            </p:stCondLst>
                            <p:childTnLst>
                              <p:par>
                                <p:cTn id="15" presetID="12" presetClass="entr" presetSubtype="4" fill="hold" grpId="0" nodeType="clickEffect">
                                  <p:stCondLst>
                                    <p:cond delay="0"/>
                                  </p:stCondLst>
                                  <p:childTnLst>
                                    <p:set>
                                      <p:cBhvr>
                                        <p:cTn id="16" dur="1" fill="hold">
                                          <p:stCondLst>
                                            <p:cond delay="0"/>
                                          </p:stCondLst>
                                        </p:cTn>
                                        <p:tgtEl>
                                          <p:spTgt spid="16"/>
                                        </p:tgtEl>
                                        <p:attrNameLst>
                                          <p:attrName>style.visibility</p:attrName>
                                        </p:attrNameLst>
                                      </p:cBhvr>
                                      <p:to>
                                        <p:strVal val="visible"/>
                                      </p:to>
                                    </p:set>
                                    <p:anim calcmode="lin" valueType="num">
                                      <p:cBhvr additive="base">
                                        <p:cTn id="17" dur="500"/>
                                        <p:tgtEl>
                                          <p:spTgt spid="16"/>
                                        </p:tgtEl>
                                        <p:attrNameLst>
                                          <p:attrName>ppt_y</p:attrName>
                                        </p:attrNameLst>
                                      </p:cBhvr>
                                      <p:tavLst>
                                        <p:tav tm="0">
                                          <p:val>
                                            <p:strVal val="#ppt_y+#ppt_h*1.125000"/>
                                          </p:val>
                                        </p:tav>
                                        <p:tav tm="100000">
                                          <p:val>
                                            <p:strVal val="#ppt_y"/>
                                          </p:val>
                                        </p:tav>
                                      </p:tavLst>
                                    </p:anim>
                                    <p:animEffect transition="in" filter="wipe(up)">
                                      <p:cBhvr>
                                        <p:cTn id="18" dur="500"/>
                                        <p:tgtEl>
                                          <p:spTgt spid="16"/>
                                        </p:tgtEl>
                                      </p:cBhvr>
                                    </p:animEffect>
                                  </p:childTnLst>
                                </p:cTn>
                              </p:par>
                            </p:childTnLst>
                          </p:cTn>
                        </p:par>
                      </p:childTnLst>
                    </p:cTn>
                  </p:par>
                  <p:par>
                    <p:cTn id="19" fill="hold">
                      <p:stCondLst>
                        <p:cond delay="indefinite"/>
                      </p:stCondLst>
                      <p:childTnLst>
                        <p:par>
                          <p:cTn id="20" fill="hold">
                            <p:stCondLst>
                              <p:cond delay="0"/>
                            </p:stCondLst>
                            <p:childTnLst>
                              <p:par>
                                <p:cTn id="21" presetID="12" presetClass="entr" presetSubtype="4" fill="hold" grpId="0" nodeType="clickEffect">
                                  <p:stCondLst>
                                    <p:cond delay="0"/>
                                  </p:stCondLst>
                                  <p:childTnLst>
                                    <p:set>
                                      <p:cBhvr>
                                        <p:cTn id="22" dur="1" fill="hold">
                                          <p:stCondLst>
                                            <p:cond delay="0"/>
                                          </p:stCondLst>
                                        </p:cTn>
                                        <p:tgtEl>
                                          <p:spTgt spid="15"/>
                                        </p:tgtEl>
                                        <p:attrNameLst>
                                          <p:attrName>style.visibility</p:attrName>
                                        </p:attrNameLst>
                                      </p:cBhvr>
                                      <p:to>
                                        <p:strVal val="visible"/>
                                      </p:to>
                                    </p:set>
                                    <p:anim calcmode="lin" valueType="num">
                                      <p:cBhvr additive="base">
                                        <p:cTn id="23" dur="500"/>
                                        <p:tgtEl>
                                          <p:spTgt spid="15"/>
                                        </p:tgtEl>
                                        <p:attrNameLst>
                                          <p:attrName>ppt_y</p:attrName>
                                        </p:attrNameLst>
                                      </p:cBhvr>
                                      <p:tavLst>
                                        <p:tav tm="0">
                                          <p:val>
                                            <p:strVal val="#ppt_y+#ppt_h*1.125000"/>
                                          </p:val>
                                        </p:tav>
                                        <p:tav tm="100000">
                                          <p:val>
                                            <p:strVal val="#ppt_y"/>
                                          </p:val>
                                        </p:tav>
                                      </p:tavLst>
                                    </p:anim>
                                    <p:animEffect transition="in" filter="wipe(up)">
                                      <p:cBhvr>
                                        <p:cTn id="24" dur="5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P spid="14" grpId="0"/>
      <p:bldP spid="15" grpId="0"/>
      <p:bldP spid="16"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Rectangle 15">
            <a:extLst>
              <a:ext uri="{FF2B5EF4-FFF2-40B4-BE49-F238E27FC236}">
                <a16:creationId xmlns:a16="http://schemas.microsoft.com/office/drawing/2014/main" id="{21450D22-F8D0-4D5B-BC62-74040AA3A331}"/>
              </a:ext>
            </a:extLst>
          </p:cNvPr>
          <p:cNvSpPr/>
          <p:nvPr/>
        </p:nvSpPr>
        <p:spPr>
          <a:xfrm>
            <a:off x="1953973" y="3749348"/>
            <a:ext cx="2295856" cy="915285"/>
          </a:xfrm>
          <a:prstGeom prst="rect">
            <a:avLst/>
          </a:prstGeom>
          <a:solidFill>
            <a:schemeClr val="accent6">
              <a:lumMod val="60000"/>
              <a:lumOff val="40000"/>
            </a:schemeClr>
          </a:solidFill>
          <a:ln w="3810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fr-FR"/>
          </a:p>
        </p:txBody>
      </p:sp>
      <p:grpSp>
        <p:nvGrpSpPr>
          <p:cNvPr id="17" name="Groupe 16">
            <a:extLst>
              <a:ext uri="{FF2B5EF4-FFF2-40B4-BE49-F238E27FC236}">
                <a16:creationId xmlns:a16="http://schemas.microsoft.com/office/drawing/2014/main" id="{62D09B90-5A1D-458B-B396-08E73923E5A7}"/>
              </a:ext>
            </a:extLst>
          </p:cNvPr>
          <p:cNvGrpSpPr/>
          <p:nvPr/>
        </p:nvGrpSpPr>
        <p:grpSpPr>
          <a:xfrm>
            <a:off x="1941555" y="1728573"/>
            <a:ext cx="2308274" cy="940678"/>
            <a:chOff x="3683846" y="1604306"/>
            <a:chExt cx="2308274" cy="940678"/>
          </a:xfrm>
        </p:grpSpPr>
        <p:sp>
          <p:nvSpPr>
            <p:cNvPr id="19" name="Rectangle 18">
              <a:extLst>
                <a:ext uri="{FF2B5EF4-FFF2-40B4-BE49-F238E27FC236}">
                  <a16:creationId xmlns:a16="http://schemas.microsoft.com/office/drawing/2014/main" id="{6C1AC8EB-B3F2-410C-A738-18E6B46F4242}"/>
                </a:ext>
              </a:extLst>
            </p:cNvPr>
            <p:cNvSpPr/>
            <p:nvPr/>
          </p:nvSpPr>
          <p:spPr>
            <a:xfrm>
              <a:off x="5584450" y="1994535"/>
              <a:ext cx="143250" cy="550449"/>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fr-FR"/>
            </a:p>
          </p:txBody>
        </p:sp>
        <p:sp>
          <p:nvSpPr>
            <p:cNvPr id="21" name="Triangle isocèle 20">
              <a:extLst>
                <a:ext uri="{FF2B5EF4-FFF2-40B4-BE49-F238E27FC236}">
                  <a16:creationId xmlns:a16="http://schemas.microsoft.com/office/drawing/2014/main" id="{B6F676DE-2E3F-4337-B54D-17E36E565645}"/>
                </a:ext>
              </a:extLst>
            </p:cNvPr>
            <p:cNvSpPr/>
            <p:nvPr/>
          </p:nvSpPr>
          <p:spPr>
            <a:xfrm>
              <a:off x="3683846" y="1604306"/>
              <a:ext cx="2308274" cy="940678"/>
            </a:xfrm>
            <a:prstGeom prst="triangle">
              <a:avLst>
                <a:gd name="adj" fmla="val 51493"/>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fr-FR" dirty="0"/>
            </a:p>
          </p:txBody>
        </p:sp>
      </p:grpSp>
      <p:sp>
        <p:nvSpPr>
          <p:cNvPr id="27" name="Rectangle 26">
            <a:extLst>
              <a:ext uri="{FF2B5EF4-FFF2-40B4-BE49-F238E27FC236}">
                <a16:creationId xmlns:a16="http://schemas.microsoft.com/office/drawing/2014/main" id="{370E0A36-BDD2-4EB3-9501-228C59ADC47B}"/>
              </a:ext>
            </a:extLst>
          </p:cNvPr>
          <p:cNvSpPr/>
          <p:nvPr/>
        </p:nvSpPr>
        <p:spPr>
          <a:xfrm>
            <a:off x="1953973" y="2753158"/>
            <a:ext cx="2295856" cy="914123"/>
          </a:xfrm>
          <a:prstGeom prst="rect">
            <a:avLst/>
          </a:prstGeom>
          <a:solidFill>
            <a:schemeClr val="accent6">
              <a:lumMod val="40000"/>
              <a:lumOff val="60000"/>
            </a:schemeClr>
          </a:solidFill>
          <a:ln w="5715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fr-FR"/>
          </a:p>
        </p:txBody>
      </p:sp>
      <p:sp>
        <p:nvSpPr>
          <p:cNvPr id="28" name="ZoneTexte 27">
            <a:extLst>
              <a:ext uri="{FF2B5EF4-FFF2-40B4-BE49-F238E27FC236}">
                <a16:creationId xmlns:a16="http://schemas.microsoft.com/office/drawing/2014/main" id="{AD7AD598-ABCC-4D2D-A502-1418C6D30B44}"/>
              </a:ext>
            </a:extLst>
          </p:cNvPr>
          <p:cNvSpPr txBox="1"/>
          <p:nvPr/>
        </p:nvSpPr>
        <p:spPr>
          <a:xfrm>
            <a:off x="4635620" y="3549292"/>
            <a:ext cx="1263689" cy="400110"/>
          </a:xfrm>
          <a:prstGeom prst="rect">
            <a:avLst/>
          </a:prstGeom>
          <a:noFill/>
        </p:spPr>
        <p:txBody>
          <a:bodyPr wrap="square" rtlCol="0">
            <a:spAutoFit/>
          </a:bodyPr>
          <a:lstStyle/>
          <a:p>
            <a:r>
              <a:rPr lang="fr-FR" sz="2000" dirty="0"/>
              <a:t>USUFRUIT</a:t>
            </a:r>
          </a:p>
        </p:txBody>
      </p:sp>
      <p:sp>
        <p:nvSpPr>
          <p:cNvPr id="29" name="Rectangle 28">
            <a:extLst>
              <a:ext uri="{FF2B5EF4-FFF2-40B4-BE49-F238E27FC236}">
                <a16:creationId xmlns:a16="http://schemas.microsoft.com/office/drawing/2014/main" id="{FD5DEDC4-0552-48AC-90AB-2FCC037B9764}"/>
              </a:ext>
            </a:extLst>
          </p:cNvPr>
          <p:cNvSpPr/>
          <p:nvPr/>
        </p:nvSpPr>
        <p:spPr>
          <a:xfrm>
            <a:off x="1953973" y="4731871"/>
            <a:ext cx="2295856" cy="915285"/>
          </a:xfrm>
          <a:prstGeom prst="rect">
            <a:avLst/>
          </a:prstGeom>
          <a:solidFill>
            <a:schemeClr val="accent6"/>
          </a:solidFill>
          <a:ln w="3810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fr-FR"/>
          </a:p>
        </p:txBody>
      </p:sp>
      <p:sp>
        <p:nvSpPr>
          <p:cNvPr id="30" name="ZoneTexte 29">
            <a:extLst>
              <a:ext uri="{FF2B5EF4-FFF2-40B4-BE49-F238E27FC236}">
                <a16:creationId xmlns:a16="http://schemas.microsoft.com/office/drawing/2014/main" id="{14915B93-559C-41D6-B6D7-6FB69B22FEFE}"/>
              </a:ext>
            </a:extLst>
          </p:cNvPr>
          <p:cNvSpPr txBox="1"/>
          <p:nvPr/>
        </p:nvSpPr>
        <p:spPr>
          <a:xfrm>
            <a:off x="4504091" y="4773815"/>
            <a:ext cx="1425354" cy="707886"/>
          </a:xfrm>
          <a:prstGeom prst="rect">
            <a:avLst/>
          </a:prstGeom>
          <a:noFill/>
        </p:spPr>
        <p:txBody>
          <a:bodyPr wrap="square" rtlCol="0">
            <a:spAutoFit/>
          </a:bodyPr>
          <a:lstStyle/>
          <a:p>
            <a:pPr algn="ctr"/>
            <a:r>
              <a:rPr lang="fr-FR" sz="2000" dirty="0"/>
              <a:t>NUE PROPRIÉTÉ</a:t>
            </a:r>
          </a:p>
        </p:txBody>
      </p:sp>
      <p:sp>
        <p:nvSpPr>
          <p:cNvPr id="31" name="Parenthèse ouvrante 30">
            <a:extLst>
              <a:ext uri="{FF2B5EF4-FFF2-40B4-BE49-F238E27FC236}">
                <a16:creationId xmlns:a16="http://schemas.microsoft.com/office/drawing/2014/main" id="{D1487B1D-63D3-41E7-834F-1521089E856A}"/>
              </a:ext>
            </a:extLst>
          </p:cNvPr>
          <p:cNvSpPr/>
          <p:nvPr/>
        </p:nvSpPr>
        <p:spPr>
          <a:xfrm flipH="1">
            <a:off x="4425165" y="2795103"/>
            <a:ext cx="75129" cy="1846480"/>
          </a:xfrm>
          <a:prstGeom prst="leftBracket">
            <a:avLst/>
          </a:prstGeom>
          <a:ln w="3810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a:p>
        </p:txBody>
      </p:sp>
      <p:sp>
        <p:nvSpPr>
          <p:cNvPr id="32" name="Parenthèse ouvrante 31">
            <a:extLst>
              <a:ext uri="{FF2B5EF4-FFF2-40B4-BE49-F238E27FC236}">
                <a16:creationId xmlns:a16="http://schemas.microsoft.com/office/drawing/2014/main" id="{3CFBFE2A-7914-465B-89F6-2C1ADC357903}"/>
              </a:ext>
            </a:extLst>
          </p:cNvPr>
          <p:cNvSpPr/>
          <p:nvPr/>
        </p:nvSpPr>
        <p:spPr>
          <a:xfrm flipH="1">
            <a:off x="4428963" y="4773815"/>
            <a:ext cx="75128" cy="849279"/>
          </a:xfrm>
          <a:prstGeom prst="leftBracket">
            <a:avLst/>
          </a:prstGeom>
          <a:ln w="38100">
            <a:solidFill>
              <a:schemeClr val="tx1"/>
            </a:solidFill>
          </a:ln>
        </p:spPr>
        <p:style>
          <a:lnRef idx="1">
            <a:schemeClr val="accent1"/>
          </a:lnRef>
          <a:fillRef idx="0">
            <a:schemeClr val="accent1"/>
          </a:fillRef>
          <a:effectRef idx="0">
            <a:schemeClr val="accent1"/>
          </a:effectRef>
          <a:fontRef idx="minor">
            <a:schemeClr val="tx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fr-FR"/>
          </a:p>
        </p:txBody>
      </p:sp>
      <p:sp>
        <p:nvSpPr>
          <p:cNvPr id="33" name="ZoneTexte 32">
            <a:extLst>
              <a:ext uri="{FF2B5EF4-FFF2-40B4-BE49-F238E27FC236}">
                <a16:creationId xmlns:a16="http://schemas.microsoft.com/office/drawing/2014/main" id="{BC6A0483-75B7-4474-B55D-896F55627E58}"/>
              </a:ext>
            </a:extLst>
          </p:cNvPr>
          <p:cNvSpPr txBox="1"/>
          <p:nvPr/>
        </p:nvSpPr>
        <p:spPr>
          <a:xfrm>
            <a:off x="1953973" y="2870965"/>
            <a:ext cx="2295856" cy="677108"/>
          </a:xfrm>
          <a:prstGeom prst="rect">
            <a:avLst/>
          </a:prstGeom>
          <a:noFill/>
        </p:spPr>
        <p:txBody>
          <a:bodyPr wrap="square" rtlCol="0">
            <a:spAutoFit/>
          </a:bodyPr>
          <a:lstStyle/>
          <a:p>
            <a:pPr algn="ctr"/>
            <a:r>
              <a:rPr lang="fr-FR" sz="2000" b="1" dirty="0">
                <a:solidFill>
                  <a:schemeClr val="bg1"/>
                </a:solidFill>
              </a:rPr>
              <a:t>USUS :</a:t>
            </a:r>
          </a:p>
          <a:p>
            <a:pPr algn="ctr"/>
            <a:r>
              <a:rPr lang="fr-FR" b="1" dirty="0">
                <a:solidFill>
                  <a:schemeClr val="bg1"/>
                </a:solidFill>
              </a:rPr>
              <a:t>User du bien</a:t>
            </a:r>
            <a:endParaRPr lang="fr-FR" sz="2000" b="1" dirty="0">
              <a:solidFill>
                <a:schemeClr val="bg1"/>
              </a:solidFill>
            </a:endParaRPr>
          </a:p>
        </p:txBody>
      </p:sp>
      <p:sp>
        <p:nvSpPr>
          <p:cNvPr id="34" name="ZoneTexte 33">
            <a:extLst>
              <a:ext uri="{FF2B5EF4-FFF2-40B4-BE49-F238E27FC236}">
                <a16:creationId xmlns:a16="http://schemas.microsoft.com/office/drawing/2014/main" id="{49E2791B-7BA9-4E65-BDDA-6E35EB88B13C}"/>
              </a:ext>
            </a:extLst>
          </p:cNvPr>
          <p:cNvSpPr txBox="1"/>
          <p:nvPr/>
        </p:nvSpPr>
        <p:spPr>
          <a:xfrm>
            <a:off x="1999028" y="3734519"/>
            <a:ext cx="2295856" cy="334408"/>
          </a:xfrm>
          <a:prstGeom prst="rect">
            <a:avLst/>
          </a:prstGeom>
          <a:noFill/>
        </p:spPr>
        <p:txBody>
          <a:bodyPr wrap="square" rtlCol="0">
            <a:spAutoFit/>
          </a:bodyPr>
          <a:lstStyle/>
          <a:p>
            <a:pPr algn="ctr"/>
            <a:r>
              <a:rPr lang="fr-FR" sz="2000" b="1" dirty="0">
                <a:solidFill>
                  <a:schemeClr val="bg1"/>
                </a:solidFill>
              </a:rPr>
              <a:t>FRUCTUS : </a:t>
            </a:r>
          </a:p>
          <a:p>
            <a:pPr algn="ctr"/>
            <a:r>
              <a:rPr lang="fr-FR" b="1" dirty="0">
                <a:solidFill>
                  <a:schemeClr val="bg1"/>
                </a:solidFill>
              </a:rPr>
              <a:t>Percevoir des revenus du bien</a:t>
            </a:r>
            <a:endParaRPr lang="fr-FR" sz="2000" b="1" dirty="0">
              <a:solidFill>
                <a:schemeClr val="bg1"/>
              </a:solidFill>
            </a:endParaRPr>
          </a:p>
        </p:txBody>
      </p:sp>
      <p:sp>
        <p:nvSpPr>
          <p:cNvPr id="35" name="ZoneTexte 34">
            <a:extLst>
              <a:ext uri="{FF2B5EF4-FFF2-40B4-BE49-F238E27FC236}">
                <a16:creationId xmlns:a16="http://schemas.microsoft.com/office/drawing/2014/main" id="{C850F702-9070-493B-B1D9-DBD6F0DDF987}"/>
              </a:ext>
            </a:extLst>
          </p:cNvPr>
          <p:cNvSpPr txBox="1"/>
          <p:nvPr/>
        </p:nvSpPr>
        <p:spPr>
          <a:xfrm>
            <a:off x="1978221" y="4866347"/>
            <a:ext cx="2271608" cy="646331"/>
          </a:xfrm>
          <a:prstGeom prst="rect">
            <a:avLst/>
          </a:prstGeom>
          <a:noFill/>
        </p:spPr>
        <p:txBody>
          <a:bodyPr wrap="square" rtlCol="0">
            <a:spAutoFit/>
          </a:bodyPr>
          <a:lstStyle/>
          <a:p>
            <a:pPr algn="ctr"/>
            <a:r>
              <a:rPr lang="fr-FR" b="1" dirty="0">
                <a:solidFill>
                  <a:schemeClr val="bg1"/>
                </a:solidFill>
              </a:rPr>
              <a:t>ABUSUS : </a:t>
            </a:r>
          </a:p>
          <a:p>
            <a:pPr algn="ctr"/>
            <a:r>
              <a:rPr lang="fr-FR" b="1" dirty="0">
                <a:solidFill>
                  <a:schemeClr val="bg1"/>
                </a:solidFill>
              </a:rPr>
              <a:t>Disposer du bien </a:t>
            </a:r>
          </a:p>
        </p:txBody>
      </p:sp>
      <p:sp>
        <p:nvSpPr>
          <p:cNvPr id="36" name="ZoneTexte 35">
            <a:extLst>
              <a:ext uri="{FF2B5EF4-FFF2-40B4-BE49-F238E27FC236}">
                <a16:creationId xmlns:a16="http://schemas.microsoft.com/office/drawing/2014/main" id="{B90EFB18-626E-4012-B055-793B2D88E5E6}"/>
              </a:ext>
            </a:extLst>
          </p:cNvPr>
          <p:cNvSpPr txBox="1"/>
          <p:nvPr/>
        </p:nvSpPr>
        <p:spPr>
          <a:xfrm>
            <a:off x="444034" y="-177947"/>
            <a:ext cx="7155181" cy="1200329"/>
          </a:xfrm>
          <a:prstGeom prst="rect">
            <a:avLst/>
          </a:prstGeom>
          <a:noFill/>
        </p:spPr>
        <p:txBody>
          <a:bodyPr wrap="square" rtlCol="0">
            <a:spAutoFit/>
          </a:bodyPr>
          <a:lstStyle/>
          <a:p>
            <a:endParaRPr lang="fr-FR" sz="3600" cap="all" dirty="0"/>
          </a:p>
          <a:p>
            <a:r>
              <a:rPr lang="fr-FR" sz="3600" cap="all" dirty="0">
                <a:solidFill>
                  <a:srgbClr val="CC0000"/>
                </a:solidFill>
              </a:rPr>
              <a:t>QUE DIT LA LOI ?</a:t>
            </a:r>
          </a:p>
        </p:txBody>
      </p:sp>
      <p:sp>
        <p:nvSpPr>
          <p:cNvPr id="37" name="Parenthèse ouvrante 36">
            <a:extLst>
              <a:ext uri="{FF2B5EF4-FFF2-40B4-BE49-F238E27FC236}">
                <a16:creationId xmlns:a16="http://schemas.microsoft.com/office/drawing/2014/main" id="{E31BC92E-F5CC-4933-8FF9-775AC5B07A29}"/>
              </a:ext>
            </a:extLst>
          </p:cNvPr>
          <p:cNvSpPr/>
          <p:nvPr/>
        </p:nvSpPr>
        <p:spPr>
          <a:xfrm flipH="1">
            <a:off x="5958778" y="1463599"/>
            <a:ext cx="236710" cy="4702310"/>
          </a:xfrm>
          <a:prstGeom prst="leftBracket">
            <a:avLst/>
          </a:prstGeom>
          <a:ln w="38100">
            <a:solidFill>
              <a:schemeClr val="accent6"/>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a:p>
        </p:txBody>
      </p:sp>
      <p:sp>
        <p:nvSpPr>
          <p:cNvPr id="38" name="ZoneTexte 37">
            <a:extLst>
              <a:ext uri="{FF2B5EF4-FFF2-40B4-BE49-F238E27FC236}">
                <a16:creationId xmlns:a16="http://schemas.microsoft.com/office/drawing/2014/main" id="{ADBB56B8-9C0E-41DE-AF2E-5F81BAEAE821}"/>
              </a:ext>
            </a:extLst>
          </p:cNvPr>
          <p:cNvSpPr txBox="1"/>
          <p:nvPr/>
        </p:nvSpPr>
        <p:spPr>
          <a:xfrm>
            <a:off x="6475671" y="3472348"/>
            <a:ext cx="2014894" cy="954107"/>
          </a:xfrm>
          <a:prstGeom prst="rect">
            <a:avLst/>
          </a:prstGeom>
          <a:noFill/>
        </p:spPr>
        <p:txBody>
          <a:bodyPr wrap="square" rtlCol="0">
            <a:spAutoFit/>
          </a:bodyPr>
          <a:lstStyle/>
          <a:p>
            <a:r>
              <a:rPr lang="fr-FR" sz="2800" dirty="0"/>
              <a:t>PLEINE PROPRIETE</a:t>
            </a:r>
          </a:p>
        </p:txBody>
      </p:sp>
    </p:spTree>
    <p:extLst>
      <p:ext uri="{BB962C8B-B14F-4D97-AF65-F5344CB8AC3E}">
        <p14:creationId xmlns:p14="http://schemas.microsoft.com/office/powerpoint/2010/main" val="3462807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5"/>
                                        </p:tgtEl>
                                        <p:attrNameLst>
                                          <p:attrName>style.visibility</p:attrName>
                                        </p:attrNameLst>
                                      </p:cBhvr>
                                      <p:to>
                                        <p:strVal val="visible"/>
                                      </p:to>
                                    </p:set>
                                    <p:animEffect transition="in" filter="fade">
                                      <p:cBhvr>
                                        <p:cTn id="7" dur="500"/>
                                        <p:tgtEl>
                                          <p:spTgt spid="35"/>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29"/>
                                        </p:tgtEl>
                                        <p:attrNameLst>
                                          <p:attrName>style.visibility</p:attrName>
                                        </p:attrNameLst>
                                      </p:cBhvr>
                                      <p:to>
                                        <p:strVal val="visible"/>
                                      </p:to>
                                    </p:set>
                                    <p:animEffect transition="in" filter="fade">
                                      <p:cBhvr>
                                        <p:cTn id="10" dur="500"/>
                                        <p:tgtEl>
                                          <p:spTgt spid="29"/>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32"/>
                                        </p:tgtEl>
                                        <p:attrNameLst>
                                          <p:attrName>style.visibility</p:attrName>
                                        </p:attrNameLst>
                                      </p:cBhvr>
                                      <p:to>
                                        <p:strVal val="visible"/>
                                      </p:to>
                                    </p:set>
                                    <p:animEffect transition="in" filter="fade">
                                      <p:cBhvr>
                                        <p:cTn id="13" dur="500"/>
                                        <p:tgtEl>
                                          <p:spTgt spid="32"/>
                                        </p:tgtEl>
                                      </p:cBhvr>
                                    </p:animEffect>
                                  </p:childTnLst>
                                </p:cTn>
                              </p:par>
                              <p:par>
                                <p:cTn id="14" presetID="10" presetClass="entr" presetSubtype="0" fill="hold" grpId="0" nodeType="withEffect">
                                  <p:stCondLst>
                                    <p:cond delay="0"/>
                                  </p:stCondLst>
                                  <p:childTnLst>
                                    <p:set>
                                      <p:cBhvr>
                                        <p:cTn id="15" dur="1" fill="hold">
                                          <p:stCondLst>
                                            <p:cond delay="0"/>
                                          </p:stCondLst>
                                        </p:cTn>
                                        <p:tgtEl>
                                          <p:spTgt spid="30"/>
                                        </p:tgtEl>
                                        <p:attrNameLst>
                                          <p:attrName>style.visibility</p:attrName>
                                        </p:attrNameLst>
                                      </p:cBhvr>
                                      <p:to>
                                        <p:strVal val="visible"/>
                                      </p:to>
                                    </p:set>
                                    <p:animEffect transition="in" filter="fade">
                                      <p:cBhvr>
                                        <p:cTn id="16" dur="500"/>
                                        <p:tgtEl>
                                          <p:spTgt spid="30"/>
                                        </p:tgtEl>
                                      </p:cBhvr>
                                    </p:animEffect>
                                  </p:childTnLst>
                                </p:cTn>
                              </p:par>
                            </p:childTnLst>
                          </p:cTn>
                        </p:par>
                      </p:childTnLst>
                    </p:cTn>
                  </p:par>
                  <p:par>
                    <p:cTn id="17" fill="hold">
                      <p:stCondLst>
                        <p:cond delay="indefinite"/>
                      </p:stCondLst>
                      <p:childTnLst>
                        <p:par>
                          <p:cTn id="18" fill="hold">
                            <p:stCondLst>
                              <p:cond delay="0"/>
                            </p:stCondLst>
                            <p:childTnLst>
                              <p:par>
                                <p:cTn id="19" presetID="10" presetClass="entr" presetSubtype="0" fill="hold" grpId="0" nodeType="clickEffect">
                                  <p:stCondLst>
                                    <p:cond delay="0"/>
                                  </p:stCondLst>
                                  <p:childTnLst>
                                    <p:set>
                                      <p:cBhvr>
                                        <p:cTn id="20" dur="1" fill="hold">
                                          <p:stCondLst>
                                            <p:cond delay="0"/>
                                          </p:stCondLst>
                                        </p:cTn>
                                        <p:tgtEl>
                                          <p:spTgt spid="34"/>
                                        </p:tgtEl>
                                        <p:attrNameLst>
                                          <p:attrName>style.visibility</p:attrName>
                                        </p:attrNameLst>
                                      </p:cBhvr>
                                      <p:to>
                                        <p:strVal val="visible"/>
                                      </p:to>
                                    </p:set>
                                    <p:animEffect transition="in" filter="fade">
                                      <p:cBhvr>
                                        <p:cTn id="21" dur="500"/>
                                        <p:tgtEl>
                                          <p:spTgt spid="34"/>
                                        </p:tgtEl>
                                      </p:cBhvr>
                                    </p:animEffect>
                                  </p:childTnLst>
                                </p:cTn>
                              </p:par>
                              <p:par>
                                <p:cTn id="22" presetID="10" presetClass="entr" presetSubtype="0" fill="hold" grpId="0" nodeType="withEffect">
                                  <p:stCondLst>
                                    <p:cond delay="0"/>
                                  </p:stCondLst>
                                  <p:childTnLst>
                                    <p:set>
                                      <p:cBhvr>
                                        <p:cTn id="23" dur="1" fill="hold">
                                          <p:stCondLst>
                                            <p:cond delay="0"/>
                                          </p:stCondLst>
                                        </p:cTn>
                                        <p:tgtEl>
                                          <p:spTgt spid="16"/>
                                        </p:tgtEl>
                                        <p:attrNameLst>
                                          <p:attrName>style.visibility</p:attrName>
                                        </p:attrNameLst>
                                      </p:cBhvr>
                                      <p:to>
                                        <p:strVal val="visible"/>
                                      </p:to>
                                    </p:set>
                                    <p:animEffect transition="in" filter="fade">
                                      <p:cBhvr>
                                        <p:cTn id="24" dur="500"/>
                                        <p:tgtEl>
                                          <p:spTgt spid="16"/>
                                        </p:tgtEl>
                                      </p:cBhvr>
                                    </p:animEffect>
                                  </p:childTnLst>
                                </p:cTn>
                              </p:par>
                            </p:childTnLst>
                          </p:cTn>
                        </p:par>
                      </p:childTnLst>
                    </p:cTn>
                  </p:par>
                  <p:par>
                    <p:cTn id="25" fill="hold">
                      <p:stCondLst>
                        <p:cond delay="indefinite"/>
                      </p:stCondLst>
                      <p:childTnLst>
                        <p:par>
                          <p:cTn id="26" fill="hold">
                            <p:stCondLst>
                              <p:cond delay="0"/>
                            </p:stCondLst>
                            <p:childTnLst>
                              <p:par>
                                <p:cTn id="27" presetID="10" presetClass="entr" presetSubtype="0" fill="hold" grpId="0" nodeType="clickEffect">
                                  <p:stCondLst>
                                    <p:cond delay="0"/>
                                  </p:stCondLst>
                                  <p:childTnLst>
                                    <p:set>
                                      <p:cBhvr>
                                        <p:cTn id="28" dur="1" fill="hold">
                                          <p:stCondLst>
                                            <p:cond delay="0"/>
                                          </p:stCondLst>
                                        </p:cTn>
                                        <p:tgtEl>
                                          <p:spTgt spid="33"/>
                                        </p:tgtEl>
                                        <p:attrNameLst>
                                          <p:attrName>style.visibility</p:attrName>
                                        </p:attrNameLst>
                                      </p:cBhvr>
                                      <p:to>
                                        <p:strVal val="visible"/>
                                      </p:to>
                                    </p:set>
                                    <p:animEffect transition="in" filter="fade">
                                      <p:cBhvr>
                                        <p:cTn id="29" dur="500"/>
                                        <p:tgtEl>
                                          <p:spTgt spid="33"/>
                                        </p:tgtEl>
                                      </p:cBhvr>
                                    </p:animEffect>
                                  </p:childTnLst>
                                </p:cTn>
                              </p:par>
                              <p:par>
                                <p:cTn id="30" presetID="10" presetClass="entr" presetSubtype="0" fill="hold" grpId="0" nodeType="withEffect">
                                  <p:stCondLst>
                                    <p:cond delay="0"/>
                                  </p:stCondLst>
                                  <p:childTnLst>
                                    <p:set>
                                      <p:cBhvr>
                                        <p:cTn id="31" dur="1" fill="hold">
                                          <p:stCondLst>
                                            <p:cond delay="0"/>
                                          </p:stCondLst>
                                        </p:cTn>
                                        <p:tgtEl>
                                          <p:spTgt spid="27"/>
                                        </p:tgtEl>
                                        <p:attrNameLst>
                                          <p:attrName>style.visibility</p:attrName>
                                        </p:attrNameLst>
                                      </p:cBhvr>
                                      <p:to>
                                        <p:strVal val="visible"/>
                                      </p:to>
                                    </p:set>
                                    <p:animEffect transition="in" filter="fade">
                                      <p:cBhvr>
                                        <p:cTn id="32" dur="500"/>
                                        <p:tgtEl>
                                          <p:spTgt spid="27"/>
                                        </p:tgtEl>
                                      </p:cBhvr>
                                    </p:animEffect>
                                  </p:childTnLst>
                                </p:cTn>
                              </p:par>
                            </p:childTnLst>
                          </p:cTn>
                        </p:par>
                        <p:par>
                          <p:cTn id="33" fill="hold">
                            <p:stCondLst>
                              <p:cond delay="500"/>
                            </p:stCondLst>
                            <p:childTnLst>
                              <p:par>
                                <p:cTn id="34" presetID="10" presetClass="entr" presetSubtype="0" fill="hold" grpId="0" nodeType="afterEffect">
                                  <p:stCondLst>
                                    <p:cond delay="0"/>
                                  </p:stCondLst>
                                  <p:childTnLst>
                                    <p:set>
                                      <p:cBhvr>
                                        <p:cTn id="35" dur="1" fill="hold">
                                          <p:stCondLst>
                                            <p:cond delay="0"/>
                                          </p:stCondLst>
                                        </p:cTn>
                                        <p:tgtEl>
                                          <p:spTgt spid="31"/>
                                        </p:tgtEl>
                                        <p:attrNameLst>
                                          <p:attrName>style.visibility</p:attrName>
                                        </p:attrNameLst>
                                      </p:cBhvr>
                                      <p:to>
                                        <p:strVal val="visible"/>
                                      </p:to>
                                    </p:set>
                                    <p:animEffect transition="in" filter="fade">
                                      <p:cBhvr>
                                        <p:cTn id="36" dur="500"/>
                                        <p:tgtEl>
                                          <p:spTgt spid="31"/>
                                        </p:tgtEl>
                                      </p:cBhvr>
                                    </p:animEffect>
                                  </p:childTnLst>
                                </p:cTn>
                              </p:par>
                              <p:par>
                                <p:cTn id="37" presetID="10" presetClass="entr" presetSubtype="0" fill="hold" grpId="0" nodeType="withEffect">
                                  <p:stCondLst>
                                    <p:cond delay="0"/>
                                  </p:stCondLst>
                                  <p:childTnLst>
                                    <p:set>
                                      <p:cBhvr>
                                        <p:cTn id="38" dur="1" fill="hold">
                                          <p:stCondLst>
                                            <p:cond delay="0"/>
                                          </p:stCondLst>
                                        </p:cTn>
                                        <p:tgtEl>
                                          <p:spTgt spid="28"/>
                                        </p:tgtEl>
                                        <p:attrNameLst>
                                          <p:attrName>style.visibility</p:attrName>
                                        </p:attrNameLst>
                                      </p:cBhvr>
                                      <p:to>
                                        <p:strVal val="visible"/>
                                      </p:to>
                                    </p:set>
                                    <p:animEffect transition="in" filter="fade">
                                      <p:cBhvr>
                                        <p:cTn id="39" dur="500"/>
                                        <p:tgtEl>
                                          <p:spTgt spid="28"/>
                                        </p:tgtEl>
                                      </p:cBhvr>
                                    </p:animEffect>
                                  </p:childTnLst>
                                </p:cTn>
                              </p:par>
                            </p:childTnLst>
                          </p:cTn>
                        </p:par>
                      </p:childTnLst>
                    </p:cTn>
                  </p:par>
                  <p:par>
                    <p:cTn id="40" fill="hold">
                      <p:stCondLst>
                        <p:cond delay="indefinite"/>
                      </p:stCondLst>
                      <p:childTnLst>
                        <p:par>
                          <p:cTn id="41" fill="hold">
                            <p:stCondLst>
                              <p:cond delay="0"/>
                            </p:stCondLst>
                            <p:childTnLst>
                              <p:par>
                                <p:cTn id="42" presetID="10" presetClass="entr" presetSubtype="0" fill="hold" nodeType="clickEffect">
                                  <p:stCondLst>
                                    <p:cond delay="0"/>
                                  </p:stCondLst>
                                  <p:childTnLst>
                                    <p:set>
                                      <p:cBhvr>
                                        <p:cTn id="43" dur="1" fill="hold">
                                          <p:stCondLst>
                                            <p:cond delay="0"/>
                                          </p:stCondLst>
                                        </p:cTn>
                                        <p:tgtEl>
                                          <p:spTgt spid="17"/>
                                        </p:tgtEl>
                                        <p:attrNameLst>
                                          <p:attrName>style.visibility</p:attrName>
                                        </p:attrNameLst>
                                      </p:cBhvr>
                                      <p:to>
                                        <p:strVal val="visible"/>
                                      </p:to>
                                    </p:set>
                                    <p:animEffect transition="in" filter="fade">
                                      <p:cBhvr>
                                        <p:cTn id="44" dur="500"/>
                                        <p:tgtEl>
                                          <p:spTgt spid="17"/>
                                        </p:tgtEl>
                                      </p:cBhvr>
                                    </p:animEffect>
                                  </p:childTnLst>
                                </p:cTn>
                              </p:par>
                            </p:childTnLst>
                          </p:cTn>
                        </p:par>
                        <p:par>
                          <p:cTn id="45" fill="hold">
                            <p:stCondLst>
                              <p:cond delay="500"/>
                            </p:stCondLst>
                            <p:childTnLst>
                              <p:par>
                                <p:cTn id="46" presetID="10" presetClass="entr" presetSubtype="0" fill="hold" grpId="0" nodeType="afterEffect">
                                  <p:stCondLst>
                                    <p:cond delay="0"/>
                                  </p:stCondLst>
                                  <p:childTnLst>
                                    <p:set>
                                      <p:cBhvr>
                                        <p:cTn id="47" dur="1" fill="hold">
                                          <p:stCondLst>
                                            <p:cond delay="0"/>
                                          </p:stCondLst>
                                        </p:cTn>
                                        <p:tgtEl>
                                          <p:spTgt spid="37"/>
                                        </p:tgtEl>
                                        <p:attrNameLst>
                                          <p:attrName>style.visibility</p:attrName>
                                        </p:attrNameLst>
                                      </p:cBhvr>
                                      <p:to>
                                        <p:strVal val="visible"/>
                                      </p:to>
                                    </p:set>
                                    <p:animEffect transition="in" filter="fade">
                                      <p:cBhvr>
                                        <p:cTn id="48" dur="500"/>
                                        <p:tgtEl>
                                          <p:spTgt spid="37"/>
                                        </p:tgtEl>
                                      </p:cBhvr>
                                    </p:animEffect>
                                  </p:childTnLst>
                                </p:cTn>
                              </p:par>
                              <p:par>
                                <p:cTn id="49" presetID="10" presetClass="entr" presetSubtype="0" fill="hold" grpId="0" nodeType="withEffect">
                                  <p:stCondLst>
                                    <p:cond delay="0"/>
                                  </p:stCondLst>
                                  <p:childTnLst>
                                    <p:set>
                                      <p:cBhvr>
                                        <p:cTn id="50" dur="1" fill="hold">
                                          <p:stCondLst>
                                            <p:cond delay="0"/>
                                          </p:stCondLst>
                                        </p:cTn>
                                        <p:tgtEl>
                                          <p:spTgt spid="38"/>
                                        </p:tgtEl>
                                        <p:attrNameLst>
                                          <p:attrName>style.visibility</p:attrName>
                                        </p:attrNameLst>
                                      </p:cBhvr>
                                      <p:to>
                                        <p:strVal val="visible"/>
                                      </p:to>
                                    </p:set>
                                    <p:animEffect transition="in" filter="fade">
                                      <p:cBhvr>
                                        <p:cTn id="51" dur="500"/>
                                        <p:tgtEl>
                                          <p:spTgt spid="3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animBg="1"/>
      <p:bldP spid="27" grpId="0" animBg="1"/>
      <p:bldP spid="28" grpId="0"/>
      <p:bldP spid="29" grpId="0" animBg="1"/>
      <p:bldP spid="30" grpId="0"/>
      <p:bldP spid="31" grpId="0" animBg="1"/>
      <p:bldP spid="32" grpId="0" animBg="1"/>
      <p:bldP spid="33" grpId="0"/>
      <p:bldP spid="34" grpId="0"/>
      <p:bldP spid="35" grpId="0"/>
      <p:bldP spid="37" grpId="0" animBg="1"/>
      <p:bldP spid="38"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re 1">
            <a:extLst>
              <a:ext uri="{FF2B5EF4-FFF2-40B4-BE49-F238E27FC236}">
                <a16:creationId xmlns:a16="http://schemas.microsoft.com/office/drawing/2014/main" id="{CA7D72DD-900C-4BA8-B6EB-FDD37118C9CD}"/>
              </a:ext>
            </a:extLst>
          </p:cNvPr>
          <p:cNvSpPr txBox="1">
            <a:spLocks/>
          </p:cNvSpPr>
          <p:nvPr/>
        </p:nvSpPr>
        <p:spPr bwMode="auto">
          <a:xfrm>
            <a:off x="98570" y="92461"/>
            <a:ext cx="8946859" cy="99853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anchor="ctr" anchorCtr="0" compatLnSpc="1">
            <a:prstTxWarp prst="textNoShape">
              <a:avLst/>
            </a:prstTxWarp>
          </a:bodyPr>
          <a:lstStyle>
            <a:lvl1pPr algn="l" rtl="0" eaLnBrk="0" fontAlgn="base" hangingPunct="0">
              <a:spcBef>
                <a:spcPct val="0"/>
              </a:spcBef>
              <a:spcAft>
                <a:spcPct val="0"/>
              </a:spcAft>
              <a:defRPr sz="2400" b="1">
                <a:solidFill>
                  <a:srgbClr val="B76799"/>
                </a:solidFill>
                <a:latin typeface="+mj-lt"/>
                <a:ea typeface="ＭＳ Ｐゴシック" pitchFamily="-1" charset="-128"/>
                <a:cs typeface="ＭＳ Ｐゴシック" pitchFamily="-1" charset="-128"/>
              </a:defRPr>
            </a:lvl1pPr>
            <a:lvl2pPr algn="l" rtl="0" eaLnBrk="0" fontAlgn="base" hangingPunct="0">
              <a:spcBef>
                <a:spcPct val="0"/>
              </a:spcBef>
              <a:spcAft>
                <a:spcPct val="0"/>
              </a:spcAft>
              <a:defRPr sz="2400" b="1">
                <a:solidFill>
                  <a:srgbClr val="B76799"/>
                </a:solidFill>
                <a:latin typeface="Arial" pitchFamily="-1" charset="0"/>
                <a:ea typeface="ＭＳ Ｐゴシック" pitchFamily="-1" charset="-128"/>
                <a:cs typeface="ＭＳ Ｐゴシック" pitchFamily="-1" charset="-128"/>
              </a:defRPr>
            </a:lvl2pPr>
            <a:lvl3pPr algn="l" rtl="0" eaLnBrk="0" fontAlgn="base" hangingPunct="0">
              <a:spcBef>
                <a:spcPct val="0"/>
              </a:spcBef>
              <a:spcAft>
                <a:spcPct val="0"/>
              </a:spcAft>
              <a:defRPr sz="2400" b="1">
                <a:solidFill>
                  <a:srgbClr val="B76799"/>
                </a:solidFill>
                <a:latin typeface="Arial" pitchFamily="-1" charset="0"/>
                <a:ea typeface="ＭＳ Ｐゴシック" pitchFamily="-1" charset="-128"/>
                <a:cs typeface="ＭＳ Ｐゴシック" pitchFamily="-1" charset="-128"/>
              </a:defRPr>
            </a:lvl3pPr>
            <a:lvl4pPr algn="l" rtl="0" eaLnBrk="0" fontAlgn="base" hangingPunct="0">
              <a:spcBef>
                <a:spcPct val="0"/>
              </a:spcBef>
              <a:spcAft>
                <a:spcPct val="0"/>
              </a:spcAft>
              <a:defRPr sz="2400" b="1">
                <a:solidFill>
                  <a:srgbClr val="B76799"/>
                </a:solidFill>
                <a:latin typeface="Arial" pitchFamily="-1" charset="0"/>
                <a:ea typeface="ＭＳ Ｐゴシック" pitchFamily="-1" charset="-128"/>
                <a:cs typeface="ＭＳ Ｐゴシック" pitchFamily="-1" charset="-128"/>
              </a:defRPr>
            </a:lvl4pPr>
            <a:lvl5pPr algn="l" rtl="0" eaLnBrk="0" fontAlgn="base" hangingPunct="0">
              <a:spcBef>
                <a:spcPct val="0"/>
              </a:spcBef>
              <a:spcAft>
                <a:spcPct val="0"/>
              </a:spcAft>
              <a:defRPr sz="2400" b="1">
                <a:solidFill>
                  <a:srgbClr val="B76799"/>
                </a:solidFill>
                <a:latin typeface="Arial" pitchFamily="-1" charset="0"/>
                <a:ea typeface="ＭＳ Ｐゴシック" pitchFamily="-1" charset="-128"/>
                <a:cs typeface="ＭＳ Ｐゴシック" pitchFamily="-1" charset="-128"/>
              </a:defRPr>
            </a:lvl5pPr>
            <a:lvl6pPr marL="457200" algn="l" rtl="0" fontAlgn="base">
              <a:spcBef>
                <a:spcPct val="0"/>
              </a:spcBef>
              <a:spcAft>
                <a:spcPct val="0"/>
              </a:spcAft>
              <a:defRPr sz="2400" b="1">
                <a:solidFill>
                  <a:srgbClr val="B76799"/>
                </a:solidFill>
                <a:latin typeface="Arial" pitchFamily="-1" charset="0"/>
              </a:defRPr>
            </a:lvl6pPr>
            <a:lvl7pPr marL="914400" algn="l" rtl="0" fontAlgn="base">
              <a:spcBef>
                <a:spcPct val="0"/>
              </a:spcBef>
              <a:spcAft>
                <a:spcPct val="0"/>
              </a:spcAft>
              <a:defRPr sz="2400" b="1">
                <a:solidFill>
                  <a:srgbClr val="B76799"/>
                </a:solidFill>
                <a:latin typeface="Arial" pitchFamily="-1" charset="0"/>
              </a:defRPr>
            </a:lvl7pPr>
            <a:lvl8pPr marL="1371600" algn="l" rtl="0" fontAlgn="base">
              <a:spcBef>
                <a:spcPct val="0"/>
              </a:spcBef>
              <a:spcAft>
                <a:spcPct val="0"/>
              </a:spcAft>
              <a:defRPr sz="2400" b="1">
                <a:solidFill>
                  <a:srgbClr val="B76799"/>
                </a:solidFill>
                <a:latin typeface="Arial" pitchFamily="-1" charset="0"/>
              </a:defRPr>
            </a:lvl8pPr>
            <a:lvl9pPr marL="1828800" algn="l" rtl="0" fontAlgn="base">
              <a:spcBef>
                <a:spcPct val="0"/>
              </a:spcBef>
              <a:spcAft>
                <a:spcPct val="0"/>
              </a:spcAft>
              <a:defRPr sz="2400" b="1">
                <a:solidFill>
                  <a:srgbClr val="B76799"/>
                </a:solidFill>
                <a:latin typeface="Arial" pitchFamily="-1" charset="0"/>
              </a:defRPr>
            </a:lvl9pPr>
          </a:lstStyle>
          <a:p>
            <a:r>
              <a:rPr lang="fr-FR" sz="3600" cap="all" dirty="0">
                <a:solidFill>
                  <a:srgbClr val="CC0000"/>
                </a:solidFill>
              </a:rPr>
              <a:t>PROJECTIONS FINANCIERES</a:t>
            </a:r>
          </a:p>
        </p:txBody>
      </p:sp>
      <p:sp>
        <p:nvSpPr>
          <p:cNvPr id="13" name="ZoneTexte 12">
            <a:extLst>
              <a:ext uri="{FF2B5EF4-FFF2-40B4-BE49-F238E27FC236}">
                <a16:creationId xmlns:a16="http://schemas.microsoft.com/office/drawing/2014/main" id="{59F93120-7D80-4475-97B5-F03F39B886B0}"/>
              </a:ext>
            </a:extLst>
          </p:cNvPr>
          <p:cNvSpPr txBox="1"/>
          <p:nvPr/>
        </p:nvSpPr>
        <p:spPr>
          <a:xfrm>
            <a:off x="543041" y="829386"/>
            <a:ext cx="8814905" cy="523220"/>
          </a:xfrm>
          <a:prstGeom prst="rect">
            <a:avLst/>
          </a:prstGeom>
          <a:noFill/>
        </p:spPr>
        <p:txBody>
          <a:bodyPr wrap="square" rtlCol="0">
            <a:spAutoFit/>
          </a:bodyPr>
          <a:lstStyle/>
          <a:p>
            <a:r>
              <a:rPr lang="fr-FR" sz="2800" cap="all" dirty="0">
                <a:solidFill>
                  <a:srgbClr val="CC0000"/>
                </a:solidFill>
              </a:rPr>
              <a:t>AVEC REVENUS FONCIERS</a:t>
            </a:r>
          </a:p>
        </p:txBody>
      </p:sp>
      <p:sp>
        <p:nvSpPr>
          <p:cNvPr id="4" name="Rectangle 3">
            <a:extLst>
              <a:ext uri="{FF2B5EF4-FFF2-40B4-BE49-F238E27FC236}">
                <a16:creationId xmlns:a16="http://schemas.microsoft.com/office/drawing/2014/main" id="{536E755F-2778-4D74-9F92-9D5EEEEE205A}"/>
              </a:ext>
            </a:extLst>
          </p:cNvPr>
          <p:cNvSpPr/>
          <p:nvPr/>
        </p:nvSpPr>
        <p:spPr>
          <a:xfrm>
            <a:off x="1457441" y="1500281"/>
            <a:ext cx="6744789" cy="2893100"/>
          </a:xfrm>
          <a:prstGeom prst="rect">
            <a:avLst/>
          </a:prstGeom>
        </p:spPr>
        <p:txBody>
          <a:bodyPr wrap="square">
            <a:spAutoFit/>
          </a:bodyPr>
          <a:lstStyle/>
          <a:p>
            <a:r>
              <a:rPr lang="fr-FR" sz="2000" b="1" dirty="0">
                <a:solidFill>
                  <a:srgbClr val="85AD39"/>
                </a:solidFill>
              </a:rPr>
              <a:t>Pendant la durée de démembrement de 17 ans</a:t>
            </a:r>
            <a:r>
              <a:rPr lang="fr-FR" dirty="0"/>
              <a:t>	</a:t>
            </a:r>
          </a:p>
          <a:p>
            <a:pPr marL="285750" indent="-285750">
              <a:buFont typeface="Arial" panose="020B0604020202020204" pitchFamily="34" charset="0"/>
              <a:buChar char="•"/>
            </a:pPr>
            <a:r>
              <a:rPr lang="fr-FR" dirty="0"/>
              <a:t>Mensualités							560 €</a:t>
            </a:r>
          </a:p>
          <a:p>
            <a:pPr marL="285750" indent="-285750">
              <a:buFont typeface="Arial" panose="020B0604020202020204" pitchFamily="34" charset="0"/>
              <a:buChar char="•"/>
            </a:pPr>
            <a:r>
              <a:rPr lang="fr-FR" dirty="0"/>
              <a:t>Revenus locatifs							0 €</a:t>
            </a:r>
          </a:p>
          <a:p>
            <a:pPr marL="285750" indent="-285750">
              <a:buFont typeface="Arial" panose="020B0604020202020204" pitchFamily="34" charset="0"/>
              <a:buChar char="•"/>
            </a:pPr>
            <a:r>
              <a:rPr lang="fr-FR" dirty="0"/>
              <a:t>Charges (syndic)							35 €</a:t>
            </a:r>
          </a:p>
          <a:p>
            <a:pPr marL="285750" indent="-285750">
              <a:buFont typeface="Arial" panose="020B0604020202020204" pitchFamily="34" charset="0"/>
              <a:buChar char="•"/>
            </a:pPr>
            <a:r>
              <a:rPr lang="fr-FR" dirty="0"/>
              <a:t>Montant Total des intérêts </a:t>
            </a:r>
            <a:br>
              <a:rPr lang="fr-FR" dirty="0"/>
            </a:br>
            <a:r>
              <a:rPr lang="fr-FR" dirty="0"/>
              <a:t>d'emprunt &amp; ADI déductibles				 28 500 € 	</a:t>
            </a:r>
          </a:p>
          <a:p>
            <a:pPr marL="742950" lvl="1" indent="-285750">
              <a:buFont typeface="Arial" panose="020B0604020202020204" pitchFamily="34" charset="0"/>
              <a:buChar char="•"/>
            </a:pPr>
            <a:r>
              <a:rPr lang="fr-FR" dirty="0"/>
              <a:t>ANNUEL							1 500 € (28 500 / 19)</a:t>
            </a:r>
          </a:p>
          <a:p>
            <a:pPr marL="285750" indent="-285750">
              <a:buFont typeface="Arial" panose="020B0604020202020204" pitchFamily="34" charset="0"/>
              <a:buChar char="•"/>
            </a:pPr>
            <a:r>
              <a:rPr lang="fr-FR" dirty="0"/>
              <a:t>Fiscalité des revenus fonciers existants		0</a:t>
            </a:r>
          </a:p>
          <a:p>
            <a:pPr marL="285750" indent="-285750">
              <a:buFont typeface="Arial" panose="020B0604020202020204" pitchFamily="34" charset="0"/>
              <a:buChar char="•"/>
            </a:pPr>
            <a:r>
              <a:rPr lang="fr-FR" dirty="0"/>
              <a:t>Gain mensuel							60 € (720/12)</a:t>
            </a:r>
          </a:p>
          <a:p>
            <a:pPr marL="285750" indent="-285750">
              <a:buFont typeface="Arial" panose="020B0604020202020204" pitchFamily="34" charset="0"/>
              <a:buChar char="•"/>
            </a:pPr>
            <a:r>
              <a:rPr lang="fr-FR" dirty="0"/>
              <a:t>Participation							535 € (560+35-60)</a:t>
            </a:r>
          </a:p>
        </p:txBody>
      </p:sp>
      <p:sp>
        <p:nvSpPr>
          <p:cNvPr id="5" name="Rectangle 4">
            <a:extLst>
              <a:ext uri="{FF2B5EF4-FFF2-40B4-BE49-F238E27FC236}">
                <a16:creationId xmlns:a16="http://schemas.microsoft.com/office/drawing/2014/main" id="{ECD75320-DE88-4425-84E4-061B423951DF}"/>
              </a:ext>
            </a:extLst>
          </p:cNvPr>
          <p:cNvSpPr/>
          <p:nvPr/>
        </p:nvSpPr>
        <p:spPr>
          <a:xfrm>
            <a:off x="1513113" y="4589229"/>
            <a:ext cx="6117772" cy="1785104"/>
          </a:xfrm>
          <a:prstGeom prst="rect">
            <a:avLst/>
          </a:prstGeom>
        </p:spPr>
        <p:txBody>
          <a:bodyPr wrap="square">
            <a:spAutoFit/>
          </a:bodyPr>
          <a:lstStyle/>
          <a:p>
            <a:r>
              <a:rPr lang="fr-FR" sz="2000" b="1" dirty="0">
                <a:solidFill>
                  <a:srgbClr val="85AD39"/>
                </a:solidFill>
              </a:rPr>
              <a:t>Point à l'issue du démembrement	de 17 ans</a:t>
            </a:r>
          </a:p>
          <a:p>
            <a:pPr marL="285750" indent="-285750">
              <a:buFont typeface="Arial" panose="020B0604020202020204" pitchFamily="34" charset="0"/>
              <a:buChar char="•"/>
            </a:pPr>
            <a:r>
              <a:rPr lang="fr-FR" dirty="0"/>
              <a:t>Participation cumulée Période 1  			120 000</a:t>
            </a:r>
          </a:p>
          <a:p>
            <a:pPr marL="285750" indent="-285750">
              <a:buFont typeface="Arial" panose="020B0604020202020204" pitchFamily="34" charset="0"/>
              <a:buChar char="•"/>
            </a:pPr>
            <a:r>
              <a:rPr lang="fr-FR" dirty="0"/>
              <a:t>Valeur du bien en pleine propriété </a:t>
            </a:r>
            <a:br>
              <a:rPr lang="fr-FR" dirty="0"/>
            </a:br>
            <a:r>
              <a:rPr lang="fr-FR" dirty="0"/>
              <a:t>(hypothèse sans revalorisation)				160 000</a:t>
            </a:r>
          </a:p>
          <a:p>
            <a:pPr marL="285750" indent="-285750">
              <a:buFont typeface="Arial" panose="020B0604020202020204" pitchFamily="34" charset="0"/>
              <a:buChar char="•"/>
            </a:pPr>
            <a:r>
              <a:rPr lang="fr-FR" dirty="0"/>
              <a:t>Montant du prêt restant à solder			18 000</a:t>
            </a:r>
          </a:p>
          <a:p>
            <a:pPr marL="285750" indent="-285750">
              <a:buFont typeface="Arial" panose="020B0604020202020204" pitchFamily="34" charset="0"/>
              <a:buChar char="•"/>
            </a:pPr>
            <a:r>
              <a:rPr lang="fr-FR" dirty="0"/>
              <a:t>Capital Net d'impôt						142 000</a:t>
            </a:r>
          </a:p>
        </p:txBody>
      </p:sp>
    </p:spTree>
    <p:extLst>
      <p:ext uri="{BB962C8B-B14F-4D97-AF65-F5344CB8AC3E}">
        <p14:creationId xmlns:p14="http://schemas.microsoft.com/office/powerpoint/2010/main" val="37885085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wipe(left)">
                                      <p:cBhvr>
                                        <p:cTn id="7" dur="500"/>
                                        <p:tgtEl>
                                          <p:spTgt spid="13"/>
                                        </p:tgtEl>
                                      </p:cBhvr>
                                    </p:animEffect>
                                  </p:childTnLst>
                                </p:cTn>
                              </p:par>
                            </p:childTnLst>
                          </p:cTn>
                        </p:par>
                        <p:par>
                          <p:cTn id="8" fill="hold">
                            <p:stCondLst>
                              <p:cond delay="500"/>
                            </p:stCondLst>
                            <p:childTnLst>
                              <p:par>
                                <p:cTn id="9" presetID="12" presetClass="entr" presetSubtype="4" fill="hold" grpId="0" nodeType="afterEffect">
                                  <p:stCondLst>
                                    <p:cond delay="0"/>
                                  </p:stCondLst>
                                  <p:childTnLst>
                                    <p:set>
                                      <p:cBhvr>
                                        <p:cTn id="10" dur="1" fill="hold">
                                          <p:stCondLst>
                                            <p:cond delay="0"/>
                                          </p:stCondLst>
                                        </p:cTn>
                                        <p:tgtEl>
                                          <p:spTgt spid="4"/>
                                        </p:tgtEl>
                                        <p:attrNameLst>
                                          <p:attrName>style.visibility</p:attrName>
                                        </p:attrNameLst>
                                      </p:cBhvr>
                                      <p:to>
                                        <p:strVal val="visible"/>
                                      </p:to>
                                    </p:set>
                                    <p:anim calcmode="lin" valueType="num">
                                      <p:cBhvr additive="base">
                                        <p:cTn id="11" dur="500"/>
                                        <p:tgtEl>
                                          <p:spTgt spid="4"/>
                                        </p:tgtEl>
                                        <p:attrNameLst>
                                          <p:attrName>ppt_y</p:attrName>
                                        </p:attrNameLst>
                                      </p:cBhvr>
                                      <p:tavLst>
                                        <p:tav tm="0">
                                          <p:val>
                                            <p:strVal val="#ppt_y+#ppt_h*1.125000"/>
                                          </p:val>
                                        </p:tav>
                                        <p:tav tm="100000">
                                          <p:val>
                                            <p:strVal val="#ppt_y"/>
                                          </p:val>
                                        </p:tav>
                                      </p:tavLst>
                                    </p:anim>
                                    <p:animEffect transition="in" filter="wipe(up)">
                                      <p:cBhvr>
                                        <p:cTn id="12" dur="500"/>
                                        <p:tgtEl>
                                          <p:spTgt spid="4"/>
                                        </p:tgtEl>
                                      </p:cBhvr>
                                    </p:animEffect>
                                  </p:childTnLst>
                                </p:cTn>
                              </p:par>
                            </p:childTnLst>
                          </p:cTn>
                        </p:par>
                      </p:childTnLst>
                    </p:cTn>
                  </p:par>
                  <p:par>
                    <p:cTn id="13" fill="hold">
                      <p:stCondLst>
                        <p:cond delay="indefinite"/>
                      </p:stCondLst>
                      <p:childTnLst>
                        <p:par>
                          <p:cTn id="14" fill="hold">
                            <p:stCondLst>
                              <p:cond delay="0"/>
                            </p:stCondLst>
                            <p:childTnLst>
                              <p:par>
                                <p:cTn id="15" presetID="12" presetClass="entr" presetSubtype="4" fill="hold" grpId="0" nodeType="clickEffect">
                                  <p:stCondLst>
                                    <p:cond delay="0"/>
                                  </p:stCondLst>
                                  <p:childTnLst>
                                    <p:set>
                                      <p:cBhvr>
                                        <p:cTn id="16" dur="1" fill="hold">
                                          <p:stCondLst>
                                            <p:cond delay="0"/>
                                          </p:stCondLst>
                                        </p:cTn>
                                        <p:tgtEl>
                                          <p:spTgt spid="5"/>
                                        </p:tgtEl>
                                        <p:attrNameLst>
                                          <p:attrName>style.visibility</p:attrName>
                                        </p:attrNameLst>
                                      </p:cBhvr>
                                      <p:to>
                                        <p:strVal val="visible"/>
                                      </p:to>
                                    </p:set>
                                    <p:anim calcmode="lin" valueType="num">
                                      <p:cBhvr additive="base">
                                        <p:cTn id="17" dur="500"/>
                                        <p:tgtEl>
                                          <p:spTgt spid="5"/>
                                        </p:tgtEl>
                                        <p:attrNameLst>
                                          <p:attrName>ppt_y</p:attrName>
                                        </p:attrNameLst>
                                      </p:cBhvr>
                                      <p:tavLst>
                                        <p:tav tm="0">
                                          <p:val>
                                            <p:strVal val="#ppt_y+#ppt_h*1.125000"/>
                                          </p:val>
                                        </p:tav>
                                        <p:tav tm="100000">
                                          <p:val>
                                            <p:strVal val="#ppt_y"/>
                                          </p:val>
                                        </p:tav>
                                      </p:tavLst>
                                    </p:anim>
                                    <p:animEffect transition="in" filter="wipe(up)">
                                      <p:cBhvr>
                                        <p:cTn id="18"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P spid="4" grpId="0"/>
      <p:bldP spid="5"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re 1">
            <a:extLst>
              <a:ext uri="{FF2B5EF4-FFF2-40B4-BE49-F238E27FC236}">
                <a16:creationId xmlns:a16="http://schemas.microsoft.com/office/drawing/2014/main" id="{CA7D72DD-900C-4BA8-B6EB-FDD37118C9CD}"/>
              </a:ext>
            </a:extLst>
          </p:cNvPr>
          <p:cNvSpPr txBox="1">
            <a:spLocks/>
          </p:cNvSpPr>
          <p:nvPr/>
        </p:nvSpPr>
        <p:spPr bwMode="auto">
          <a:xfrm>
            <a:off x="98570" y="92461"/>
            <a:ext cx="8946859" cy="99853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anchor="ctr" anchorCtr="0" compatLnSpc="1">
            <a:prstTxWarp prst="textNoShape">
              <a:avLst/>
            </a:prstTxWarp>
          </a:bodyPr>
          <a:lstStyle>
            <a:lvl1pPr algn="l" rtl="0" eaLnBrk="0" fontAlgn="base" hangingPunct="0">
              <a:spcBef>
                <a:spcPct val="0"/>
              </a:spcBef>
              <a:spcAft>
                <a:spcPct val="0"/>
              </a:spcAft>
              <a:defRPr sz="2400" b="1">
                <a:solidFill>
                  <a:srgbClr val="B76799"/>
                </a:solidFill>
                <a:latin typeface="+mj-lt"/>
                <a:ea typeface="ＭＳ Ｐゴシック" pitchFamily="-1" charset="-128"/>
                <a:cs typeface="ＭＳ Ｐゴシック" pitchFamily="-1" charset="-128"/>
              </a:defRPr>
            </a:lvl1pPr>
            <a:lvl2pPr algn="l" rtl="0" eaLnBrk="0" fontAlgn="base" hangingPunct="0">
              <a:spcBef>
                <a:spcPct val="0"/>
              </a:spcBef>
              <a:spcAft>
                <a:spcPct val="0"/>
              </a:spcAft>
              <a:defRPr sz="2400" b="1">
                <a:solidFill>
                  <a:srgbClr val="B76799"/>
                </a:solidFill>
                <a:latin typeface="Arial" pitchFamily="-1" charset="0"/>
                <a:ea typeface="ＭＳ Ｐゴシック" pitchFamily="-1" charset="-128"/>
                <a:cs typeface="ＭＳ Ｐゴシック" pitchFamily="-1" charset="-128"/>
              </a:defRPr>
            </a:lvl2pPr>
            <a:lvl3pPr algn="l" rtl="0" eaLnBrk="0" fontAlgn="base" hangingPunct="0">
              <a:spcBef>
                <a:spcPct val="0"/>
              </a:spcBef>
              <a:spcAft>
                <a:spcPct val="0"/>
              </a:spcAft>
              <a:defRPr sz="2400" b="1">
                <a:solidFill>
                  <a:srgbClr val="B76799"/>
                </a:solidFill>
                <a:latin typeface="Arial" pitchFamily="-1" charset="0"/>
                <a:ea typeface="ＭＳ Ｐゴシック" pitchFamily="-1" charset="-128"/>
                <a:cs typeface="ＭＳ Ｐゴシック" pitchFamily="-1" charset="-128"/>
              </a:defRPr>
            </a:lvl3pPr>
            <a:lvl4pPr algn="l" rtl="0" eaLnBrk="0" fontAlgn="base" hangingPunct="0">
              <a:spcBef>
                <a:spcPct val="0"/>
              </a:spcBef>
              <a:spcAft>
                <a:spcPct val="0"/>
              </a:spcAft>
              <a:defRPr sz="2400" b="1">
                <a:solidFill>
                  <a:srgbClr val="B76799"/>
                </a:solidFill>
                <a:latin typeface="Arial" pitchFamily="-1" charset="0"/>
                <a:ea typeface="ＭＳ Ｐゴシック" pitchFamily="-1" charset="-128"/>
                <a:cs typeface="ＭＳ Ｐゴシック" pitchFamily="-1" charset="-128"/>
              </a:defRPr>
            </a:lvl4pPr>
            <a:lvl5pPr algn="l" rtl="0" eaLnBrk="0" fontAlgn="base" hangingPunct="0">
              <a:spcBef>
                <a:spcPct val="0"/>
              </a:spcBef>
              <a:spcAft>
                <a:spcPct val="0"/>
              </a:spcAft>
              <a:defRPr sz="2400" b="1">
                <a:solidFill>
                  <a:srgbClr val="B76799"/>
                </a:solidFill>
                <a:latin typeface="Arial" pitchFamily="-1" charset="0"/>
                <a:ea typeface="ＭＳ Ｐゴシック" pitchFamily="-1" charset="-128"/>
                <a:cs typeface="ＭＳ Ｐゴシック" pitchFamily="-1" charset="-128"/>
              </a:defRPr>
            </a:lvl5pPr>
            <a:lvl6pPr marL="457200" algn="l" rtl="0" fontAlgn="base">
              <a:spcBef>
                <a:spcPct val="0"/>
              </a:spcBef>
              <a:spcAft>
                <a:spcPct val="0"/>
              </a:spcAft>
              <a:defRPr sz="2400" b="1">
                <a:solidFill>
                  <a:srgbClr val="B76799"/>
                </a:solidFill>
                <a:latin typeface="Arial" pitchFamily="-1" charset="0"/>
              </a:defRPr>
            </a:lvl6pPr>
            <a:lvl7pPr marL="914400" algn="l" rtl="0" fontAlgn="base">
              <a:spcBef>
                <a:spcPct val="0"/>
              </a:spcBef>
              <a:spcAft>
                <a:spcPct val="0"/>
              </a:spcAft>
              <a:defRPr sz="2400" b="1">
                <a:solidFill>
                  <a:srgbClr val="B76799"/>
                </a:solidFill>
                <a:latin typeface="Arial" pitchFamily="-1" charset="0"/>
              </a:defRPr>
            </a:lvl7pPr>
            <a:lvl8pPr marL="1371600" algn="l" rtl="0" fontAlgn="base">
              <a:spcBef>
                <a:spcPct val="0"/>
              </a:spcBef>
              <a:spcAft>
                <a:spcPct val="0"/>
              </a:spcAft>
              <a:defRPr sz="2400" b="1">
                <a:solidFill>
                  <a:srgbClr val="B76799"/>
                </a:solidFill>
                <a:latin typeface="Arial" pitchFamily="-1" charset="0"/>
              </a:defRPr>
            </a:lvl8pPr>
            <a:lvl9pPr marL="1828800" algn="l" rtl="0" fontAlgn="base">
              <a:spcBef>
                <a:spcPct val="0"/>
              </a:spcBef>
              <a:spcAft>
                <a:spcPct val="0"/>
              </a:spcAft>
              <a:defRPr sz="2400" b="1">
                <a:solidFill>
                  <a:srgbClr val="B76799"/>
                </a:solidFill>
                <a:latin typeface="Arial" pitchFamily="-1" charset="0"/>
              </a:defRPr>
            </a:lvl9pPr>
          </a:lstStyle>
          <a:p>
            <a:r>
              <a:rPr lang="fr-FR" sz="3600" cap="all" dirty="0">
                <a:solidFill>
                  <a:srgbClr val="CC0000"/>
                </a:solidFill>
              </a:rPr>
              <a:t>PROJECTIONS FINANCIERES</a:t>
            </a:r>
          </a:p>
        </p:txBody>
      </p:sp>
      <p:sp>
        <p:nvSpPr>
          <p:cNvPr id="13" name="ZoneTexte 12">
            <a:extLst>
              <a:ext uri="{FF2B5EF4-FFF2-40B4-BE49-F238E27FC236}">
                <a16:creationId xmlns:a16="http://schemas.microsoft.com/office/drawing/2014/main" id="{59F93120-7D80-4475-97B5-F03F39B886B0}"/>
              </a:ext>
            </a:extLst>
          </p:cNvPr>
          <p:cNvSpPr txBox="1"/>
          <p:nvPr/>
        </p:nvSpPr>
        <p:spPr>
          <a:xfrm>
            <a:off x="599683" y="908284"/>
            <a:ext cx="8814905" cy="523220"/>
          </a:xfrm>
          <a:prstGeom prst="rect">
            <a:avLst/>
          </a:prstGeom>
          <a:noFill/>
        </p:spPr>
        <p:txBody>
          <a:bodyPr wrap="square" rtlCol="0">
            <a:spAutoFit/>
          </a:bodyPr>
          <a:lstStyle/>
          <a:p>
            <a:r>
              <a:rPr lang="fr-FR" sz="2800" cap="all" dirty="0">
                <a:solidFill>
                  <a:srgbClr val="CC0000"/>
                </a:solidFill>
              </a:rPr>
              <a:t>AVEC REVENUS FONCIERS</a:t>
            </a:r>
          </a:p>
        </p:txBody>
      </p:sp>
      <p:sp>
        <p:nvSpPr>
          <p:cNvPr id="4" name="Rectangle 3">
            <a:extLst>
              <a:ext uri="{FF2B5EF4-FFF2-40B4-BE49-F238E27FC236}">
                <a16:creationId xmlns:a16="http://schemas.microsoft.com/office/drawing/2014/main" id="{1BC301DD-ADB4-4768-BD2A-A7D9C7F5FEC4}"/>
              </a:ext>
            </a:extLst>
          </p:cNvPr>
          <p:cNvSpPr/>
          <p:nvPr/>
        </p:nvSpPr>
        <p:spPr>
          <a:xfrm>
            <a:off x="1556743" y="3607221"/>
            <a:ext cx="6971211" cy="2646878"/>
          </a:xfrm>
          <a:prstGeom prst="rect">
            <a:avLst/>
          </a:prstGeom>
        </p:spPr>
        <p:txBody>
          <a:bodyPr wrap="square">
            <a:spAutoFit/>
          </a:bodyPr>
          <a:lstStyle/>
          <a:p>
            <a:r>
              <a:rPr lang="fr-FR" sz="2000" b="1" dirty="0">
                <a:solidFill>
                  <a:srgbClr val="85AD39"/>
                </a:solidFill>
              </a:rPr>
              <a:t>Cumul des intérêts d'emprunt déductibles</a:t>
            </a:r>
            <a:r>
              <a:rPr lang="fr-FR" dirty="0"/>
              <a:t>	 30 000 €</a:t>
            </a:r>
          </a:p>
          <a:p>
            <a:r>
              <a:rPr lang="fr-FR" dirty="0"/>
              <a:t>	</a:t>
            </a:r>
          </a:p>
          <a:p>
            <a:r>
              <a:rPr lang="fr-FR" dirty="0"/>
              <a:t>	</a:t>
            </a:r>
          </a:p>
          <a:p>
            <a:r>
              <a:rPr lang="fr-FR" sz="2000" b="1" dirty="0">
                <a:solidFill>
                  <a:srgbClr val="85AD39"/>
                </a:solidFill>
              </a:rPr>
              <a:t>Point à  l'issue du financement	</a:t>
            </a:r>
          </a:p>
          <a:p>
            <a:pPr marL="285750" indent="-285750">
              <a:buFont typeface="Arial" panose="020B0604020202020204" pitchFamily="34" charset="0"/>
              <a:buChar char="•"/>
            </a:pPr>
            <a:r>
              <a:rPr lang="fr-FR" dirty="0"/>
              <a:t>Participation cumulée (période 1 et 2)		 </a:t>
            </a:r>
            <a:r>
              <a:rPr lang="fr-FR"/>
              <a:t>127 700 </a:t>
            </a:r>
            <a:r>
              <a:rPr lang="fr-FR" dirty="0"/>
              <a:t>€</a:t>
            </a:r>
          </a:p>
          <a:p>
            <a:pPr marL="285750" indent="-285750">
              <a:buFont typeface="Arial" panose="020B0604020202020204" pitchFamily="34" charset="0"/>
              <a:buChar char="•"/>
            </a:pPr>
            <a:r>
              <a:rPr lang="fr-FR" dirty="0"/>
              <a:t>Valeur immobilière (sans valorisation du bien)	 160 000 €</a:t>
            </a:r>
          </a:p>
          <a:p>
            <a:pPr marL="285750" indent="-285750">
              <a:buFont typeface="Arial" panose="020B0604020202020204" pitchFamily="34" charset="0"/>
              <a:buChar char="•"/>
            </a:pPr>
            <a:r>
              <a:rPr lang="fr-FR" dirty="0"/>
              <a:t>Loyers mensuels (sans valorisation)			 325 €</a:t>
            </a:r>
          </a:p>
          <a:p>
            <a:r>
              <a:rPr lang="fr-FR" dirty="0"/>
              <a:t>	</a:t>
            </a:r>
          </a:p>
          <a:p>
            <a:endParaRPr lang="fr-FR" dirty="0"/>
          </a:p>
        </p:txBody>
      </p:sp>
      <p:sp>
        <p:nvSpPr>
          <p:cNvPr id="5" name="ZoneTexte 4">
            <a:extLst>
              <a:ext uri="{FF2B5EF4-FFF2-40B4-BE49-F238E27FC236}">
                <a16:creationId xmlns:a16="http://schemas.microsoft.com/office/drawing/2014/main" id="{477BB3A9-D602-456C-863B-01D058E0365D}"/>
              </a:ext>
            </a:extLst>
          </p:cNvPr>
          <p:cNvSpPr txBox="1"/>
          <p:nvPr/>
        </p:nvSpPr>
        <p:spPr>
          <a:xfrm>
            <a:off x="1655217" y="1600722"/>
            <a:ext cx="7053347" cy="1508105"/>
          </a:xfrm>
          <a:prstGeom prst="rect">
            <a:avLst/>
          </a:prstGeom>
          <a:noFill/>
        </p:spPr>
        <p:txBody>
          <a:bodyPr wrap="square" rtlCol="0">
            <a:spAutoFit/>
          </a:bodyPr>
          <a:lstStyle/>
          <a:p>
            <a:r>
              <a:rPr lang="fr-FR" sz="2000" b="1" dirty="0">
                <a:solidFill>
                  <a:srgbClr val="85AD39"/>
                </a:solidFill>
              </a:rPr>
              <a:t>De la fin du démembrement à la fin du financement</a:t>
            </a:r>
            <a:r>
              <a:rPr lang="fr-FR" dirty="0"/>
              <a:t>	</a:t>
            </a:r>
          </a:p>
          <a:p>
            <a:pPr marL="285750" indent="-285750">
              <a:buFont typeface="Arial" panose="020B0604020202020204" pitchFamily="34" charset="0"/>
              <a:buChar char="•"/>
            </a:pPr>
            <a:r>
              <a:rPr lang="fr-FR" dirty="0"/>
              <a:t>Mensualité								 560 €</a:t>
            </a:r>
          </a:p>
          <a:p>
            <a:pPr marL="285750" indent="-285750">
              <a:buFont typeface="Arial" panose="020B0604020202020204" pitchFamily="34" charset="0"/>
              <a:buChar char="•"/>
            </a:pPr>
            <a:r>
              <a:rPr lang="fr-FR" dirty="0"/>
              <a:t>Loyers perçus  							 345 €</a:t>
            </a:r>
          </a:p>
          <a:p>
            <a:pPr marL="285750" indent="-285750">
              <a:buFont typeface="Arial" panose="020B0604020202020204" pitchFamily="34" charset="0"/>
              <a:buChar char="•"/>
            </a:pPr>
            <a:r>
              <a:rPr lang="fr-FR" dirty="0"/>
              <a:t>Participation mensuelle					 215 € </a:t>
            </a:r>
          </a:p>
          <a:p>
            <a:pPr marL="285750" indent="-285750">
              <a:buFont typeface="Arial" panose="020B0604020202020204" pitchFamily="34" charset="0"/>
              <a:buChar char="•"/>
            </a:pPr>
            <a:r>
              <a:rPr lang="fr-FR" dirty="0"/>
              <a:t>Participation période 2					 7 700 €</a:t>
            </a:r>
          </a:p>
        </p:txBody>
      </p:sp>
    </p:spTree>
    <p:extLst>
      <p:ext uri="{BB962C8B-B14F-4D97-AF65-F5344CB8AC3E}">
        <p14:creationId xmlns:p14="http://schemas.microsoft.com/office/powerpoint/2010/main" val="27845590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wipe(left)">
                                      <p:cBhvr>
                                        <p:cTn id="7" dur="500"/>
                                        <p:tgtEl>
                                          <p:spTgt spid="13"/>
                                        </p:tgtEl>
                                      </p:cBhvr>
                                    </p:animEffect>
                                  </p:childTnLst>
                                </p:cTn>
                              </p:par>
                            </p:childTnLst>
                          </p:cTn>
                        </p:par>
                        <p:par>
                          <p:cTn id="8" fill="hold">
                            <p:stCondLst>
                              <p:cond delay="500"/>
                            </p:stCondLst>
                            <p:childTnLst>
                              <p:par>
                                <p:cTn id="9" presetID="12" presetClass="entr" presetSubtype="4" fill="hold" grpId="0" nodeType="afterEffect">
                                  <p:stCondLst>
                                    <p:cond delay="0"/>
                                  </p:stCondLst>
                                  <p:childTnLst>
                                    <p:set>
                                      <p:cBhvr>
                                        <p:cTn id="10" dur="1" fill="hold">
                                          <p:stCondLst>
                                            <p:cond delay="0"/>
                                          </p:stCondLst>
                                        </p:cTn>
                                        <p:tgtEl>
                                          <p:spTgt spid="5"/>
                                        </p:tgtEl>
                                        <p:attrNameLst>
                                          <p:attrName>style.visibility</p:attrName>
                                        </p:attrNameLst>
                                      </p:cBhvr>
                                      <p:to>
                                        <p:strVal val="visible"/>
                                      </p:to>
                                    </p:set>
                                    <p:anim calcmode="lin" valueType="num">
                                      <p:cBhvr additive="base">
                                        <p:cTn id="11" dur="500"/>
                                        <p:tgtEl>
                                          <p:spTgt spid="5"/>
                                        </p:tgtEl>
                                        <p:attrNameLst>
                                          <p:attrName>ppt_y</p:attrName>
                                        </p:attrNameLst>
                                      </p:cBhvr>
                                      <p:tavLst>
                                        <p:tav tm="0">
                                          <p:val>
                                            <p:strVal val="#ppt_y+#ppt_h*1.125000"/>
                                          </p:val>
                                        </p:tav>
                                        <p:tav tm="100000">
                                          <p:val>
                                            <p:strVal val="#ppt_y"/>
                                          </p:val>
                                        </p:tav>
                                      </p:tavLst>
                                    </p:anim>
                                    <p:animEffect transition="in" filter="wipe(up)">
                                      <p:cBhvr>
                                        <p:cTn id="12" dur="5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12" presetClass="entr" presetSubtype="4" fill="hold" grpId="0" nodeType="clickEffect">
                                  <p:stCondLst>
                                    <p:cond delay="0"/>
                                  </p:stCondLst>
                                  <p:childTnLst>
                                    <p:set>
                                      <p:cBhvr>
                                        <p:cTn id="16" dur="1" fill="hold">
                                          <p:stCondLst>
                                            <p:cond delay="0"/>
                                          </p:stCondLst>
                                        </p:cTn>
                                        <p:tgtEl>
                                          <p:spTgt spid="4"/>
                                        </p:tgtEl>
                                        <p:attrNameLst>
                                          <p:attrName>style.visibility</p:attrName>
                                        </p:attrNameLst>
                                      </p:cBhvr>
                                      <p:to>
                                        <p:strVal val="visible"/>
                                      </p:to>
                                    </p:set>
                                    <p:anim calcmode="lin" valueType="num">
                                      <p:cBhvr additive="base">
                                        <p:cTn id="17" dur="500"/>
                                        <p:tgtEl>
                                          <p:spTgt spid="4"/>
                                        </p:tgtEl>
                                        <p:attrNameLst>
                                          <p:attrName>ppt_y</p:attrName>
                                        </p:attrNameLst>
                                      </p:cBhvr>
                                      <p:tavLst>
                                        <p:tav tm="0">
                                          <p:val>
                                            <p:strVal val="#ppt_y+#ppt_h*1.125000"/>
                                          </p:val>
                                        </p:tav>
                                        <p:tav tm="100000">
                                          <p:val>
                                            <p:strVal val="#ppt_y"/>
                                          </p:val>
                                        </p:tav>
                                      </p:tavLst>
                                    </p:anim>
                                    <p:animEffect transition="in" filter="wipe(up)">
                                      <p:cBhvr>
                                        <p:cTn id="18"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P spid="4" grpId="0"/>
      <p:bldP spid="5"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re 1">
            <a:extLst>
              <a:ext uri="{FF2B5EF4-FFF2-40B4-BE49-F238E27FC236}">
                <a16:creationId xmlns:a16="http://schemas.microsoft.com/office/drawing/2014/main" id="{CA7D72DD-900C-4BA8-B6EB-FDD37118C9CD}"/>
              </a:ext>
            </a:extLst>
          </p:cNvPr>
          <p:cNvSpPr txBox="1">
            <a:spLocks/>
          </p:cNvSpPr>
          <p:nvPr/>
        </p:nvSpPr>
        <p:spPr bwMode="auto">
          <a:xfrm>
            <a:off x="98570" y="92461"/>
            <a:ext cx="8946859" cy="99853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anchor="ctr" anchorCtr="0" compatLnSpc="1">
            <a:prstTxWarp prst="textNoShape">
              <a:avLst/>
            </a:prstTxWarp>
          </a:bodyPr>
          <a:lstStyle>
            <a:lvl1pPr algn="l" rtl="0" eaLnBrk="0" fontAlgn="base" hangingPunct="0">
              <a:spcBef>
                <a:spcPct val="0"/>
              </a:spcBef>
              <a:spcAft>
                <a:spcPct val="0"/>
              </a:spcAft>
              <a:defRPr sz="2400" b="1">
                <a:solidFill>
                  <a:srgbClr val="B76799"/>
                </a:solidFill>
                <a:latin typeface="+mj-lt"/>
                <a:ea typeface="ＭＳ Ｐゴシック" pitchFamily="-1" charset="-128"/>
                <a:cs typeface="ＭＳ Ｐゴシック" pitchFamily="-1" charset="-128"/>
              </a:defRPr>
            </a:lvl1pPr>
            <a:lvl2pPr algn="l" rtl="0" eaLnBrk="0" fontAlgn="base" hangingPunct="0">
              <a:spcBef>
                <a:spcPct val="0"/>
              </a:spcBef>
              <a:spcAft>
                <a:spcPct val="0"/>
              </a:spcAft>
              <a:defRPr sz="2400" b="1">
                <a:solidFill>
                  <a:srgbClr val="B76799"/>
                </a:solidFill>
                <a:latin typeface="Arial" pitchFamily="-1" charset="0"/>
                <a:ea typeface="ＭＳ Ｐゴシック" pitchFamily="-1" charset="-128"/>
                <a:cs typeface="ＭＳ Ｐゴシック" pitchFamily="-1" charset="-128"/>
              </a:defRPr>
            </a:lvl2pPr>
            <a:lvl3pPr algn="l" rtl="0" eaLnBrk="0" fontAlgn="base" hangingPunct="0">
              <a:spcBef>
                <a:spcPct val="0"/>
              </a:spcBef>
              <a:spcAft>
                <a:spcPct val="0"/>
              </a:spcAft>
              <a:defRPr sz="2400" b="1">
                <a:solidFill>
                  <a:srgbClr val="B76799"/>
                </a:solidFill>
                <a:latin typeface="Arial" pitchFamily="-1" charset="0"/>
                <a:ea typeface="ＭＳ Ｐゴシック" pitchFamily="-1" charset="-128"/>
                <a:cs typeface="ＭＳ Ｐゴシック" pitchFamily="-1" charset="-128"/>
              </a:defRPr>
            </a:lvl3pPr>
            <a:lvl4pPr algn="l" rtl="0" eaLnBrk="0" fontAlgn="base" hangingPunct="0">
              <a:spcBef>
                <a:spcPct val="0"/>
              </a:spcBef>
              <a:spcAft>
                <a:spcPct val="0"/>
              </a:spcAft>
              <a:defRPr sz="2400" b="1">
                <a:solidFill>
                  <a:srgbClr val="B76799"/>
                </a:solidFill>
                <a:latin typeface="Arial" pitchFamily="-1" charset="0"/>
                <a:ea typeface="ＭＳ Ｐゴシック" pitchFamily="-1" charset="-128"/>
                <a:cs typeface="ＭＳ Ｐゴシック" pitchFamily="-1" charset="-128"/>
              </a:defRPr>
            </a:lvl4pPr>
            <a:lvl5pPr algn="l" rtl="0" eaLnBrk="0" fontAlgn="base" hangingPunct="0">
              <a:spcBef>
                <a:spcPct val="0"/>
              </a:spcBef>
              <a:spcAft>
                <a:spcPct val="0"/>
              </a:spcAft>
              <a:defRPr sz="2400" b="1">
                <a:solidFill>
                  <a:srgbClr val="B76799"/>
                </a:solidFill>
                <a:latin typeface="Arial" pitchFamily="-1" charset="0"/>
                <a:ea typeface="ＭＳ Ｐゴシック" pitchFamily="-1" charset="-128"/>
                <a:cs typeface="ＭＳ Ｐゴシック" pitchFamily="-1" charset="-128"/>
              </a:defRPr>
            </a:lvl5pPr>
            <a:lvl6pPr marL="457200" algn="l" rtl="0" fontAlgn="base">
              <a:spcBef>
                <a:spcPct val="0"/>
              </a:spcBef>
              <a:spcAft>
                <a:spcPct val="0"/>
              </a:spcAft>
              <a:defRPr sz="2400" b="1">
                <a:solidFill>
                  <a:srgbClr val="B76799"/>
                </a:solidFill>
                <a:latin typeface="Arial" pitchFamily="-1" charset="0"/>
              </a:defRPr>
            </a:lvl6pPr>
            <a:lvl7pPr marL="914400" algn="l" rtl="0" fontAlgn="base">
              <a:spcBef>
                <a:spcPct val="0"/>
              </a:spcBef>
              <a:spcAft>
                <a:spcPct val="0"/>
              </a:spcAft>
              <a:defRPr sz="2400" b="1">
                <a:solidFill>
                  <a:srgbClr val="B76799"/>
                </a:solidFill>
                <a:latin typeface="Arial" pitchFamily="-1" charset="0"/>
              </a:defRPr>
            </a:lvl7pPr>
            <a:lvl8pPr marL="1371600" algn="l" rtl="0" fontAlgn="base">
              <a:spcBef>
                <a:spcPct val="0"/>
              </a:spcBef>
              <a:spcAft>
                <a:spcPct val="0"/>
              </a:spcAft>
              <a:defRPr sz="2400" b="1">
                <a:solidFill>
                  <a:srgbClr val="B76799"/>
                </a:solidFill>
                <a:latin typeface="Arial" pitchFamily="-1" charset="0"/>
              </a:defRPr>
            </a:lvl8pPr>
            <a:lvl9pPr marL="1828800" algn="l" rtl="0" fontAlgn="base">
              <a:spcBef>
                <a:spcPct val="0"/>
              </a:spcBef>
              <a:spcAft>
                <a:spcPct val="0"/>
              </a:spcAft>
              <a:defRPr sz="2400" b="1">
                <a:solidFill>
                  <a:srgbClr val="B76799"/>
                </a:solidFill>
                <a:latin typeface="Arial" pitchFamily="-1" charset="0"/>
              </a:defRPr>
            </a:lvl9pPr>
          </a:lstStyle>
          <a:p>
            <a:r>
              <a:rPr lang="fr-FR" sz="3600" cap="all" dirty="0">
                <a:solidFill>
                  <a:srgbClr val="CC0000"/>
                </a:solidFill>
              </a:rPr>
              <a:t>PROJECTIONS FINANCIERES</a:t>
            </a:r>
          </a:p>
        </p:txBody>
      </p:sp>
      <p:sp>
        <p:nvSpPr>
          <p:cNvPr id="13" name="ZoneTexte 12">
            <a:extLst>
              <a:ext uri="{FF2B5EF4-FFF2-40B4-BE49-F238E27FC236}">
                <a16:creationId xmlns:a16="http://schemas.microsoft.com/office/drawing/2014/main" id="{59F93120-7D80-4475-97B5-F03F39B886B0}"/>
              </a:ext>
            </a:extLst>
          </p:cNvPr>
          <p:cNvSpPr txBox="1"/>
          <p:nvPr/>
        </p:nvSpPr>
        <p:spPr>
          <a:xfrm>
            <a:off x="599683" y="908284"/>
            <a:ext cx="8814905" cy="523220"/>
          </a:xfrm>
          <a:prstGeom prst="rect">
            <a:avLst/>
          </a:prstGeom>
          <a:noFill/>
        </p:spPr>
        <p:txBody>
          <a:bodyPr wrap="square" rtlCol="0">
            <a:spAutoFit/>
          </a:bodyPr>
          <a:lstStyle/>
          <a:p>
            <a:r>
              <a:rPr lang="fr-FR" sz="2800" cap="all" dirty="0">
                <a:solidFill>
                  <a:srgbClr val="CC0000"/>
                </a:solidFill>
              </a:rPr>
              <a:t>SANS REVENUS FONCIERS</a:t>
            </a:r>
          </a:p>
        </p:txBody>
      </p:sp>
      <p:sp>
        <p:nvSpPr>
          <p:cNvPr id="4" name="Rectangle 3">
            <a:extLst>
              <a:ext uri="{FF2B5EF4-FFF2-40B4-BE49-F238E27FC236}">
                <a16:creationId xmlns:a16="http://schemas.microsoft.com/office/drawing/2014/main" id="{B528EB77-6036-40AD-847F-FACE8DBE9566}"/>
              </a:ext>
            </a:extLst>
          </p:cNvPr>
          <p:cNvSpPr/>
          <p:nvPr/>
        </p:nvSpPr>
        <p:spPr>
          <a:xfrm>
            <a:off x="1881879" y="2237582"/>
            <a:ext cx="6074228" cy="1785104"/>
          </a:xfrm>
          <a:prstGeom prst="rect">
            <a:avLst/>
          </a:prstGeom>
        </p:spPr>
        <p:txBody>
          <a:bodyPr wrap="square">
            <a:spAutoFit/>
          </a:bodyPr>
          <a:lstStyle/>
          <a:p>
            <a:r>
              <a:rPr lang="fr-FR" sz="2000" b="1" dirty="0">
                <a:solidFill>
                  <a:srgbClr val="85AD39"/>
                </a:solidFill>
              </a:rPr>
              <a:t>Investisseur SANS revenus fonciers existants</a:t>
            </a:r>
          </a:p>
          <a:p>
            <a:pPr marL="285750" indent="-285750">
              <a:buFont typeface="Arial" panose="020B0604020202020204" pitchFamily="34" charset="0"/>
              <a:buChar char="•"/>
            </a:pPr>
            <a:r>
              <a:rPr lang="fr-FR" dirty="0"/>
              <a:t>Revenus fonciers existants 			0 €/an</a:t>
            </a:r>
          </a:p>
          <a:p>
            <a:pPr marL="285750" indent="-285750">
              <a:buFont typeface="Arial" panose="020B0604020202020204" pitchFamily="34" charset="0"/>
              <a:buChar char="•"/>
            </a:pPr>
            <a:r>
              <a:rPr lang="fr-FR" dirty="0"/>
              <a:t>TMI								30%		</a:t>
            </a:r>
          </a:p>
          <a:p>
            <a:pPr marL="285750" indent="-285750">
              <a:buFont typeface="Arial" panose="020B0604020202020204" pitchFamily="34" charset="0"/>
              <a:buChar char="•"/>
            </a:pPr>
            <a:r>
              <a:rPr lang="fr-FR" dirty="0"/>
              <a:t>IR sur les revenus fonciers				0 € 		</a:t>
            </a:r>
          </a:p>
          <a:p>
            <a:endParaRPr lang="fr-FR" dirty="0"/>
          </a:p>
          <a:p>
            <a:r>
              <a:rPr lang="fr-FR" dirty="0"/>
              <a:t>			</a:t>
            </a:r>
          </a:p>
        </p:txBody>
      </p:sp>
      <p:sp>
        <p:nvSpPr>
          <p:cNvPr id="5" name="ZoneTexte 4">
            <a:extLst>
              <a:ext uri="{FF2B5EF4-FFF2-40B4-BE49-F238E27FC236}">
                <a16:creationId xmlns:a16="http://schemas.microsoft.com/office/drawing/2014/main" id="{53F6B541-42BF-44F9-A4C6-BC0BB2499C19}"/>
              </a:ext>
            </a:extLst>
          </p:cNvPr>
          <p:cNvSpPr txBox="1"/>
          <p:nvPr/>
        </p:nvSpPr>
        <p:spPr>
          <a:xfrm>
            <a:off x="1904005" y="4138071"/>
            <a:ext cx="6052102" cy="1508105"/>
          </a:xfrm>
          <a:prstGeom prst="rect">
            <a:avLst/>
          </a:prstGeom>
          <a:noFill/>
        </p:spPr>
        <p:txBody>
          <a:bodyPr wrap="square" rtlCol="0">
            <a:spAutoFit/>
          </a:bodyPr>
          <a:lstStyle/>
          <a:p>
            <a:r>
              <a:rPr lang="fr-FR" sz="2000" b="1" dirty="0">
                <a:solidFill>
                  <a:srgbClr val="85AD39"/>
                </a:solidFill>
              </a:rPr>
              <a:t>Caractéristiques du bien</a:t>
            </a:r>
            <a:r>
              <a:rPr lang="fr-FR" dirty="0"/>
              <a:t>		</a:t>
            </a:r>
          </a:p>
          <a:p>
            <a:pPr marL="285750" indent="-285750">
              <a:buFont typeface="Arial" panose="020B0604020202020204" pitchFamily="34" charset="0"/>
              <a:buChar char="•"/>
            </a:pPr>
            <a:r>
              <a:rPr lang="fr-FR" dirty="0"/>
              <a:t>Valeur Nue Propriété (60%) 			96 000 € 		</a:t>
            </a:r>
          </a:p>
          <a:p>
            <a:pPr marL="285750" indent="-285750">
              <a:buFont typeface="Arial" panose="020B0604020202020204" pitchFamily="34" charset="0"/>
              <a:buChar char="•"/>
            </a:pPr>
            <a:r>
              <a:rPr lang="fr-FR" dirty="0"/>
              <a:t>Valeur Pleine Propriété				160000 € 		</a:t>
            </a:r>
          </a:p>
          <a:p>
            <a:endParaRPr lang="fr-FR" dirty="0"/>
          </a:p>
        </p:txBody>
      </p:sp>
    </p:spTree>
    <p:extLst>
      <p:ext uri="{BB962C8B-B14F-4D97-AF65-F5344CB8AC3E}">
        <p14:creationId xmlns:p14="http://schemas.microsoft.com/office/powerpoint/2010/main" val="23991789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wipe(left)">
                                      <p:cBhvr>
                                        <p:cTn id="7" dur="500"/>
                                        <p:tgtEl>
                                          <p:spTgt spid="13"/>
                                        </p:tgtEl>
                                      </p:cBhvr>
                                    </p:animEffect>
                                  </p:childTnLst>
                                </p:cTn>
                              </p:par>
                            </p:childTnLst>
                          </p:cTn>
                        </p:par>
                        <p:par>
                          <p:cTn id="8" fill="hold">
                            <p:stCondLst>
                              <p:cond delay="500"/>
                            </p:stCondLst>
                            <p:childTnLst>
                              <p:par>
                                <p:cTn id="9" presetID="12" presetClass="entr" presetSubtype="4" fill="hold" grpId="0" nodeType="afterEffect">
                                  <p:stCondLst>
                                    <p:cond delay="0"/>
                                  </p:stCondLst>
                                  <p:childTnLst>
                                    <p:set>
                                      <p:cBhvr>
                                        <p:cTn id="10" dur="1" fill="hold">
                                          <p:stCondLst>
                                            <p:cond delay="0"/>
                                          </p:stCondLst>
                                        </p:cTn>
                                        <p:tgtEl>
                                          <p:spTgt spid="4"/>
                                        </p:tgtEl>
                                        <p:attrNameLst>
                                          <p:attrName>style.visibility</p:attrName>
                                        </p:attrNameLst>
                                      </p:cBhvr>
                                      <p:to>
                                        <p:strVal val="visible"/>
                                      </p:to>
                                    </p:set>
                                    <p:anim calcmode="lin" valueType="num">
                                      <p:cBhvr additive="base">
                                        <p:cTn id="11" dur="500"/>
                                        <p:tgtEl>
                                          <p:spTgt spid="4"/>
                                        </p:tgtEl>
                                        <p:attrNameLst>
                                          <p:attrName>ppt_y</p:attrName>
                                        </p:attrNameLst>
                                      </p:cBhvr>
                                      <p:tavLst>
                                        <p:tav tm="0">
                                          <p:val>
                                            <p:strVal val="#ppt_y+#ppt_h*1.125000"/>
                                          </p:val>
                                        </p:tav>
                                        <p:tav tm="100000">
                                          <p:val>
                                            <p:strVal val="#ppt_y"/>
                                          </p:val>
                                        </p:tav>
                                      </p:tavLst>
                                    </p:anim>
                                    <p:animEffect transition="in" filter="wipe(up)">
                                      <p:cBhvr>
                                        <p:cTn id="12" dur="500"/>
                                        <p:tgtEl>
                                          <p:spTgt spid="4"/>
                                        </p:tgtEl>
                                      </p:cBhvr>
                                    </p:animEffect>
                                  </p:childTnLst>
                                </p:cTn>
                              </p:par>
                            </p:childTnLst>
                          </p:cTn>
                        </p:par>
                      </p:childTnLst>
                    </p:cTn>
                  </p:par>
                  <p:par>
                    <p:cTn id="13" fill="hold">
                      <p:stCondLst>
                        <p:cond delay="indefinite"/>
                      </p:stCondLst>
                      <p:childTnLst>
                        <p:par>
                          <p:cTn id="14" fill="hold">
                            <p:stCondLst>
                              <p:cond delay="0"/>
                            </p:stCondLst>
                            <p:childTnLst>
                              <p:par>
                                <p:cTn id="15" presetID="12" presetClass="entr" presetSubtype="4" fill="hold" grpId="0" nodeType="clickEffect">
                                  <p:stCondLst>
                                    <p:cond delay="0"/>
                                  </p:stCondLst>
                                  <p:childTnLst>
                                    <p:set>
                                      <p:cBhvr>
                                        <p:cTn id="16" dur="1" fill="hold">
                                          <p:stCondLst>
                                            <p:cond delay="0"/>
                                          </p:stCondLst>
                                        </p:cTn>
                                        <p:tgtEl>
                                          <p:spTgt spid="5"/>
                                        </p:tgtEl>
                                        <p:attrNameLst>
                                          <p:attrName>style.visibility</p:attrName>
                                        </p:attrNameLst>
                                      </p:cBhvr>
                                      <p:to>
                                        <p:strVal val="visible"/>
                                      </p:to>
                                    </p:set>
                                    <p:anim calcmode="lin" valueType="num">
                                      <p:cBhvr additive="base">
                                        <p:cTn id="17" dur="500"/>
                                        <p:tgtEl>
                                          <p:spTgt spid="5"/>
                                        </p:tgtEl>
                                        <p:attrNameLst>
                                          <p:attrName>ppt_y</p:attrName>
                                        </p:attrNameLst>
                                      </p:cBhvr>
                                      <p:tavLst>
                                        <p:tav tm="0">
                                          <p:val>
                                            <p:strVal val="#ppt_y+#ppt_h*1.125000"/>
                                          </p:val>
                                        </p:tav>
                                        <p:tav tm="100000">
                                          <p:val>
                                            <p:strVal val="#ppt_y"/>
                                          </p:val>
                                        </p:tav>
                                      </p:tavLst>
                                    </p:anim>
                                    <p:animEffect transition="in" filter="wipe(up)">
                                      <p:cBhvr>
                                        <p:cTn id="18"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P spid="4" grpId="0"/>
      <p:bldP spid="5"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re 1">
            <a:extLst>
              <a:ext uri="{FF2B5EF4-FFF2-40B4-BE49-F238E27FC236}">
                <a16:creationId xmlns:a16="http://schemas.microsoft.com/office/drawing/2014/main" id="{CA7D72DD-900C-4BA8-B6EB-FDD37118C9CD}"/>
              </a:ext>
            </a:extLst>
          </p:cNvPr>
          <p:cNvSpPr txBox="1">
            <a:spLocks/>
          </p:cNvSpPr>
          <p:nvPr/>
        </p:nvSpPr>
        <p:spPr bwMode="auto">
          <a:xfrm>
            <a:off x="98570" y="92461"/>
            <a:ext cx="8946859" cy="99853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anchor="ctr" anchorCtr="0" compatLnSpc="1">
            <a:prstTxWarp prst="textNoShape">
              <a:avLst/>
            </a:prstTxWarp>
          </a:bodyPr>
          <a:lstStyle>
            <a:lvl1pPr algn="l" rtl="0" eaLnBrk="0" fontAlgn="base" hangingPunct="0">
              <a:spcBef>
                <a:spcPct val="0"/>
              </a:spcBef>
              <a:spcAft>
                <a:spcPct val="0"/>
              </a:spcAft>
              <a:defRPr sz="2400" b="1">
                <a:solidFill>
                  <a:srgbClr val="B76799"/>
                </a:solidFill>
                <a:latin typeface="+mj-lt"/>
                <a:ea typeface="ＭＳ Ｐゴシック" pitchFamily="-1" charset="-128"/>
                <a:cs typeface="ＭＳ Ｐゴシック" pitchFamily="-1" charset="-128"/>
              </a:defRPr>
            </a:lvl1pPr>
            <a:lvl2pPr algn="l" rtl="0" eaLnBrk="0" fontAlgn="base" hangingPunct="0">
              <a:spcBef>
                <a:spcPct val="0"/>
              </a:spcBef>
              <a:spcAft>
                <a:spcPct val="0"/>
              </a:spcAft>
              <a:defRPr sz="2400" b="1">
                <a:solidFill>
                  <a:srgbClr val="B76799"/>
                </a:solidFill>
                <a:latin typeface="Arial" pitchFamily="-1" charset="0"/>
                <a:ea typeface="ＭＳ Ｐゴシック" pitchFamily="-1" charset="-128"/>
                <a:cs typeface="ＭＳ Ｐゴシック" pitchFamily="-1" charset="-128"/>
              </a:defRPr>
            </a:lvl2pPr>
            <a:lvl3pPr algn="l" rtl="0" eaLnBrk="0" fontAlgn="base" hangingPunct="0">
              <a:spcBef>
                <a:spcPct val="0"/>
              </a:spcBef>
              <a:spcAft>
                <a:spcPct val="0"/>
              </a:spcAft>
              <a:defRPr sz="2400" b="1">
                <a:solidFill>
                  <a:srgbClr val="B76799"/>
                </a:solidFill>
                <a:latin typeface="Arial" pitchFamily="-1" charset="0"/>
                <a:ea typeface="ＭＳ Ｐゴシック" pitchFamily="-1" charset="-128"/>
                <a:cs typeface="ＭＳ Ｐゴシック" pitchFamily="-1" charset="-128"/>
              </a:defRPr>
            </a:lvl3pPr>
            <a:lvl4pPr algn="l" rtl="0" eaLnBrk="0" fontAlgn="base" hangingPunct="0">
              <a:spcBef>
                <a:spcPct val="0"/>
              </a:spcBef>
              <a:spcAft>
                <a:spcPct val="0"/>
              </a:spcAft>
              <a:defRPr sz="2400" b="1">
                <a:solidFill>
                  <a:srgbClr val="B76799"/>
                </a:solidFill>
                <a:latin typeface="Arial" pitchFamily="-1" charset="0"/>
                <a:ea typeface="ＭＳ Ｐゴシック" pitchFamily="-1" charset="-128"/>
                <a:cs typeface="ＭＳ Ｐゴシック" pitchFamily="-1" charset="-128"/>
              </a:defRPr>
            </a:lvl4pPr>
            <a:lvl5pPr algn="l" rtl="0" eaLnBrk="0" fontAlgn="base" hangingPunct="0">
              <a:spcBef>
                <a:spcPct val="0"/>
              </a:spcBef>
              <a:spcAft>
                <a:spcPct val="0"/>
              </a:spcAft>
              <a:defRPr sz="2400" b="1">
                <a:solidFill>
                  <a:srgbClr val="B76799"/>
                </a:solidFill>
                <a:latin typeface="Arial" pitchFamily="-1" charset="0"/>
                <a:ea typeface="ＭＳ Ｐゴシック" pitchFamily="-1" charset="-128"/>
                <a:cs typeface="ＭＳ Ｐゴシック" pitchFamily="-1" charset="-128"/>
              </a:defRPr>
            </a:lvl5pPr>
            <a:lvl6pPr marL="457200" algn="l" rtl="0" fontAlgn="base">
              <a:spcBef>
                <a:spcPct val="0"/>
              </a:spcBef>
              <a:spcAft>
                <a:spcPct val="0"/>
              </a:spcAft>
              <a:defRPr sz="2400" b="1">
                <a:solidFill>
                  <a:srgbClr val="B76799"/>
                </a:solidFill>
                <a:latin typeface="Arial" pitchFamily="-1" charset="0"/>
              </a:defRPr>
            </a:lvl6pPr>
            <a:lvl7pPr marL="914400" algn="l" rtl="0" fontAlgn="base">
              <a:spcBef>
                <a:spcPct val="0"/>
              </a:spcBef>
              <a:spcAft>
                <a:spcPct val="0"/>
              </a:spcAft>
              <a:defRPr sz="2400" b="1">
                <a:solidFill>
                  <a:srgbClr val="B76799"/>
                </a:solidFill>
                <a:latin typeface="Arial" pitchFamily="-1" charset="0"/>
              </a:defRPr>
            </a:lvl7pPr>
            <a:lvl8pPr marL="1371600" algn="l" rtl="0" fontAlgn="base">
              <a:spcBef>
                <a:spcPct val="0"/>
              </a:spcBef>
              <a:spcAft>
                <a:spcPct val="0"/>
              </a:spcAft>
              <a:defRPr sz="2400" b="1">
                <a:solidFill>
                  <a:srgbClr val="B76799"/>
                </a:solidFill>
                <a:latin typeface="Arial" pitchFamily="-1" charset="0"/>
              </a:defRPr>
            </a:lvl8pPr>
            <a:lvl9pPr marL="1828800" algn="l" rtl="0" fontAlgn="base">
              <a:spcBef>
                <a:spcPct val="0"/>
              </a:spcBef>
              <a:spcAft>
                <a:spcPct val="0"/>
              </a:spcAft>
              <a:defRPr sz="2400" b="1">
                <a:solidFill>
                  <a:srgbClr val="B76799"/>
                </a:solidFill>
                <a:latin typeface="Arial" pitchFamily="-1" charset="0"/>
              </a:defRPr>
            </a:lvl9pPr>
          </a:lstStyle>
          <a:p>
            <a:r>
              <a:rPr lang="fr-FR" sz="3600" cap="all" dirty="0">
                <a:solidFill>
                  <a:srgbClr val="CC0000"/>
                </a:solidFill>
              </a:rPr>
              <a:t>PROJECTIONS FINANCIERES</a:t>
            </a:r>
          </a:p>
        </p:txBody>
      </p:sp>
      <p:sp>
        <p:nvSpPr>
          <p:cNvPr id="13" name="ZoneTexte 12">
            <a:extLst>
              <a:ext uri="{FF2B5EF4-FFF2-40B4-BE49-F238E27FC236}">
                <a16:creationId xmlns:a16="http://schemas.microsoft.com/office/drawing/2014/main" id="{59F93120-7D80-4475-97B5-F03F39B886B0}"/>
              </a:ext>
            </a:extLst>
          </p:cNvPr>
          <p:cNvSpPr txBox="1"/>
          <p:nvPr/>
        </p:nvSpPr>
        <p:spPr>
          <a:xfrm>
            <a:off x="599683" y="908284"/>
            <a:ext cx="8814905" cy="523220"/>
          </a:xfrm>
          <a:prstGeom prst="rect">
            <a:avLst/>
          </a:prstGeom>
          <a:noFill/>
        </p:spPr>
        <p:txBody>
          <a:bodyPr wrap="square" rtlCol="0">
            <a:spAutoFit/>
          </a:bodyPr>
          <a:lstStyle/>
          <a:p>
            <a:r>
              <a:rPr lang="fr-FR" sz="2800" cap="all" dirty="0">
                <a:solidFill>
                  <a:srgbClr val="CC0000"/>
                </a:solidFill>
              </a:rPr>
              <a:t>SANS REVENUS FONCIERS</a:t>
            </a:r>
          </a:p>
        </p:txBody>
      </p:sp>
      <p:sp>
        <p:nvSpPr>
          <p:cNvPr id="7" name="Rectangle 6">
            <a:extLst>
              <a:ext uri="{FF2B5EF4-FFF2-40B4-BE49-F238E27FC236}">
                <a16:creationId xmlns:a16="http://schemas.microsoft.com/office/drawing/2014/main" id="{4B27202E-8C59-4BDA-A5C4-9726C6C7BE25}"/>
              </a:ext>
            </a:extLst>
          </p:cNvPr>
          <p:cNvSpPr/>
          <p:nvPr/>
        </p:nvSpPr>
        <p:spPr>
          <a:xfrm>
            <a:off x="1968044" y="1729483"/>
            <a:ext cx="6074228" cy="1815882"/>
          </a:xfrm>
          <a:prstGeom prst="rect">
            <a:avLst/>
          </a:prstGeom>
        </p:spPr>
        <p:txBody>
          <a:bodyPr wrap="square">
            <a:spAutoFit/>
          </a:bodyPr>
          <a:lstStyle/>
          <a:p>
            <a:r>
              <a:rPr lang="fr-FR" sz="2000" b="1" cap="all" dirty="0">
                <a:solidFill>
                  <a:srgbClr val="85AD39"/>
                </a:solidFill>
              </a:rPr>
              <a:t>Création de revenus fonciers </a:t>
            </a:r>
            <a:r>
              <a:rPr lang="fr-FR" sz="2000" b="1" dirty="0">
                <a:solidFill>
                  <a:srgbClr val="85AD39"/>
                </a:solidFill>
              </a:rPr>
              <a:t>par un investissement en SCPI de rendement</a:t>
            </a:r>
          </a:p>
          <a:p>
            <a:pPr marL="285750" indent="-285750">
              <a:buFont typeface="Arial" panose="020B0604020202020204" pitchFamily="34" charset="0"/>
              <a:buChar char="•"/>
            </a:pPr>
            <a:r>
              <a:rPr lang="fr-FR" dirty="0"/>
              <a:t>Montant investi au comptant			30 000 €</a:t>
            </a:r>
          </a:p>
          <a:p>
            <a:pPr marL="285750" indent="-285750">
              <a:buFont typeface="Arial" panose="020B0604020202020204" pitchFamily="34" charset="0"/>
              <a:buChar char="•"/>
            </a:pPr>
            <a:r>
              <a:rPr lang="fr-FR" dirty="0"/>
              <a:t>Taux de rendement 					4,5%		</a:t>
            </a:r>
          </a:p>
          <a:p>
            <a:pPr marL="285750" indent="-285750">
              <a:buFont typeface="Arial" panose="020B0604020202020204" pitchFamily="34" charset="0"/>
              <a:buChar char="•"/>
            </a:pPr>
            <a:r>
              <a:rPr lang="fr-FR" dirty="0"/>
              <a:t>Revenus fonciers taxables				1 350 € 		</a:t>
            </a:r>
          </a:p>
          <a:p>
            <a:r>
              <a:rPr lang="fr-FR" dirty="0"/>
              <a:t>	</a:t>
            </a:r>
          </a:p>
        </p:txBody>
      </p:sp>
      <p:sp>
        <p:nvSpPr>
          <p:cNvPr id="8" name="Rectangle 7">
            <a:extLst>
              <a:ext uri="{FF2B5EF4-FFF2-40B4-BE49-F238E27FC236}">
                <a16:creationId xmlns:a16="http://schemas.microsoft.com/office/drawing/2014/main" id="{3B77F09A-8537-4512-8937-1ABBFC89179C}"/>
              </a:ext>
            </a:extLst>
          </p:cNvPr>
          <p:cNvSpPr/>
          <p:nvPr/>
        </p:nvSpPr>
        <p:spPr>
          <a:xfrm>
            <a:off x="1968044" y="3819506"/>
            <a:ext cx="6637029" cy="2062103"/>
          </a:xfrm>
          <a:prstGeom prst="rect">
            <a:avLst/>
          </a:prstGeom>
        </p:spPr>
        <p:txBody>
          <a:bodyPr wrap="square">
            <a:spAutoFit/>
          </a:bodyPr>
          <a:lstStyle/>
          <a:p>
            <a:r>
              <a:rPr lang="fr-FR" sz="2000" b="1" dirty="0">
                <a:solidFill>
                  <a:srgbClr val="85AD39"/>
                </a:solidFill>
              </a:rPr>
              <a:t>Financement du bien</a:t>
            </a:r>
            <a:r>
              <a:rPr lang="fr-FR" dirty="0"/>
              <a:t>	</a:t>
            </a:r>
          </a:p>
          <a:p>
            <a:pPr marL="285750" indent="-285750">
              <a:buFont typeface="Arial" panose="020B0604020202020204" pitchFamily="34" charset="0"/>
              <a:buChar char="•"/>
            </a:pPr>
            <a:r>
              <a:rPr lang="fr-FR" dirty="0"/>
              <a:t>Montant financé					100 000 € </a:t>
            </a:r>
          </a:p>
          <a:p>
            <a:pPr marL="285750" indent="-285750">
              <a:buFont typeface="Arial" panose="020B0604020202020204" pitchFamily="34" charset="0"/>
              <a:buChar char="•"/>
            </a:pPr>
            <a:r>
              <a:rPr lang="fr-FR" dirty="0"/>
              <a:t>Apport							0</a:t>
            </a:r>
          </a:p>
          <a:p>
            <a:pPr marL="285750" indent="-285750">
              <a:buFont typeface="Arial" panose="020B0604020202020204" pitchFamily="34" charset="0"/>
              <a:buChar char="•"/>
            </a:pPr>
            <a:r>
              <a:rPr lang="fr-FR" dirty="0"/>
              <a:t>Durée du financement				20 ans</a:t>
            </a:r>
          </a:p>
          <a:p>
            <a:pPr marL="285750" indent="-285750">
              <a:buFont typeface="Arial" panose="020B0604020202020204" pitchFamily="34" charset="0"/>
              <a:buChar char="•"/>
            </a:pPr>
            <a:r>
              <a:rPr lang="fr-FR" dirty="0"/>
              <a:t>Taux nominal						2%</a:t>
            </a:r>
          </a:p>
          <a:p>
            <a:pPr marL="285750" indent="-285750">
              <a:buFont typeface="Arial" panose="020B0604020202020204" pitchFamily="34" charset="0"/>
              <a:buChar char="•"/>
            </a:pPr>
            <a:r>
              <a:rPr lang="fr-FR" dirty="0"/>
              <a:t>ADI (DC+PTIA)						0,36</a:t>
            </a:r>
          </a:p>
          <a:p>
            <a:pPr marL="285750" indent="-285750">
              <a:buFont typeface="Arial" panose="020B0604020202020204" pitchFamily="34" charset="0"/>
              <a:buChar char="•"/>
            </a:pPr>
            <a:r>
              <a:rPr lang="fr-FR" dirty="0"/>
              <a:t>Différé total						24 mois</a:t>
            </a:r>
          </a:p>
        </p:txBody>
      </p:sp>
    </p:spTree>
    <p:extLst>
      <p:ext uri="{BB962C8B-B14F-4D97-AF65-F5344CB8AC3E}">
        <p14:creationId xmlns:p14="http://schemas.microsoft.com/office/powerpoint/2010/main" val="27985150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wipe(left)">
                                      <p:cBhvr>
                                        <p:cTn id="7" dur="500"/>
                                        <p:tgtEl>
                                          <p:spTgt spid="13"/>
                                        </p:tgtEl>
                                      </p:cBhvr>
                                    </p:animEffect>
                                  </p:childTnLst>
                                </p:cTn>
                              </p:par>
                            </p:childTnLst>
                          </p:cTn>
                        </p:par>
                        <p:par>
                          <p:cTn id="8" fill="hold">
                            <p:stCondLst>
                              <p:cond delay="500"/>
                            </p:stCondLst>
                            <p:childTnLst>
                              <p:par>
                                <p:cTn id="9" presetID="12" presetClass="entr" presetSubtype="4" fill="hold" grpId="0" nodeType="afterEffect">
                                  <p:stCondLst>
                                    <p:cond delay="0"/>
                                  </p:stCondLst>
                                  <p:childTnLst>
                                    <p:set>
                                      <p:cBhvr>
                                        <p:cTn id="10" dur="1" fill="hold">
                                          <p:stCondLst>
                                            <p:cond delay="0"/>
                                          </p:stCondLst>
                                        </p:cTn>
                                        <p:tgtEl>
                                          <p:spTgt spid="7"/>
                                        </p:tgtEl>
                                        <p:attrNameLst>
                                          <p:attrName>style.visibility</p:attrName>
                                        </p:attrNameLst>
                                      </p:cBhvr>
                                      <p:to>
                                        <p:strVal val="visible"/>
                                      </p:to>
                                    </p:set>
                                    <p:anim calcmode="lin" valueType="num">
                                      <p:cBhvr additive="base">
                                        <p:cTn id="11" dur="500"/>
                                        <p:tgtEl>
                                          <p:spTgt spid="7"/>
                                        </p:tgtEl>
                                        <p:attrNameLst>
                                          <p:attrName>ppt_y</p:attrName>
                                        </p:attrNameLst>
                                      </p:cBhvr>
                                      <p:tavLst>
                                        <p:tav tm="0">
                                          <p:val>
                                            <p:strVal val="#ppt_y+#ppt_h*1.125000"/>
                                          </p:val>
                                        </p:tav>
                                        <p:tav tm="100000">
                                          <p:val>
                                            <p:strVal val="#ppt_y"/>
                                          </p:val>
                                        </p:tav>
                                      </p:tavLst>
                                    </p:anim>
                                    <p:animEffect transition="in" filter="wipe(up)">
                                      <p:cBhvr>
                                        <p:cTn id="12" dur="500"/>
                                        <p:tgtEl>
                                          <p:spTgt spid="7"/>
                                        </p:tgtEl>
                                      </p:cBhvr>
                                    </p:animEffect>
                                  </p:childTnLst>
                                </p:cTn>
                              </p:par>
                            </p:childTnLst>
                          </p:cTn>
                        </p:par>
                      </p:childTnLst>
                    </p:cTn>
                  </p:par>
                  <p:par>
                    <p:cTn id="13" fill="hold">
                      <p:stCondLst>
                        <p:cond delay="indefinite"/>
                      </p:stCondLst>
                      <p:childTnLst>
                        <p:par>
                          <p:cTn id="14" fill="hold">
                            <p:stCondLst>
                              <p:cond delay="0"/>
                            </p:stCondLst>
                            <p:childTnLst>
                              <p:par>
                                <p:cTn id="15" presetID="12" presetClass="entr" presetSubtype="4" fill="hold" grpId="0" nodeType="clickEffect">
                                  <p:stCondLst>
                                    <p:cond delay="0"/>
                                  </p:stCondLst>
                                  <p:childTnLst>
                                    <p:set>
                                      <p:cBhvr>
                                        <p:cTn id="16" dur="1" fill="hold">
                                          <p:stCondLst>
                                            <p:cond delay="0"/>
                                          </p:stCondLst>
                                        </p:cTn>
                                        <p:tgtEl>
                                          <p:spTgt spid="8"/>
                                        </p:tgtEl>
                                        <p:attrNameLst>
                                          <p:attrName>style.visibility</p:attrName>
                                        </p:attrNameLst>
                                      </p:cBhvr>
                                      <p:to>
                                        <p:strVal val="visible"/>
                                      </p:to>
                                    </p:set>
                                    <p:anim calcmode="lin" valueType="num">
                                      <p:cBhvr additive="base">
                                        <p:cTn id="17" dur="500"/>
                                        <p:tgtEl>
                                          <p:spTgt spid="8"/>
                                        </p:tgtEl>
                                        <p:attrNameLst>
                                          <p:attrName>ppt_y</p:attrName>
                                        </p:attrNameLst>
                                      </p:cBhvr>
                                      <p:tavLst>
                                        <p:tav tm="0">
                                          <p:val>
                                            <p:strVal val="#ppt_y+#ppt_h*1.125000"/>
                                          </p:val>
                                        </p:tav>
                                        <p:tav tm="100000">
                                          <p:val>
                                            <p:strVal val="#ppt_y"/>
                                          </p:val>
                                        </p:tav>
                                      </p:tavLst>
                                    </p:anim>
                                    <p:animEffect transition="in" filter="wipe(up)">
                                      <p:cBhvr>
                                        <p:cTn id="18"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P spid="7" grpId="0"/>
      <p:bldP spid="8"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re 1">
            <a:extLst>
              <a:ext uri="{FF2B5EF4-FFF2-40B4-BE49-F238E27FC236}">
                <a16:creationId xmlns:a16="http://schemas.microsoft.com/office/drawing/2014/main" id="{CA7D72DD-900C-4BA8-B6EB-FDD37118C9CD}"/>
              </a:ext>
            </a:extLst>
          </p:cNvPr>
          <p:cNvSpPr txBox="1">
            <a:spLocks/>
          </p:cNvSpPr>
          <p:nvPr/>
        </p:nvSpPr>
        <p:spPr bwMode="auto">
          <a:xfrm>
            <a:off x="98570" y="92461"/>
            <a:ext cx="8946859" cy="99853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anchor="ctr" anchorCtr="0" compatLnSpc="1">
            <a:prstTxWarp prst="textNoShape">
              <a:avLst/>
            </a:prstTxWarp>
          </a:bodyPr>
          <a:lstStyle>
            <a:lvl1pPr algn="l" rtl="0" eaLnBrk="0" fontAlgn="base" hangingPunct="0">
              <a:spcBef>
                <a:spcPct val="0"/>
              </a:spcBef>
              <a:spcAft>
                <a:spcPct val="0"/>
              </a:spcAft>
              <a:defRPr sz="2400" b="1">
                <a:solidFill>
                  <a:srgbClr val="B76799"/>
                </a:solidFill>
                <a:latin typeface="+mj-lt"/>
                <a:ea typeface="ＭＳ Ｐゴシック" pitchFamily="-1" charset="-128"/>
                <a:cs typeface="ＭＳ Ｐゴシック" pitchFamily="-1" charset="-128"/>
              </a:defRPr>
            </a:lvl1pPr>
            <a:lvl2pPr algn="l" rtl="0" eaLnBrk="0" fontAlgn="base" hangingPunct="0">
              <a:spcBef>
                <a:spcPct val="0"/>
              </a:spcBef>
              <a:spcAft>
                <a:spcPct val="0"/>
              </a:spcAft>
              <a:defRPr sz="2400" b="1">
                <a:solidFill>
                  <a:srgbClr val="B76799"/>
                </a:solidFill>
                <a:latin typeface="Arial" pitchFamily="-1" charset="0"/>
                <a:ea typeface="ＭＳ Ｐゴシック" pitchFamily="-1" charset="-128"/>
                <a:cs typeface="ＭＳ Ｐゴシック" pitchFamily="-1" charset="-128"/>
              </a:defRPr>
            </a:lvl2pPr>
            <a:lvl3pPr algn="l" rtl="0" eaLnBrk="0" fontAlgn="base" hangingPunct="0">
              <a:spcBef>
                <a:spcPct val="0"/>
              </a:spcBef>
              <a:spcAft>
                <a:spcPct val="0"/>
              </a:spcAft>
              <a:defRPr sz="2400" b="1">
                <a:solidFill>
                  <a:srgbClr val="B76799"/>
                </a:solidFill>
                <a:latin typeface="Arial" pitchFamily="-1" charset="0"/>
                <a:ea typeface="ＭＳ Ｐゴシック" pitchFamily="-1" charset="-128"/>
                <a:cs typeface="ＭＳ Ｐゴシック" pitchFamily="-1" charset="-128"/>
              </a:defRPr>
            </a:lvl3pPr>
            <a:lvl4pPr algn="l" rtl="0" eaLnBrk="0" fontAlgn="base" hangingPunct="0">
              <a:spcBef>
                <a:spcPct val="0"/>
              </a:spcBef>
              <a:spcAft>
                <a:spcPct val="0"/>
              </a:spcAft>
              <a:defRPr sz="2400" b="1">
                <a:solidFill>
                  <a:srgbClr val="B76799"/>
                </a:solidFill>
                <a:latin typeface="Arial" pitchFamily="-1" charset="0"/>
                <a:ea typeface="ＭＳ Ｐゴシック" pitchFamily="-1" charset="-128"/>
                <a:cs typeface="ＭＳ Ｐゴシック" pitchFamily="-1" charset="-128"/>
              </a:defRPr>
            </a:lvl4pPr>
            <a:lvl5pPr algn="l" rtl="0" eaLnBrk="0" fontAlgn="base" hangingPunct="0">
              <a:spcBef>
                <a:spcPct val="0"/>
              </a:spcBef>
              <a:spcAft>
                <a:spcPct val="0"/>
              </a:spcAft>
              <a:defRPr sz="2400" b="1">
                <a:solidFill>
                  <a:srgbClr val="B76799"/>
                </a:solidFill>
                <a:latin typeface="Arial" pitchFamily="-1" charset="0"/>
                <a:ea typeface="ＭＳ Ｐゴシック" pitchFamily="-1" charset="-128"/>
                <a:cs typeface="ＭＳ Ｐゴシック" pitchFamily="-1" charset="-128"/>
              </a:defRPr>
            </a:lvl5pPr>
            <a:lvl6pPr marL="457200" algn="l" rtl="0" fontAlgn="base">
              <a:spcBef>
                <a:spcPct val="0"/>
              </a:spcBef>
              <a:spcAft>
                <a:spcPct val="0"/>
              </a:spcAft>
              <a:defRPr sz="2400" b="1">
                <a:solidFill>
                  <a:srgbClr val="B76799"/>
                </a:solidFill>
                <a:latin typeface="Arial" pitchFamily="-1" charset="0"/>
              </a:defRPr>
            </a:lvl6pPr>
            <a:lvl7pPr marL="914400" algn="l" rtl="0" fontAlgn="base">
              <a:spcBef>
                <a:spcPct val="0"/>
              </a:spcBef>
              <a:spcAft>
                <a:spcPct val="0"/>
              </a:spcAft>
              <a:defRPr sz="2400" b="1">
                <a:solidFill>
                  <a:srgbClr val="B76799"/>
                </a:solidFill>
                <a:latin typeface="Arial" pitchFamily="-1" charset="0"/>
              </a:defRPr>
            </a:lvl7pPr>
            <a:lvl8pPr marL="1371600" algn="l" rtl="0" fontAlgn="base">
              <a:spcBef>
                <a:spcPct val="0"/>
              </a:spcBef>
              <a:spcAft>
                <a:spcPct val="0"/>
              </a:spcAft>
              <a:defRPr sz="2400" b="1">
                <a:solidFill>
                  <a:srgbClr val="B76799"/>
                </a:solidFill>
                <a:latin typeface="Arial" pitchFamily="-1" charset="0"/>
              </a:defRPr>
            </a:lvl8pPr>
            <a:lvl9pPr marL="1828800" algn="l" rtl="0" fontAlgn="base">
              <a:spcBef>
                <a:spcPct val="0"/>
              </a:spcBef>
              <a:spcAft>
                <a:spcPct val="0"/>
              </a:spcAft>
              <a:defRPr sz="2400" b="1">
                <a:solidFill>
                  <a:srgbClr val="B76799"/>
                </a:solidFill>
                <a:latin typeface="Arial" pitchFamily="-1" charset="0"/>
              </a:defRPr>
            </a:lvl9pPr>
          </a:lstStyle>
          <a:p>
            <a:r>
              <a:rPr lang="fr-FR" sz="3600" cap="all" dirty="0">
                <a:solidFill>
                  <a:srgbClr val="CC0000"/>
                </a:solidFill>
              </a:rPr>
              <a:t>PROJECTIONS FINANCIERES</a:t>
            </a:r>
          </a:p>
        </p:txBody>
      </p:sp>
      <p:sp>
        <p:nvSpPr>
          <p:cNvPr id="13" name="ZoneTexte 12">
            <a:extLst>
              <a:ext uri="{FF2B5EF4-FFF2-40B4-BE49-F238E27FC236}">
                <a16:creationId xmlns:a16="http://schemas.microsoft.com/office/drawing/2014/main" id="{59F93120-7D80-4475-97B5-F03F39B886B0}"/>
              </a:ext>
            </a:extLst>
          </p:cNvPr>
          <p:cNvSpPr txBox="1"/>
          <p:nvPr/>
        </p:nvSpPr>
        <p:spPr>
          <a:xfrm>
            <a:off x="599683" y="908284"/>
            <a:ext cx="8814905" cy="523220"/>
          </a:xfrm>
          <a:prstGeom prst="rect">
            <a:avLst/>
          </a:prstGeom>
          <a:noFill/>
        </p:spPr>
        <p:txBody>
          <a:bodyPr wrap="square" rtlCol="0">
            <a:spAutoFit/>
          </a:bodyPr>
          <a:lstStyle/>
          <a:p>
            <a:r>
              <a:rPr lang="fr-FR" sz="2800" cap="all" dirty="0">
                <a:solidFill>
                  <a:srgbClr val="CC0000"/>
                </a:solidFill>
              </a:rPr>
              <a:t>SANS REVENUS FONCIERS</a:t>
            </a:r>
          </a:p>
        </p:txBody>
      </p:sp>
      <p:sp>
        <p:nvSpPr>
          <p:cNvPr id="4" name="Rectangle 3">
            <a:extLst>
              <a:ext uri="{FF2B5EF4-FFF2-40B4-BE49-F238E27FC236}">
                <a16:creationId xmlns:a16="http://schemas.microsoft.com/office/drawing/2014/main" id="{742169B6-CEA5-42C9-94FC-92C757D958B8}"/>
              </a:ext>
            </a:extLst>
          </p:cNvPr>
          <p:cNvSpPr/>
          <p:nvPr/>
        </p:nvSpPr>
        <p:spPr>
          <a:xfrm>
            <a:off x="1758494" y="1729483"/>
            <a:ext cx="6074228" cy="1815882"/>
          </a:xfrm>
          <a:prstGeom prst="rect">
            <a:avLst/>
          </a:prstGeom>
        </p:spPr>
        <p:txBody>
          <a:bodyPr wrap="square">
            <a:spAutoFit/>
          </a:bodyPr>
          <a:lstStyle/>
          <a:p>
            <a:r>
              <a:rPr lang="fr-FR" sz="2000" b="1" cap="all" dirty="0">
                <a:solidFill>
                  <a:srgbClr val="85AD39"/>
                </a:solidFill>
              </a:rPr>
              <a:t>Création de revenus fonciers </a:t>
            </a:r>
            <a:r>
              <a:rPr lang="fr-FR" sz="2000" b="1" dirty="0">
                <a:solidFill>
                  <a:srgbClr val="85AD39"/>
                </a:solidFill>
              </a:rPr>
              <a:t>par un investissement en SCPI de rendement</a:t>
            </a:r>
          </a:p>
          <a:p>
            <a:pPr marL="285750" indent="-285750">
              <a:buFont typeface="Arial" panose="020B0604020202020204" pitchFamily="34" charset="0"/>
              <a:buChar char="•"/>
            </a:pPr>
            <a:r>
              <a:rPr lang="fr-FR" dirty="0"/>
              <a:t>Montant investi au comptant			30 000 €</a:t>
            </a:r>
          </a:p>
          <a:p>
            <a:pPr marL="285750" indent="-285750">
              <a:buFont typeface="Arial" panose="020B0604020202020204" pitchFamily="34" charset="0"/>
              <a:buChar char="•"/>
            </a:pPr>
            <a:r>
              <a:rPr lang="fr-FR" dirty="0"/>
              <a:t>Taux de rendement 					4,5%		</a:t>
            </a:r>
          </a:p>
          <a:p>
            <a:pPr marL="285750" indent="-285750">
              <a:buFont typeface="Arial" panose="020B0604020202020204" pitchFamily="34" charset="0"/>
              <a:buChar char="•"/>
            </a:pPr>
            <a:r>
              <a:rPr lang="fr-FR" dirty="0"/>
              <a:t>Revenus fonciers taxables				1 350 € 		</a:t>
            </a:r>
          </a:p>
          <a:p>
            <a:r>
              <a:rPr lang="fr-FR" dirty="0"/>
              <a:t>	</a:t>
            </a:r>
          </a:p>
        </p:txBody>
      </p:sp>
      <p:sp>
        <p:nvSpPr>
          <p:cNvPr id="5" name="Rectangle 4">
            <a:extLst>
              <a:ext uri="{FF2B5EF4-FFF2-40B4-BE49-F238E27FC236}">
                <a16:creationId xmlns:a16="http://schemas.microsoft.com/office/drawing/2014/main" id="{7C2275DA-9B8E-46C5-AF13-7E4277AEBF83}"/>
              </a:ext>
            </a:extLst>
          </p:cNvPr>
          <p:cNvSpPr/>
          <p:nvPr/>
        </p:nvSpPr>
        <p:spPr>
          <a:xfrm>
            <a:off x="1758494" y="3819506"/>
            <a:ext cx="6637029" cy="2062103"/>
          </a:xfrm>
          <a:prstGeom prst="rect">
            <a:avLst/>
          </a:prstGeom>
        </p:spPr>
        <p:txBody>
          <a:bodyPr wrap="square">
            <a:spAutoFit/>
          </a:bodyPr>
          <a:lstStyle/>
          <a:p>
            <a:r>
              <a:rPr lang="fr-FR" sz="2000" b="1" dirty="0">
                <a:solidFill>
                  <a:srgbClr val="85AD39"/>
                </a:solidFill>
              </a:rPr>
              <a:t>Financement du bien</a:t>
            </a:r>
            <a:r>
              <a:rPr lang="fr-FR" dirty="0"/>
              <a:t>	</a:t>
            </a:r>
          </a:p>
          <a:p>
            <a:pPr marL="285750" indent="-285750">
              <a:buFont typeface="Arial" panose="020B0604020202020204" pitchFamily="34" charset="0"/>
              <a:buChar char="•"/>
            </a:pPr>
            <a:r>
              <a:rPr lang="fr-FR" dirty="0"/>
              <a:t>Montant financé					100 000 € </a:t>
            </a:r>
          </a:p>
          <a:p>
            <a:pPr marL="285750" indent="-285750">
              <a:buFont typeface="Arial" panose="020B0604020202020204" pitchFamily="34" charset="0"/>
              <a:buChar char="•"/>
            </a:pPr>
            <a:r>
              <a:rPr lang="fr-FR" dirty="0"/>
              <a:t>Apport							0</a:t>
            </a:r>
          </a:p>
          <a:p>
            <a:pPr marL="285750" indent="-285750">
              <a:buFont typeface="Arial" panose="020B0604020202020204" pitchFamily="34" charset="0"/>
              <a:buChar char="•"/>
            </a:pPr>
            <a:r>
              <a:rPr lang="fr-FR" dirty="0"/>
              <a:t>Durée du financement				20 ans</a:t>
            </a:r>
          </a:p>
          <a:p>
            <a:pPr marL="285750" indent="-285750">
              <a:buFont typeface="Arial" panose="020B0604020202020204" pitchFamily="34" charset="0"/>
              <a:buChar char="•"/>
            </a:pPr>
            <a:r>
              <a:rPr lang="fr-FR" dirty="0"/>
              <a:t>Taux nominal						2%</a:t>
            </a:r>
          </a:p>
          <a:p>
            <a:pPr marL="285750" indent="-285750">
              <a:buFont typeface="Arial" panose="020B0604020202020204" pitchFamily="34" charset="0"/>
              <a:buChar char="•"/>
            </a:pPr>
            <a:r>
              <a:rPr lang="fr-FR" dirty="0"/>
              <a:t>ADI (DC+PTIA)						0,36</a:t>
            </a:r>
          </a:p>
          <a:p>
            <a:pPr marL="285750" indent="-285750">
              <a:buFont typeface="Arial" panose="020B0604020202020204" pitchFamily="34" charset="0"/>
              <a:buChar char="•"/>
            </a:pPr>
            <a:r>
              <a:rPr lang="fr-FR" dirty="0"/>
              <a:t>Différé total						24 mois</a:t>
            </a:r>
          </a:p>
        </p:txBody>
      </p:sp>
    </p:spTree>
    <p:extLst>
      <p:ext uri="{BB962C8B-B14F-4D97-AF65-F5344CB8AC3E}">
        <p14:creationId xmlns:p14="http://schemas.microsoft.com/office/powerpoint/2010/main" val="42088582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wipe(left)">
                                      <p:cBhvr>
                                        <p:cTn id="7" dur="500"/>
                                        <p:tgtEl>
                                          <p:spTgt spid="13"/>
                                        </p:tgtEl>
                                      </p:cBhvr>
                                    </p:animEffect>
                                  </p:childTnLst>
                                </p:cTn>
                              </p:par>
                            </p:childTnLst>
                          </p:cTn>
                        </p:par>
                        <p:par>
                          <p:cTn id="8" fill="hold">
                            <p:stCondLst>
                              <p:cond delay="500"/>
                            </p:stCondLst>
                            <p:childTnLst>
                              <p:par>
                                <p:cTn id="9" presetID="12" presetClass="entr" presetSubtype="4" fill="hold" grpId="0" nodeType="afterEffect">
                                  <p:stCondLst>
                                    <p:cond delay="0"/>
                                  </p:stCondLst>
                                  <p:childTnLst>
                                    <p:set>
                                      <p:cBhvr>
                                        <p:cTn id="10" dur="1" fill="hold">
                                          <p:stCondLst>
                                            <p:cond delay="0"/>
                                          </p:stCondLst>
                                        </p:cTn>
                                        <p:tgtEl>
                                          <p:spTgt spid="4"/>
                                        </p:tgtEl>
                                        <p:attrNameLst>
                                          <p:attrName>style.visibility</p:attrName>
                                        </p:attrNameLst>
                                      </p:cBhvr>
                                      <p:to>
                                        <p:strVal val="visible"/>
                                      </p:to>
                                    </p:set>
                                    <p:anim calcmode="lin" valueType="num">
                                      <p:cBhvr additive="base">
                                        <p:cTn id="11" dur="500"/>
                                        <p:tgtEl>
                                          <p:spTgt spid="4"/>
                                        </p:tgtEl>
                                        <p:attrNameLst>
                                          <p:attrName>ppt_y</p:attrName>
                                        </p:attrNameLst>
                                      </p:cBhvr>
                                      <p:tavLst>
                                        <p:tav tm="0">
                                          <p:val>
                                            <p:strVal val="#ppt_y+#ppt_h*1.125000"/>
                                          </p:val>
                                        </p:tav>
                                        <p:tav tm="100000">
                                          <p:val>
                                            <p:strVal val="#ppt_y"/>
                                          </p:val>
                                        </p:tav>
                                      </p:tavLst>
                                    </p:anim>
                                    <p:animEffect transition="in" filter="wipe(up)">
                                      <p:cBhvr>
                                        <p:cTn id="12" dur="500"/>
                                        <p:tgtEl>
                                          <p:spTgt spid="4"/>
                                        </p:tgtEl>
                                      </p:cBhvr>
                                    </p:animEffect>
                                  </p:childTnLst>
                                </p:cTn>
                              </p:par>
                            </p:childTnLst>
                          </p:cTn>
                        </p:par>
                      </p:childTnLst>
                    </p:cTn>
                  </p:par>
                  <p:par>
                    <p:cTn id="13" fill="hold">
                      <p:stCondLst>
                        <p:cond delay="indefinite"/>
                      </p:stCondLst>
                      <p:childTnLst>
                        <p:par>
                          <p:cTn id="14" fill="hold">
                            <p:stCondLst>
                              <p:cond delay="0"/>
                            </p:stCondLst>
                            <p:childTnLst>
                              <p:par>
                                <p:cTn id="15" presetID="12" presetClass="entr" presetSubtype="4" fill="hold" grpId="0" nodeType="clickEffect">
                                  <p:stCondLst>
                                    <p:cond delay="0"/>
                                  </p:stCondLst>
                                  <p:childTnLst>
                                    <p:set>
                                      <p:cBhvr>
                                        <p:cTn id="16" dur="1" fill="hold">
                                          <p:stCondLst>
                                            <p:cond delay="0"/>
                                          </p:stCondLst>
                                        </p:cTn>
                                        <p:tgtEl>
                                          <p:spTgt spid="5"/>
                                        </p:tgtEl>
                                        <p:attrNameLst>
                                          <p:attrName>style.visibility</p:attrName>
                                        </p:attrNameLst>
                                      </p:cBhvr>
                                      <p:to>
                                        <p:strVal val="visible"/>
                                      </p:to>
                                    </p:set>
                                    <p:anim calcmode="lin" valueType="num">
                                      <p:cBhvr additive="base">
                                        <p:cTn id="17" dur="500"/>
                                        <p:tgtEl>
                                          <p:spTgt spid="5"/>
                                        </p:tgtEl>
                                        <p:attrNameLst>
                                          <p:attrName>ppt_y</p:attrName>
                                        </p:attrNameLst>
                                      </p:cBhvr>
                                      <p:tavLst>
                                        <p:tav tm="0">
                                          <p:val>
                                            <p:strVal val="#ppt_y+#ppt_h*1.125000"/>
                                          </p:val>
                                        </p:tav>
                                        <p:tav tm="100000">
                                          <p:val>
                                            <p:strVal val="#ppt_y"/>
                                          </p:val>
                                        </p:tav>
                                      </p:tavLst>
                                    </p:anim>
                                    <p:animEffect transition="in" filter="wipe(up)">
                                      <p:cBhvr>
                                        <p:cTn id="18"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P spid="4" grpId="0"/>
      <p:bldP spid="5" grpId="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re 1">
            <a:extLst>
              <a:ext uri="{FF2B5EF4-FFF2-40B4-BE49-F238E27FC236}">
                <a16:creationId xmlns:a16="http://schemas.microsoft.com/office/drawing/2014/main" id="{CA7D72DD-900C-4BA8-B6EB-FDD37118C9CD}"/>
              </a:ext>
            </a:extLst>
          </p:cNvPr>
          <p:cNvSpPr txBox="1">
            <a:spLocks/>
          </p:cNvSpPr>
          <p:nvPr/>
        </p:nvSpPr>
        <p:spPr bwMode="auto">
          <a:xfrm>
            <a:off x="98570" y="92461"/>
            <a:ext cx="8946859" cy="99853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anchor="ctr" anchorCtr="0" compatLnSpc="1">
            <a:prstTxWarp prst="textNoShape">
              <a:avLst/>
            </a:prstTxWarp>
          </a:bodyPr>
          <a:lstStyle>
            <a:lvl1pPr algn="l" rtl="0" eaLnBrk="0" fontAlgn="base" hangingPunct="0">
              <a:spcBef>
                <a:spcPct val="0"/>
              </a:spcBef>
              <a:spcAft>
                <a:spcPct val="0"/>
              </a:spcAft>
              <a:defRPr sz="2400" b="1">
                <a:solidFill>
                  <a:srgbClr val="B76799"/>
                </a:solidFill>
                <a:latin typeface="+mj-lt"/>
                <a:ea typeface="ＭＳ Ｐゴシック" pitchFamily="-1" charset="-128"/>
                <a:cs typeface="ＭＳ Ｐゴシック" pitchFamily="-1" charset="-128"/>
              </a:defRPr>
            </a:lvl1pPr>
            <a:lvl2pPr algn="l" rtl="0" eaLnBrk="0" fontAlgn="base" hangingPunct="0">
              <a:spcBef>
                <a:spcPct val="0"/>
              </a:spcBef>
              <a:spcAft>
                <a:spcPct val="0"/>
              </a:spcAft>
              <a:defRPr sz="2400" b="1">
                <a:solidFill>
                  <a:srgbClr val="B76799"/>
                </a:solidFill>
                <a:latin typeface="Arial" pitchFamily="-1" charset="0"/>
                <a:ea typeface="ＭＳ Ｐゴシック" pitchFamily="-1" charset="-128"/>
                <a:cs typeface="ＭＳ Ｐゴシック" pitchFamily="-1" charset="-128"/>
              </a:defRPr>
            </a:lvl2pPr>
            <a:lvl3pPr algn="l" rtl="0" eaLnBrk="0" fontAlgn="base" hangingPunct="0">
              <a:spcBef>
                <a:spcPct val="0"/>
              </a:spcBef>
              <a:spcAft>
                <a:spcPct val="0"/>
              </a:spcAft>
              <a:defRPr sz="2400" b="1">
                <a:solidFill>
                  <a:srgbClr val="B76799"/>
                </a:solidFill>
                <a:latin typeface="Arial" pitchFamily="-1" charset="0"/>
                <a:ea typeface="ＭＳ Ｐゴシック" pitchFamily="-1" charset="-128"/>
                <a:cs typeface="ＭＳ Ｐゴシック" pitchFamily="-1" charset="-128"/>
              </a:defRPr>
            </a:lvl3pPr>
            <a:lvl4pPr algn="l" rtl="0" eaLnBrk="0" fontAlgn="base" hangingPunct="0">
              <a:spcBef>
                <a:spcPct val="0"/>
              </a:spcBef>
              <a:spcAft>
                <a:spcPct val="0"/>
              </a:spcAft>
              <a:defRPr sz="2400" b="1">
                <a:solidFill>
                  <a:srgbClr val="B76799"/>
                </a:solidFill>
                <a:latin typeface="Arial" pitchFamily="-1" charset="0"/>
                <a:ea typeface="ＭＳ Ｐゴシック" pitchFamily="-1" charset="-128"/>
                <a:cs typeface="ＭＳ Ｐゴシック" pitchFamily="-1" charset="-128"/>
              </a:defRPr>
            </a:lvl4pPr>
            <a:lvl5pPr algn="l" rtl="0" eaLnBrk="0" fontAlgn="base" hangingPunct="0">
              <a:spcBef>
                <a:spcPct val="0"/>
              </a:spcBef>
              <a:spcAft>
                <a:spcPct val="0"/>
              </a:spcAft>
              <a:defRPr sz="2400" b="1">
                <a:solidFill>
                  <a:srgbClr val="B76799"/>
                </a:solidFill>
                <a:latin typeface="Arial" pitchFamily="-1" charset="0"/>
                <a:ea typeface="ＭＳ Ｐゴシック" pitchFamily="-1" charset="-128"/>
                <a:cs typeface="ＭＳ Ｐゴシック" pitchFamily="-1" charset="-128"/>
              </a:defRPr>
            </a:lvl5pPr>
            <a:lvl6pPr marL="457200" algn="l" rtl="0" fontAlgn="base">
              <a:spcBef>
                <a:spcPct val="0"/>
              </a:spcBef>
              <a:spcAft>
                <a:spcPct val="0"/>
              </a:spcAft>
              <a:defRPr sz="2400" b="1">
                <a:solidFill>
                  <a:srgbClr val="B76799"/>
                </a:solidFill>
                <a:latin typeface="Arial" pitchFamily="-1" charset="0"/>
              </a:defRPr>
            </a:lvl6pPr>
            <a:lvl7pPr marL="914400" algn="l" rtl="0" fontAlgn="base">
              <a:spcBef>
                <a:spcPct val="0"/>
              </a:spcBef>
              <a:spcAft>
                <a:spcPct val="0"/>
              </a:spcAft>
              <a:defRPr sz="2400" b="1">
                <a:solidFill>
                  <a:srgbClr val="B76799"/>
                </a:solidFill>
                <a:latin typeface="Arial" pitchFamily="-1" charset="0"/>
              </a:defRPr>
            </a:lvl7pPr>
            <a:lvl8pPr marL="1371600" algn="l" rtl="0" fontAlgn="base">
              <a:spcBef>
                <a:spcPct val="0"/>
              </a:spcBef>
              <a:spcAft>
                <a:spcPct val="0"/>
              </a:spcAft>
              <a:defRPr sz="2400" b="1">
                <a:solidFill>
                  <a:srgbClr val="B76799"/>
                </a:solidFill>
                <a:latin typeface="Arial" pitchFamily="-1" charset="0"/>
              </a:defRPr>
            </a:lvl8pPr>
            <a:lvl9pPr marL="1828800" algn="l" rtl="0" fontAlgn="base">
              <a:spcBef>
                <a:spcPct val="0"/>
              </a:spcBef>
              <a:spcAft>
                <a:spcPct val="0"/>
              </a:spcAft>
              <a:defRPr sz="2400" b="1">
                <a:solidFill>
                  <a:srgbClr val="B76799"/>
                </a:solidFill>
                <a:latin typeface="Arial" pitchFamily="-1" charset="0"/>
              </a:defRPr>
            </a:lvl9pPr>
          </a:lstStyle>
          <a:p>
            <a:r>
              <a:rPr lang="fr-FR" sz="3600" cap="all" dirty="0">
                <a:solidFill>
                  <a:srgbClr val="CC0000"/>
                </a:solidFill>
              </a:rPr>
              <a:t>PROJECTIONS FINANCIERES</a:t>
            </a:r>
          </a:p>
        </p:txBody>
      </p:sp>
      <p:sp>
        <p:nvSpPr>
          <p:cNvPr id="13" name="ZoneTexte 12">
            <a:extLst>
              <a:ext uri="{FF2B5EF4-FFF2-40B4-BE49-F238E27FC236}">
                <a16:creationId xmlns:a16="http://schemas.microsoft.com/office/drawing/2014/main" id="{59F93120-7D80-4475-97B5-F03F39B886B0}"/>
              </a:ext>
            </a:extLst>
          </p:cNvPr>
          <p:cNvSpPr txBox="1"/>
          <p:nvPr/>
        </p:nvSpPr>
        <p:spPr>
          <a:xfrm>
            <a:off x="599683" y="908284"/>
            <a:ext cx="8814905" cy="523220"/>
          </a:xfrm>
          <a:prstGeom prst="rect">
            <a:avLst/>
          </a:prstGeom>
          <a:noFill/>
        </p:spPr>
        <p:txBody>
          <a:bodyPr wrap="square" rtlCol="0">
            <a:spAutoFit/>
          </a:bodyPr>
          <a:lstStyle/>
          <a:p>
            <a:r>
              <a:rPr lang="fr-FR" sz="2800" cap="all" dirty="0">
                <a:solidFill>
                  <a:srgbClr val="CC0000"/>
                </a:solidFill>
              </a:rPr>
              <a:t>SANS REVENUS FONCIERS</a:t>
            </a:r>
          </a:p>
        </p:txBody>
      </p:sp>
      <p:sp>
        <p:nvSpPr>
          <p:cNvPr id="9" name="Rectangle 8">
            <a:extLst>
              <a:ext uri="{FF2B5EF4-FFF2-40B4-BE49-F238E27FC236}">
                <a16:creationId xmlns:a16="http://schemas.microsoft.com/office/drawing/2014/main" id="{D8C85AE6-ECAC-4B84-B037-CDDA5FA34A1F}"/>
              </a:ext>
            </a:extLst>
          </p:cNvPr>
          <p:cNvSpPr/>
          <p:nvPr/>
        </p:nvSpPr>
        <p:spPr>
          <a:xfrm>
            <a:off x="1610646" y="2101716"/>
            <a:ext cx="6744789" cy="3170099"/>
          </a:xfrm>
          <a:prstGeom prst="rect">
            <a:avLst/>
          </a:prstGeom>
        </p:spPr>
        <p:txBody>
          <a:bodyPr wrap="square">
            <a:spAutoFit/>
          </a:bodyPr>
          <a:lstStyle/>
          <a:p>
            <a:r>
              <a:rPr lang="fr-FR" sz="2000" b="1" dirty="0">
                <a:solidFill>
                  <a:srgbClr val="85AD39"/>
                </a:solidFill>
              </a:rPr>
              <a:t>Pendant la durée de démembrement de 17 ans</a:t>
            </a:r>
            <a:r>
              <a:rPr lang="fr-FR" dirty="0"/>
              <a:t>	</a:t>
            </a:r>
          </a:p>
          <a:p>
            <a:endParaRPr lang="fr-FR" dirty="0"/>
          </a:p>
          <a:p>
            <a:pPr marL="285750" indent="-285750">
              <a:buFont typeface="Arial" panose="020B0604020202020204" pitchFamily="34" charset="0"/>
              <a:buChar char="•"/>
            </a:pPr>
            <a:r>
              <a:rPr lang="fr-FR" dirty="0"/>
              <a:t>Mensualités							560 €</a:t>
            </a:r>
          </a:p>
          <a:p>
            <a:pPr marL="285750" indent="-285750">
              <a:buFont typeface="Arial" panose="020B0604020202020204" pitchFamily="34" charset="0"/>
              <a:buChar char="•"/>
            </a:pPr>
            <a:r>
              <a:rPr lang="fr-FR" dirty="0"/>
              <a:t>Revenus locatifs							0 €</a:t>
            </a:r>
          </a:p>
          <a:p>
            <a:pPr marL="285750" indent="-285750">
              <a:buFont typeface="Arial" panose="020B0604020202020204" pitchFamily="34" charset="0"/>
              <a:buChar char="•"/>
            </a:pPr>
            <a:r>
              <a:rPr lang="fr-FR" dirty="0"/>
              <a:t>Charges (syndic)							35 €</a:t>
            </a:r>
          </a:p>
          <a:p>
            <a:pPr marL="285750" indent="-285750">
              <a:buFont typeface="Arial" panose="020B0604020202020204" pitchFamily="34" charset="0"/>
              <a:buChar char="•"/>
            </a:pPr>
            <a:r>
              <a:rPr lang="fr-FR" dirty="0"/>
              <a:t>Dividendes SCPI 							115 €</a:t>
            </a:r>
          </a:p>
          <a:p>
            <a:pPr marL="285750" indent="-285750">
              <a:buFont typeface="Arial" panose="020B0604020202020204" pitchFamily="34" charset="0"/>
              <a:buChar char="•"/>
            </a:pPr>
            <a:r>
              <a:rPr lang="fr-FR" dirty="0"/>
              <a:t>Participation 							480 (560+35-115)</a:t>
            </a:r>
          </a:p>
          <a:p>
            <a:pPr marL="285750" indent="-285750">
              <a:buFont typeface="Arial" panose="020B0604020202020204" pitchFamily="34" charset="0"/>
              <a:buChar char="•"/>
            </a:pPr>
            <a:r>
              <a:rPr lang="fr-FR" dirty="0"/>
              <a:t>Montant Total des intérêts </a:t>
            </a:r>
            <a:br>
              <a:rPr lang="fr-FR" dirty="0"/>
            </a:br>
            <a:r>
              <a:rPr lang="fr-FR" dirty="0"/>
              <a:t>d'emprunt &amp; ADI déductibles				 28 500 € 	</a:t>
            </a:r>
          </a:p>
          <a:p>
            <a:pPr marL="742950" lvl="1" indent="-285750">
              <a:buFont typeface="Arial" panose="020B0604020202020204" pitchFamily="34" charset="0"/>
              <a:buChar char="•"/>
            </a:pPr>
            <a:r>
              <a:rPr lang="fr-FR" dirty="0"/>
              <a:t>ANNUEL							1 500 €(28 500 / 19)</a:t>
            </a:r>
          </a:p>
          <a:p>
            <a:pPr marL="285750" indent="-285750">
              <a:buFont typeface="Arial" panose="020B0604020202020204" pitchFamily="34" charset="0"/>
              <a:buChar char="•"/>
            </a:pPr>
            <a:r>
              <a:rPr lang="fr-FR" dirty="0"/>
              <a:t>Fiscalité des revenus SCPI 					0 €</a:t>
            </a:r>
          </a:p>
        </p:txBody>
      </p:sp>
    </p:spTree>
    <p:extLst>
      <p:ext uri="{BB962C8B-B14F-4D97-AF65-F5344CB8AC3E}">
        <p14:creationId xmlns:p14="http://schemas.microsoft.com/office/powerpoint/2010/main" val="32145616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wipe(left)">
                                      <p:cBhvr>
                                        <p:cTn id="7" dur="500"/>
                                        <p:tgtEl>
                                          <p:spTgt spid="13"/>
                                        </p:tgtEl>
                                      </p:cBhvr>
                                    </p:animEffect>
                                  </p:childTnLst>
                                </p:cTn>
                              </p:par>
                            </p:childTnLst>
                          </p:cTn>
                        </p:par>
                        <p:par>
                          <p:cTn id="8" fill="hold">
                            <p:stCondLst>
                              <p:cond delay="500"/>
                            </p:stCondLst>
                            <p:childTnLst>
                              <p:par>
                                <p:cTn id="9" presetID="12" presetClass="entr" presetSubtype="4" fill="hold" grpId="0" nodeType="afterEffect">
                                  <p:stCondLst>
                                    <p:cond delay="0"/>
                                  </p:stCondLst>
                                  <p:childTnLst>
                                    <p:set>
                                      <p:cBhvr>
                                        <p:cTn id="10" dur="1" fill="hold">
                                          <p:stCondLst>
                                            <p:cond delay="0"/>
                                          </p:stCondLst>
                                        </p:cTn>
                                        <p:tgtEl>
                                          <p:spTgt spid="9"/>
                                        </p:tgtEl>
                                        <p:attrNameLst>
                                          <p:attrName>style.visibility</p:attrName>
                                        </p:attrNameLst>
                                      </p:cBhvr>
                                      <p:to>
                                        <p:strVal val="visible"/>
                                      </p:to>
                                    </p:set>
                                    <p:anim calcmode="lin" valueType="num">
                                      <p:cBhvr additive="base">
                                        <p:cTn id="11" dur="500"/>
                                        <p:tgtEl>
                                          <p:spTgt spid="9"/>
                                        </p:tgtEl>
                                        <p:attrNameLst>
                                          <p:attrName>ppt_y</p:attrName>
                                        </p:attrNameLst>
                                      </p:cBhvr>
                                      <p:tavLst>
                                        <p:tav tm="0">
                                          <p:val>
                                            <p:strVal val="#ppt_y+#ppt_h*1.125000"/>
                                          </p:val>
                                        </p:tav>
                                        <p:tav tm="100000">
                                          <p:val>
                                            <p:strVal val="#ppt_y"/>
                                          </p:val>
                                        </p:tav>
                                      </p:tavLst>
                                    </p:anim>
                                    <p:animEffect transition="in" filter="wipe(up)">
                                      <p:cBhvr>
                                        <p:cTn id="12"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P spid="9" grpId="0"/>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re 1">
            <a:extLst>
              <a:ext uri="{FF2B5EF4-FFF2-40B4-BE49-F238E27FC236}">
                <a16:creationId xmlns:a16="http://schemas.microsoft.com/office/drawing/2014/main" id="{CA7D72DD-900C-4BA8-B6EB-FDD37118C9CD}"/>
              </a:ext>
            </a:extLst>
          </p:cNvPr>
          <p:cNvSpPr txBox="1">
            <a:spLocks/>
          </p:cNvSpPr>
          <p:nvPr/>
        </p:nvSpPr>
        <p:spPr bwMode="auto">
          <a:xfrm>
            <a:off x="98570" y="92461"/>
            <a:ext cx="8946859" cy="99853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anchor="ctr" anchorCtr="0" compatLnSpc="1">
            <a:prstTxWarp prst="textNoShape">
              <a:avLst/>
            </a:prstTxWarp>
          </a:bodyPr>
          <a:lstStyle>
            <a:lvl1pPr algn="l" rtl="0" eaLnBrk="0" fontAlgn="base" hangingPunct="0">
              <a:spcBef>
                <a:spcPct val="0"/>
              </a:spcBef>
              <a:spcAft>
                <a:spcPct val="0"/>
              </a:spcAft>
              <a:defRPr sz="2400" b="1">
                <a:solidFill>
                  <a:srgbClr val="B76799"/>
                </a:solidFill>
                <a:latin typeface="+mj-lt"/>
                <a:ea typeface="ＭＳ Ｐゴシック" pitchFamily="-1" charset="-128"/>
                <a:cs typeface="ＭＳ Ｐゴシック" pitchFamily="-1" charset="-128"/>
              </a:defRPr>
            </a:lvl1pPr>
            <a:lvl2pPr algn="l" rtl="0" eaLnBrk="0" fontAlgn="base" hangingPunct="0">
              <a:spcBef>
                <a:spcPct val="0"/>
              </a:spcBef>
              <a:spcAft>
                <a:spcPct val="0"/>
              </a:spcAft>
              <a:defRPr sz="2400" b="1">
                <a:solidFill>
                  <a:srgbClr val="B76799"/>
                </a:solidFill>
                <a:latin typeface="Arial" pitchFamily="-1" charset="0"/>
                <a:ea typeface="ＭＳ Ｐゴシック" pitchFamily="-1" charset="-128"/>
                <a:cs typeface="ＭＳ Ｐゴシック" pitchFamily="-1" charset="-128"/>
              </a:defRPr>
            </a:lvl2pPr>
            <a:lvl3pPr algn="l" rtl="0" eaLnBrk="0" fontAlgn="base" hangingPunct="0">
              <a:spcBef>
                <a:spcPct val="0"/>
              </a:spcBef>
              <a:spcAft>
                <a:spcPct val="0"/>
              </a:spcAft>
              <a:defRPr sz="2400" b="1">
                <a:solidFill>
                  <a:srgbClr val="B76799"/>
                </a:solidFill>
                <a:latin typeface="Arial" pitchFamily="-1" charset="0"/>
                <a:ea typeface="ＭＳ Ｐゴシック" pitchFamily="-1" charset="-128"/>
                <a:cs typeface="ＭＳ Ｐゴシック" pitchFamily="-1" charset="-128"/>
              </a:defRPr>
            </a:lvl3pPr>
            <a:lvl4pPr algn="l" rtl="0" eaLnBrk="0" fontAlgn="base" hangingPunct="0">
              <a:spcBef>
                <a:spcPct val="0"/>
              </a:spcBef>
              <a:spcAft>
                <a:spcPct val="0"/>
              </a:spcAft>
              <a:defRPr sz="2400" b="1">
                <a:solidFill>
                  <a:srgbClr val="B76799"/>
                </a:solidFill>
                <a:latin typeface="Arial" pitchFamily="-1" charset="0"/>
                <a:ea typeface="ＭＳ Ｐゴシック" pitchFamily="-1" charset="-128"/>
                <a:cs typeface="ＭＳ Ｐゴシック" pitchFamily="-1" charset="-128"/>
              </a:defRPr>
            </a:lvl4pPr>
            <a:lvl5pPr algn="l" rtl="0" eaLnBrk="0" fontAlgn="base" hangingPunct="0">
              <a:spcBef>
                <a:spcPct val="0"/>
              </a:spcBef>
              <a:spcAft>
                <a:spcPct val="0"/>
              </a:spcAft>
              <a:defRPr sz="2400" b="1">
                <a:solidFill>
                  <a:srgbClr val="B76799"/>
                </a:solidFill>
                <a:latin typeface="Arial" pitchFamily="-1" charset="0"/>
                <a:ea typeface="ＭＳ Ｐゴシック" pitchFamily="-1" charset="-128"/>
                <a:cs typeface="ＭＳ Ｐゴシック" pitchFamily="-1" charset="-128"/>
              </a:defRPr>
            </a:lvl5pPr>
            <a:lvl6pPr marL="457200" algn="l" rtl="0" fontAlgn="base">
              <a:spcBef>
                <a:spcPct val="0"/>
              </a:spcBef>
              <a:spcAft>
                <a:spcPct val="0"/>
              </a:spcAft>
              <a:defRPr sz="2400" b="1">
                <a:solidFill>
                  <a:srgbClr val="B76799"/>
                </a:solidFill>
                <a:latin typeface="Arial" pitchFamily="-1" charset="0"/>
              </a:defRPr>
            </a:lvl6pPr>
            <a:lvl7pPr marL="914400" algn="l" rtl="0" fontAlgn="base">
              <a:spcBef>
                <a:spcPct val="0"/>
              </a:spcBef>
              <a:spcAft>
                <a:spcPct val="0"/>
              </a:spcAft>
              <a:defRPr sz="2400" b="1">
                <a:solidFill>
                  <a:srgbClr val="B76799"/>
                </a:solidFill>
                <a:latin typeface="Arial" pitchFamily="-1" charset="0"/>
              </a:defRPr>
            </a:lvl7pPr>
            <a:lvl8pPr marL="1371600" algn="l" rtl="0" fontAlgn="base">
              <a:spcBef>
                <a:spcPct val="0"/>
              </a:spcBef>
              <a:spcAft>
                <a:spcPct val="0"/>
              </a:spcAft>
              <a:defRPr sz="2400" b="1">
                <a:solidFill>
                  <a:srgbClr val="B76799"/>
                </a:solidFill>
                <a:latin typeface="Arial" pitchFamily="-1" charset="0"/>
              </a:defRPr>
            </a:lvl8pPr>
            <a:lvl9pPr marL="1828800" algn="l" rtl="0" fontAlgn="base">
              <a:spcBef>
                <a:spcPct val="0"/>
              </a:spcBef>
              <a:spcAft>
                <a:spcPct val="0"/>
              </a:spcAft>
              <a:defRPr sz="2400" b="1">
                <a:solidFill>
                  <a:srgbClr val="B76799"/>
                </a:solidFill>
                <a:latin typeface="Arial" pitchFamily="-1" charset="0"/>
              </a:defRPr>
            </a:lvl9pPr>
          </a:lstStyle>
          <a:p>
            <a:r>
              <a:rPr lang="fr-FR" sz="3600" cap="all" dirty="0">
                <a:solidFill>
                  <a:srgbClr val="CC0000"/>
                </a:solidFill>
              </a:rPr>
              <a:t>PROJECTIONS FINANCIERES</a:t>
            </a:r>
          </a:p>
        </p:txBody>
      </p:sp>
      <p:sp>
        <p:nvSpPr>
          <p:cNvPr id="13" name="ZoneTexte 12">
            <a:extLst>
              <a:ext uri="{FF2B5EF4-FFF2-40B4-BE49-F238E27FC236}">
                <a16:creationId xmlns:a16="http://schemas.microsoft.com/office/drawing/2014/main" id="{59F93120-7D80-4475-97B5-F03F39B886B0}"/>
              </a:ext>
            </a:extLst>
          </p:cNvPr>
          <p:cNvSpPr txBox="1"/>
          <p:nvPr/>
        </p:nvSpPr>
        <p:spPr>
          <a:xfrm>
            <a:off x="599683" y="908284"/>
            <a:ext cx="8814905" cy="523220"/>
          </a:xfrm>
          <a:prstGeom prst="rect">
            <a:avLst/>
          </a:prstGeom>
          <a:noFill/>
        </p:spPr>
        <p:txBody>
          <a:bodyPr wrap="square" rtlCol="0">
            <a:spAutoFit/>
          </a:bodyPr>
          <a:lstStyle/>
          <a:p>
            <a:r>
              <a:rPr lang="fr-FR" sz="2800" cap="all" dirty="0">
                <a:solidFill>
                  <a:srgbClr val="CC0000"/>
                </a:solidFill>
              </a:rPr>
              <a:t>SANS REVENUS FONCIERS</a:t>
            </a:r>
          </a:p>
        </p:txBody>
      </p:sp>
      <p:sp>
        <p:nvSpPr>
          <p:cNvPr id="5" name="Rectangle 4">
            <a:extLst>
              <a:ext uri="{FF2B5EF4-FFF2-40B4-BE49-F238E27FC236}">
                <a16:creationId xmlns:a16="http://schemas.microsoft.com/office/drawing/2014/main" id="{3BD1553E-77E6-4A70-829C-5DBA0D7591A4}"/>
              </a:ext>
            </a:extLst>
          </p:cNvPr>
          <p:cNvSpPr/>
          <p:nvPr/>
        </p:nvSpPr>
        <p:spPr>
          <a:xfrm>
            <a:off x="1203961" y="1825077"/>
            <a:ext cx="7560211" cy="3477875"/>
          </a:xfrm>
          <a:prstGeom prst="rect">
            <a:avLst/>
          </a:prstGeom>
        </p:spPr>
        <p:txBody>
          <a:bodyPr wrap="square">
            <a:spAutoFit/>
          </a:bodyPr>
          <a:lstStyle/>
          <a:p>
            <a:r>
              <a:rPr lang="fr-FR" sz="2000" b="1" dirty="0">
                <a:solidFill>
                  <a:srgbClr val="85AD39"/>
                </a:solidFill>
              </a:rPr>
              <a:t>Point à l'issue du démembrement	de 17 ans</a:t>
            </a:r>
          </a:p>
          <a:p>
            <a:endParaRPr lang="fr-FR" sz="2000" b="1" dirty="0">
              <a:solidFill>
                <a:srgbClr val="85AD39"/>
              </a:solidFill>
            </a:endParaRPr>
          </a:p>
          <a:p>
            <a:pPr marL="285750" indent="-285750">
              <a:buFont typeface="Arial" panose="020B0604020202020204" pitchFamily="34" charset="0"/>
              <a:buChar char="•"/>
            </a:pPr>
            <a:r>
              <a:rPr lang="fr-FR" dirty="0"/>
              <a:t>Apport SCPI							30 000 €</a:t>
            </a:r>
          </a:p>
          <a:p>
            <a:pPr marL="285750" indent="-285750">
              <a:buFont typeface="Arial" panose="020B0604020202020204" pitchFamily="34" charset="0"/>
              <a:buChar char="•"/>
            </a:pPr>
            <a:r>
              <a:rPr lang="fr-FR" dirty="0"/>
              <a:t>Apport Immobilier 						0 €</a:t>
            </a:r>
          </a:p>
          <a:p>
            <a:pPr marL="285750" indent="-285750">
              <a:buFont typeface="Arial" panose="020B0604020202020204" pitchFamily="34" charset="0"/>
              <a:buChar char="•"/>
            </a:pPr>
            <a:r>
              <a:rPr lang="fr-FR" dirty="0"/>
              <a:t>Participation </a:t>
            </a:r>
            <a:r>
              <a:rPr lang="fr-FR" dirty="0" err="1"/>
              <a:t>cumulee</a:t>
            </a:r>
            <a:r>
              <a:rPr lang="fr-FR" dirty="0"/>
              <a:t> Période 1  			130 000 (100 000 + 30 000) </a:t>
            </a:r>
          </a:p>
          <a:p>
            <a:pPr marL="285750" indent="-285750">
              <a:buFont typeface="Arial" panose="020B0604020202020204" pitchFamily="34" charset="0"/>
              <a:buChar char="•"/>
            </a:pPr>
            <a:r>
              <a:rPr lang="fr-FR" dirty="0"/>
              <a:t>Valeur SCPI (sans revalorisation) 			30 000 €</a:t>
            </a:r>
          </a:p>
          <a:p>
            <a:pPr marL="285750" indent="-285750">
              <a:buFont typeface="Arial" panose="020B0604020202020204" pitchFamily="34" charset="0"/>
              <a:buChar char="•"/>
            </a:pPr>
            <a:r>
              <a:rPr lang="fr-FR" dirty="0"/>
              <a:t>Valeur du bien en pleine propriété </a:t>
            </a:r>
            <a:br>
              <a:rPr lang="fr-FR" dirty="0"/>
            </a:br>
            <a:r>
              <a:rPr lang="fr-FR" dirty="0"/>
              <a:t>(hypothèse sans revalorisation)				160 000 €</a:t>
            </a:r>
          </a:p>
          <a:p>
            <a:pPr marL="285750" indent="-285750">
              <a:buFont typeface="Arial" panose="020B0604020202020204" pitchFamily="34" charset="0"/>
              <a:buChar char="•"/>
            </a:pPr>
            <a:r>
              <a:rPr lang="fr-FR" dirty="0"/>
              <a:t>Montant du prêt restant à solder			18 000 €</a:t>
            </a:r>
          </a:p>
          <a:p>
            <a:pPr marL="285750" indent="-285750">
              <a:buFont typeface="Arial" panose="020B0604020202020204" pitchFamily="34" charset="0"/>
              <a:buChar char="•"/>
            </a:pPr>
            <a:r>
              <a:rPr lang="fr-FR" dirty="0"/>
              <a:t>Capital Net d'impôt						172 000 € (142 000 + 30 000)</a:t>
            </a:r>
          </a:p>
          <a:p>
            <a:pPr marL="285750" indent="-285750">
              <a:buFont typeface="Arial" panose="020B0604020202020204" pitchFamily="34" charset="0"/>
              <a:buChar char="•"/>
            </a:pPr>
            <a:endParaRPr lang="fr-FR" dirty="0"/>
          </a:p>
          <a:p>
            <a:pPr marL="285750" indent="-285750">
              <a:buFont typeface="Arial" panose="020B0604020202020204" pitchFamily="34" charset="0"/>
              <a:buChar char="•"/>
            </a:pPr>
            <a:endParaRPr lang="fr-FR" dirty="0"/>
          </a:p>
        </p:txBody>
      </p:sp>
    </p:spTree>
    <p:extLst>
      <p:ext uri="{BB962C8B-B14F-4D97-AF65-F5344CB8AC3E}">
        <p14:creationId xmlns:p14="http://schemas.microsoft.com/office/powerpoint/2010/main" val="38157896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wipe(left)">
                                      <p:cBhvr>
                                        <p:cTn id="7" dur="500"/>
                                        <p:tgtEl>
                                          <p:spTgt spid="13"/>
                                        </p:tgtEl>
                                      </p:cBhvr>
                                    </p:animEffect>
                                  </p:childTnLst>
                                </p:cTn>
                              </p:par>
                            </p:childTnLst>
                          </p:cTn>
                        </p:par>
                        <p:par>
                          <p:cTn id="8" fill="hold">
                            <p:stCondLst>
                              <p:cond delay="500"/>
                            </p:stCondLst>
                            <p:childTnLst>
                              <p:par>
                                <p:cTn id="9" presetID="12" presetClass="entr" presetSubtype="4" fill="hold" grpId="0" nodeType="afterEffect">
                                  <p:stCondLst>
                                    <p:cond delay="0"/>
                                  </p:stCondLst>
                                  <p:childTnLst>
                                    <p:set>
                                      <p:cBhvr>
                                        <p:cTn id="10" dur="1" fill="hold">
                                          <p:stCondLst>
                                            <p:cond delay="0"/>
                                          </p:stCondLst>
                                        </p:cTn>
                                        <p:tgtEl>
                                          <p:spTgt spid="5"/>
                                        </p:tgtEl>
                                        <p:attrNameLst>
                                          <p:attrName>style.visibility</p:attrName>
                                        </p:attrNameLst>
                                      </p:cBhvr>
                                      <p:to>
                                        <p:strVal val="visible"/>
                                      </p:to>
                                    </p:set>
                                    <p:anim calcmode="lin" valueType="num">
                                      <p:cBhvr additive="base">
                                        <p:cTn id="11" dur="500"/>
                                        <p:tgtEl>
                                          <p:spTgt spid="5"/>
                                        </p:tgtEl>
                                        <p:attrNameLst>
                                          <p:attrName>ppt_y</p:attrName>
                                        </p:attrNameLst>
                                      </p:cBhvr>
                                      <p:tavLst>
                                        <p:tav tm="0">
                                          <p:val>
                                            <p:strVal val="#ppt_y+#ppt_h*1.125000"/>
                                          </p:val>
                                        </p:tav>
                                        <p:tav tm="100000">
                                          <p:val>
                                            <p:strVal val="#ppt_y"/>
                                          </p:val>
                                        </p:tav>
                                      </p:tavLst>
                                    </p:anim>
                                    <p:animEffect transition="in" filter="wipe(up)">
                                      <p:cBhvr>
                                        <p:cTn id="12"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P spid="5" grpId="0"/>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re 1">
            <a:extLst>
              <a:ext uri="{FF2B5EF4-FFF2-40B4-BE49-F238E27FC236}">
                <a16:creationId xmlns:a16="http://schemas.microsoft.com/office/drawing/2014/main" id="{CA7D72DD-900C-4BA8-B6EB-FDD37118C9CD}"/>
              </a:ext>
            </a:extLst>
          </p:cNvPr>
          <p:cNvSpPr txBox="1">
            <a:spLocks/>
          </p:cNvSpPr>
          <p:nvPr/>
        </p:nvSpPr>
        <p:spPr bwMode="auto">
          <a:xfrm>
            <a:off x="98570" y="92461"/>
            <a:ext cx="8946859" cy="99853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anchor="ctr" anchorCtr="0" compatLnSpc="1">
            <a:prstTxWarp prst="textNoShape">
              <a:avLst/>
            </a:prstTxWarp>
          </a:bodyPr>
          <a:lstStyle>
            <a:lvl1pPr algn="l" rtl="0" eaLnBrk="0" fontAlgn="base" hangingPunct="0">
              <a:spcBef>
                <a:spcPct val="0"/>
              </a:spcBef>
              <a:spcAft>
                <a:spcPct val="0"/>
              </a:spcAft>
              <a:defRPr sz="2400" b="1">
                <a:solidFill>
                  <a:srgbClr val="B76799"/>
                </a:solidFill>
                <a:latin typeface="+mj-lt"/>
                <a:ea typeface="ＭＳ Ｐゴシック" pitchFamily="-1" charset="-128"/>
                <a:cs typeface="ＭＳ Ｐゴシック" pitchFamily="-1" charset="-128"/>
              </a:defRPr>
            </a:lvl1pPr>
            <a:lvl2pPr algn="l" rtl="0" eaLnBrk="0" fontAlgn="base" hangingPunct="0">
              <a:spcBef>
                <a:spcPct val="0"/>
              </a:spcBef>
              <a:spcAft>
                <a:spcPct val="0"/>
              </a:spcAft>
              <a:defRPr sz="2400" b="1">
                <a:solidFill>
                  <a:srgbClr val="B76799"/>
                </a:solidFill>
                <a:latin typeface="Arial" pitchFamily="-1" charset="0"/>
                <a:ea typeface="ＭＳ Ｐゴシック" pitchFamily="-1" charset="-128"/>
                <a:cs typeface="ＭＳ Ｐゴシック" pitchFamily="-1" charset="-128"/>
              </a:defRPr>
            </a:lvl2pPr>
            <a:lvl3pPr algn="l" rtl="0" eaLnBrk="0" fontAlgn="base" hangingPunct="0">
              <a:spcBef>
                <a:spcPct val="0"/>
              </a:spcBef>
              <a:spcAft>
                <a:spcPct val="0"/>
              </a:spcAft>
              <a:defRPr sz="2400" b="1">
                <a:solidFill>
                  <a:srgbClr val="B76799"/>
                </a:solidFill>
                <a:latin typeface="Arial" pitchFamily="-1" charset="0"/>
                <a:ea typeface="ＭＳ Ｐゴシック" pitchFamily="-1" charset="-128"/>
                <a:cs typeface="ＭＳ Ｐゴシック" pitchFamily="-1" charset="-128"/>
              </a:defRPr>
            </a:lvl3pPr>
            <a:lvl4pPr algn="l" rtl="0" eaLnBrk="0" fontAlgn="base" hangingPunct="0">
              <a:spcBef>
                <a:spcPct val="0"/>
              </a:spcBef>
              <a:spcAft>
                <a:spcPct val="0"/>
              </a:spcAft>
              <a:defRPr sz="2400" b="1">
                <a:solidFill>
                  <a:srgbClr val="B76799"/>
                </a:solidFill>
                <a:latin typeface="Arial" pitchFamily="-1" charset="0"/>
                <a:ea typeface="ＭＳ Ｐゴシック" pitchFamily="-1" charset="-128"/>
                <a:cs typeface="ＭＳ Ｐゴシック" pitchFamily="-1" charset="-128"/>
              </a:defRPr>
            </a:lvl4pPr>
            <a:lvl5pPr algn="l" rtl="0" eaLnBrk="0" fontAlgn="base" hangingPunct="0">
              <a:spcBef>
                <a:spcPct val="0"/>
              </a:spcBef>
              <a:spcAft>
                <a:spcPct val="0"/>
              </a:spcAft>
              <a:defRPr sz="2400" b="1">
                <a:solidFill>
                  <a:srgbClr val="B76799"/>
                </a:solidFill>
                <a:latin typeface="Arial" pitchFamily="-1" charset="0"/>
                <a:ea typeface="ＭＳ Ｐゴシック" pitchFamily="-1" charset="-128"/>
                <a:cs typeface="ＭＳ Ｐゴシック" pitchFamily="-1" charset="-128"/>
              </a:defRPr>
            </a:lvl5pPr>
            <a:lvl6pPr marL="457200" algn="l" rtl="0" fontAlgn="base">
              <a:spcBef>
                <a:spcPct val="0"/>
              </a:spcBef>
              <a:spcAft>
                <a:spcPct val="0"/>
              </a:spcAft>
              <a:defRPr sz="2400" b="1">
                <a:solidFill>
                  <a:srgbClr val="B76799"/>
                </a:solidFill>
                <a:latin typeface="Arial" pitchFamily="-1" charset="0"/>
              </a:defRPr>
            </a:lvl6pPr>
            <a:lvl7pPr marL="914400" algn="l" rtl="0" fontAlgn="base">
              <a:spcBef>
                <a:spcPct val="0"/>
              </a:spcBef>
              <a:spcAft>
                <a:spcPct val="0"/>
              </a:spcAft>
              <a:defRPr sz="2400" b="1">
                <a:solidFill>
                  <a:srgbClr val="B76799"/>
                </a:solidFill>
                <a:latin typeface="Arial" pitchFamily="-1" charset="0"/>
              </a:defRPr>
            </a:lvl7pPr>
            <a:lvl8pPr marL="1371600" algn="l" rtl="0" fontAlgn="base">
              <a:spcBef>
                <a:spcPct val="0"/>
              </a:spcBef>
              <a:spcAft>
                <a:spcPct val="0"/>
              </a:spcAft>
              <a:defRPr sz="2400" b="1">
                <a:solidFill>
                  <a:srgbClr val="B76799"/>
                </a:solidFill>
                <a:latin typeface="Arial" pitchFamily="-1" charset="0"/>
              </a:defRPr>
            </a:lvl8pPr>
            <a:lvl9pPr marL="1828800" algn="l" rtl="0" fontAlgn="base">
              <a:spcBef>
                <a:spcPct val="0"/>
              </a:spcBef>
              <a:spcAft>
                <a:spcPct val="0"/>
              </a:spcAft>
              <a:defRPr sz="2400" b="1">
                <a:solidFill>
                  <a:srgbClr val="B76799"/>
                </a:solidFill>
                <a:latin typeface="Arial" pitchFamily="-1" charset="0"/>
              </a:defRPr>
            </a:lvl9pPr>
          </a:lstStyle>
          <a:p>
            <a:r>
              <a:rPr lang="fr-FR" sz="3600" cap="all" dirty="0">
                <a:solidFill>
                  <a:srgbClr val="CC0000"/>
                </a:solidFill>
              </a:rPr>
              <a:t>PROJECTIONS FINANCIERES</a:t>
            </a:r>
          </a:p>
        </p:txBody>
      </p:sp>
      <p:sp>
        <p:nvSpPr>
          <p:cNvPr id="13" name="ZoneTexte 12">
            <a:extLst>
              <a:ext uri="{FF2B5EF4-FFF2-40B4-BE49-F238E27FC236}">
                <a16:creationId xmlns:a16="http://schemas.microsoft.com/office/drawing/2014/main" id="{59F93120-7D80-4475-97B5-F03F39B886B0}"/>
              </a:ext>
            </a:extLst>
          </p:cNvPr>
          <p:cNvSpPr txBox="1"/>
          <p:nvPr/>
        </p:nvSpPr>
        <p:spPr>
          <a:xfrm>
            <a:off x="599683" y="908284"/>
            <a:ext cx="8814905" cy="523220"/>
          </a:xfrm>
          <a:prstGeom prst="rect">
            <a:avLst/>
          </a:prstGeom>
          <a:noFill/>
        </p:spPr>
        <p:txBody>
          <a:bodyPr wrap="square" rtlCol="0">
            <a:spAutoFit/>
          </a:bodyPr>
          <a:lstStyle/>
          <a:p>
            <a:r>
              <a:rPr lang="fr-FR" sz="2800" cap="all" dirty="0">
                <a:solidFill>
                  <a:srgbClr val="CC0000"/>
                </a:solidFill>
              </a:rPr>
              <a:t>SANS REVENUS FONCIERS</a:t>
            </a:r>
          </a:p>
        </p:txBody>
      </p:sp>
      <p:sp>
        <p:nvSpPr>
          <p:cNvPr id="7" name="Rectangle 6">
            <a:extLst>
              <a:ext uri="{FF2B5EF4-FFF2-40B4-BE49-F238E27FC236}">
                <a16:creationId xmlns:a16="http://schemas.microsoft.com/office/drawing/2014/main" id="{64B9BEB8-5E47-4493-836F-16AD69C107C9}"/>
              </a:ext>
            </a:extLst>
          </p:cNvPr>
          <p:cNvSpPr/>
          <p:nvPr/>
        </p:nvSpPr>
        <p:spPr>
          <a:xfrm>
            <a:off x="1642765" y="3872567"/>
            <a:ext cx="6971211" cy="2369880"/>
          </a:xfrm>
          <a:prstGeom prst="rect">
            <a:avLst/>
          </a:prstGeom>
        </p:spPr>
        <p:txBody>
          <a:bodyPr wrap="square">
            <a:spAutoFit/>
          </a:bodyPr>
          <a:lstStyle/>
          <a:p>
            <a:r>
              <a:rPr lang="fr-FR" sz="2000" b="1" dirty="0">
                <a:solidFill>
                  <a:srgbClr val="85AD39"/>
                </a:solidFill>
              </a:rPr>
              <a:t>Cumul des intérêts d'emprunt déductibles</a:t>
            </a:r>
            <a:r>
              <a:rPr lang="fr-FR" dirty="0"/>
              <a:t>	 	30 000 €</a:t>
            </a:r>
          </a:p>
          <a:p>
            <a:r>
              <a:rPr lang="fr-FR" dirty="0"/>
              <a:t>	</a:t>
            </a:r>
          </a:p>
          <a:p>
            <a:r>
              <a:rPr lang="fr-FR" sz="2000" b="1" dirty="0">
                <a:solidFill>
                  <a:srgbClr val="85AD39"/>
                </a:solidFill>
              </a:rPr>
              <a:t>Point à  l'issue du financement	</a:t>
            </a:r>
          </a:p>
          <a:p>
            <a:pPr marL="285750" indent="-285750">
              <a:buFont typeface="Arial" panose="020B0604020202020204" pitchFamily="34" charset="0"/>
              <a:buChar char="•"/>
            </a:pPr>
            <a:r>
              <a:rPr lang="fr-FR" dirty="0"/>
              <a:t>Participation cumulée (période 1 et 2)			 133 600 € </a:t>
            </a:r>
          </a:p>
          <a:p>
            <a:pPr marL="285750" indent="-285750">
              <a:buFont typeface="Arial" panose="020B0604020202020204" pitchFamily="34" charset="0"/>
              <a:buChar char="•"/>
            </a:pPr>
            <a:r>
              <a:rPr lang="fr-FR" dirty="0"/>
              <a:t>Valeur immobilière </a:t>
            </a:r>
            <a:br>
              <a:rPr lang="fr-FR" dirty="0"/>
            </a:br>
            <a:r>
              <a:rPr lang="fr-FR" dirty="0"/>
              <a:t>(sans valorisation du bien) + SCPI 	 			190 000 €</a:t>
            </a:r>
          </a:p>
          <a:p>
            <a:pPr marL="285750" indent="-285750">
              <a:buFont typeface="Arial" panose="020B0604020202020204" pitchFamily="34" charset="0"/>
              <a:buChar char="•"/>
            </a:pPr>
            <a:r>
              <a:rPr lang="fr-FR" dirty="0"/>
              <a:t>Loyers mensuels (sans valorisation)			 	460 €</a:t>
            </a:r>
          </a:p>
          <a:p>
            <a:r>
              <a:rPr lang="fr-FR" dirty="0"/>
              <a:t>	</a:t>
            </a:r>
          </a:p>
        </p:txBody>
      </p:sp>
      <p:sp>
        <p:nvSpPr>
          <p:cNvPr id="8" name="ZoneTexte 7">
            <a:extLst>
              <a:ext uri="{FF2B5EF4-FFF2-40B4-BE49-F238E27FC236}">
                <a16:creationId xmlns:a16="http://schemas.microsoft.com/office/drawing/2014/main" id="{B66913E1-441D-4D45-9036-3F60229A33DC}"/>
              </a:ext>
            </a:extLst>
          </p:cNvPr>
          <p:cNvSpPr txBox="1"/>
          <p:nvPr/>
        </p:nvSpPr>
        <p:spPr>
          <a:xfrm>
            <a:off x="1642765" y="1643896"/>
            <a:ext cx="7053347" cy="1785104"/>
          </a:xfrm>
          <a:prstGeom prst="rect">
            <a:avLst/>
          </a:prstGeom>
          <a:noFill/>
        </p:spPr>
        <p:txBody>
          <a:bodyPr wrap="square" rtlCol="0">
            <a:spAutoFit/>
          </a:bodyPr>
          <a:lstStyle/>
          <a:p>
            <a:r>
              <a:rPr lang="fr-FR" sz="2000" b="1" dirty="0">
                <a:solidFill>
                  <a:srgbClr val="85AD39"/>
                </a:solidFill>
              </a:rPr>
              <a:t>De la fin du démembrement à la fin du financement</a:t>
            </a:r>
            <a:r>
              <a:rPr lang="fr-FR" dirty="0"/>
              <a:t>	</a:t>
            </a:r>
          </a:p>
          <a:p>
            <a:pPr marL="285750" indent="-285750">
              <a:buFont typeface="Arial" panose="020B0604020202020204" pitchFamily="34" charset="0"/>
              <a:buChar char="•"/>
            </a:pPr>
            <a:r>
              <a:rPr lang="fr-FR" dirty="0"/>
              <a:t>Mensualité									560 €</a:t>
            </a:r>
          </a:p>
          <a:p>
            <a:pPr marL="285750" indent="-285750">
              <a:buFont typeface="Arial" panose="020B0604020202020204" pitchFamily="34" charset="0"/>
              <a:buChar char="•"/>
            </a:pPr>
            <a:r>
              <a:rPr lang="fr-FR" dirty="0"/>
              <a:t>Loyers perçus  								345 €</a:t>
            </a:r>
          </a:p>
          <a:p>
            <a:pPr marL="285750" indent="-285750">
              <a:buFont typeface="Arial" panose="020B0604020202020204" pitchFamily="34" charset="0"/>
              <a:buChar char="•"/>
            </a:pPr>
            <a:r>
              <a:rPr lang="fr-FR" dirty="0"/>
              <a:t>Dividendes SCPI								115 €</a:t>
            </a:r>
          </a:p>
          <a:p>
            <a:pPr marL="285750" indent="-285750">
              <a:buFont typeface="Arial" panose="020B0604020202020204" pitchFamily="34" charset="0"/>
              <a:buChar char="•"/>
            </a:pPr>
            <a:r>
              <a:rPr lang="fr-FR" dirty="0"/>
              <a:t>Participation mensuelle						100 €</a:t>
            </a:r>
          </a:p>
          <a:p>
            <a:pPr marL="285750" indent="-285750">
              <a:buFont typeface="Arial" panose="020B0604020202020204" pitchFamily="34" charset="0"/>
              <a:buChar char="•"/>
            </a:pPr>
            <a:r>
              <a:rPr lang="fr-FR" dirty="0"/>
              <a:t>Participation période 2						3 600 €</a:t>
            </a:r>
          </a:p>
        </p:txBody>
      </p:sp>
    </p:spTree>
    <p:extLst>
      <p:ext uri="{BB962C8B-B14F-4D97-AF65-F5344CB8AC3E}">
        <p14:creationId xmlns:p14="http://schemas.microsoft.com/office/powerpoint/2010/main" val="13356803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wipe(left)">
                                      <p:cBhvr>
                                        <p:cTn id="7" dur="500"/>
                                        <p:tgtEl>
                                          <p:spTgt spid="13"/>
                                        </p:tgtEl>
                                      </p:cBhvr>
                                    </p:animEffect>
                                  </p:childTnLst>
                                </p:cTn>
                              </p:par>
                            </p:childTnLst>
                          </p:cTn>
                        </p:par>
                        <p:par>
                          <p:cTn id="8" fill="hold">
                            <p:stCondLst>
                              <p:cond delay="500"/>
                            </p:stCondLst>
                            <p:childTnLst>
                              <p:par>
                                <p:cTn id="9" presetID="12" presetClass="entr" presetSubtype="4" fill="hold" grpId="0" nodeType="afterEffect">
                                  <p:stCondLst>
                                    <p:cond delay="0"/>
                                  </p:stCondLst>
                                  <p:childTnLst>
                                    <p:set>
                                      <p:cBhvr>
                                        <p:cTn id="10" dur="1" fill="hold">
                                          <p:stCondLst>
                                            <p:cond delay="0"/>
                                          </p:stCondLst>
                                        </p:cTn>
                                        <p:tgtEl>
                                          <p:spTgt spid="8"/>
                                        </p:tgtEl>
                                        <p:attrNameLst>
                                          <p:attrName>style.visibility</p:attrName>
                                        </p:attrNameLst>
                                      </p:cBhvr>
                                      <p:to>
                                        <p:strVal val="visible"/>
                                      </p:to>
                                    </p:set>
                                    <p:anim calcmode="lin" valueType="num">
                                      <p:cBhvr additive="base">
                                        <p:cTn id="11" dur="500"/>
                                        <p:tgtEl>
                                          <p:spTgt spid="8"/>
                                        </p:tgtEl>
                                        <p:attrNameLst>
                                          <p:attrName>ppt_y</p:attrName>
                                        </p:attrNameLst>
                                      </p:cBhvr>
                                      <p:tavLst>
                                        <p:tav tm="0">
                                          <p:val>
                                            <p:strVal val="#ppt_y+#ppt_h*1.125000"/>
                                          </p:val>
                                        </p:tav>
                                        <p:tav tm="100000">
                                          <p:val>
                                            <p:strVal val="#ppt_y"/>
                                          </p:val>
                                        </p:tav>
                                      </p:tavLst>
                                    </p:anim>
                                    <p:animEffect transition="in" filter="wipe(up)">
                                      <p:cBhvr>
                                        <p:cTn id="12" dur="500"/>
                                        <p:tgtEl>
                                          <p:spTgt spid="8"/>
                                        </p:tgtEl>
                                      </p:cBhvr>
                                    </p:animEffect>
                                  </p:childTnLst>
                                </p:cTn>
                              </p:par>
                            </p:childTnLst>
                          </p:cTn>
                        </p:par>
                      </p:childTnLst>
                    </p:cTn>
                  </p:par>
                  <p:par>
                    <p:cTn id="13" fill="hold">
                      <p:stCondLst>
                        <p:cond delay="indefinite"/>
                      </p:stCondLst>
                      <p:childTnLst>
                        <p:par>
                          <p:cTn id="14" fill="hold">
                            <p:stCondLst>
                              <p:cond delay="0"/>
                            </p:stCondLst>
                            <p:childTnLst>
                              <p:par>
                                <p:cTn id="15" presetID="12" presetClass="entr" presetSubtype="4"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anim calcmode="lin" valueType="num">
                                      <p:cBhvr additive="base">
                                        <p:cTn id="17" dur="500"/>
                                        <p:tgtEl>
                                          <p:spTgt spid="7"/>
                                        </p:tgtEl>
                                        <p:attrNameLst>
                                          <p:attrName>ppt_y</p:attrName>
                                        </p:attrNameLst>
                                      </p:cBhvr>
                                      <p:tavLst>
                                        <p:tav tm="0">
                                          <p:val>
                                            <p:strVal val="#ppt_y+#ppt_h*1.125000"/>
                                          </p:val>
                                        </p:tav>
                                        <p:tav tm="100000">
                                          <p:val>
                                            <p:strVal val="#ppt_y"/>
                                          </p:val>
                                        </p:tav>
                                      </p:tavLst>
                                    </p:anim>
                                    <p:animEffect transition="in" filter="wipe(up)">
                                      <p:cBhvr>
                                        <p:cTn id="18"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P spid="7" grpId="0"/>
      <p:bldP spid="8" grpId="0"/>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Diagramme 4">
            <a:extLst>
              <a:ext uri="{FF2B5EF4-FFF2-40B4-BE49-F238E27FC236}">
                <a16:creationId xmlns:a16="http://schemas.microsoft.com/office/drawing/2014/main" id="{D325C634-476A-4370-8CD3-998F182D2DC7}"/>
              </a:ext>
            </a:extLst>
          </p:cNvPr>
          <p:cNvGraphicFramePr/>
          <p:nvPr>
            <p:extLst>
              <p:ext uri="{D42A27DB-BD31-4B8C-83A1-F6EECF244321}">
                <p14:modId xmlns:p14="http://schemas.microsoft.com/office/powerpoint/2010/main" val="2424777090"/>
              </p:ext>
            </p:extLst>
          </p:nvPr>
        </p:nvGraphicFramePr>
        <p:xfrm>
          <a:off x="685800" y="1216793"/>
          <a:ext cx="7772400" cy="503160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6" name="Titre 1">
            <a:extLst>
              <a:ext uri="{FF2B5EF4-FFF2-40B4-BE49-F238E27FC236}">
                <a16:creationId xmlns:a16="http://schemas.microsoft.com/office/drawing/2014/main" id="{CA7D72DD-900C-4BA8-B6EB-FDD37118C9CD}"/>
              </a:ext>
            </a:extLst>
          </p:cNvPr>
          <p:cNvSpPr txBox="1">
            <a:spLocks/>
          </p:cNvSpPr>
          <p:nvPr/>
        </p:nvSpPr>
        <p:spPr bwMode="auto">
          <a:xfrm>
            <a:off x="98570" y="92461"/>
            <a:ext cx="8946859" cy="99853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anchor="ctr" anchorCtr="0" compatLnSpc="1">
            <a:prstTxWarp prst="textNoShape">
              <a:avLst/>
            </a:prstTxWarp>
          </a:bodyPr>
          <a:lstStyle>
            <a:lvl1pPr algn="l" rtl="0" eaLnBrk="0" fontAlgn="base" hangingPunct="0">
              <a:spcBef>
                <a:spcPct val="0"/>
              </a:spcBef>
              <a:spcAft>
                <a:spcPct val="0"/>
              </a:spcAft>
              <a:defRPr sz="2400" b="1">
                <a:solidFill>
                  <a:srgbClr val="B76799"/>
                </a:solidFill>
                <a:latin typeface="+mj-lt"/>
                <a:ea typeface="ＭＳ Ｐゴシック" pitchFamily="-1" charset="-128"/>
                <a:cs typeface="ＭＳ Ｐゴシック" pitchFamily="-1" charset="-128"/>
              </a:defRPr>
            </a:lvl1pPr>
            <a:lvl2pPr algn="l" rtl="0" eaLnBrk="0" fontAlgn="base" hangingPunct="0">
              <a:spcBef>
                <a:spcPct val="0"/>
              </a:spcBef>
              <a:spcAft>
                <a:spcPct val="0"/>
              </a:spcAft>
              <a:defRPr sz="2400" b="1">
                <a:solidFill>
                  <a:srgbClr val="B76799"/>
                </a:solidFill>
                <a:latin typeface="Arial" pitchFamily="-1" charset="0"/>
                <a:ea typeface="ＭＳ Ｐゴシック" pitchFamily="-1" charset="-128"/>
                <a:cs typeface="ＭＳ Ｐゴシック" pitchFamily="-1" charset="-128"/>
              </a:defRPr>
            </a:lvl2pPr>
            <a:lvl3pPr algn="l" rtl="0" eaLnBrk="0" fontAlgn="base" hangingPunct="0">
              <a:spcBef>
                <a:spcPct val="0"/>
              </a:spcBef>
              <a:spcAft>
                <a:spcPct val="0"/>
              </a:spcAft>
              <a:defRPr sz="2400" b="1">
                <a:solidFill>
                  <a:srgbClr val="B76799"/>
                </a:solidFill>
                <a:latin typeface="Arial" pitchFamily="-1" charset="0"/>
                <a:ea typeface="ＭＳ Ｐゴシック" pitchFamily="-1" charset="-128"/>
                <a:cs typeface="ＭＳ Ｐゴシック" pitchFamily="-1" charset="-128"/>
              </a:defRPr>
            </a:lvl3pPr>
            <a:lvl4pPr algn="l" rtl="0" eaLnBrk="0" fontAlgn="base" hangingPunct="0">
              <a:spcBef>
                <a:spcPct val="0"/>
              </a:spcBef>
              <a:spcAft>
                <a:spcPct val="0"/>
              </a:spcAft>
              <a:defRPr sz="2400" b="1">
                <a:solidFill>
                  <a:srgbClr val="B76799"/>
                </a:solidFill>
                <a:latin typeface="Arial" pitchFamily="-1" charset="0"/>
                <a:ea typeface="ＭＳ Ｐゴシック" pitchFamily="-1" charset="-128"/>
                <a:cs typeface="ＭＳ Ｐゴシック" pitchFamily="-1" charset="-128"/>
              </a:defRPr>
            </a:lvl4pPr>
            <a:lvl5pPr algn="l" rtl="0" eaLnBrk="0" fontAlgn="base" hangingPunct="0">
              <a:spcBef>
                <a:spcPct val="0"/>
              </a:spcBef>
              <a:spcAft>
                <a:spcPct val="0"/>
              </a:spcAft>
              <a:defRPr sz="2400" b="1">
                <a:solidFill>
                  <a:srgbClr val="B76799"/>
                </a:solidFill>
                <a:latin typeface="Arial" pitchFamily="-1" charset="0"/>
                <a:ea typeface="ＭＳ Ｐゴシック" pitchFamily="-1" charset="-128"/>
                <a:cs typeface="ＭＳ Ｐゴシック" pitchFamily="-1" charset="-128"/>
              </a:defRPr>
            </a:lvl5pPr>
            <a:lvl6pPr marL="457200" algn="l" rtl="0" fontAlgn="base">
              <a:spcBef>
                <a:spcPct val="0"/>
              </a:spcBef>
              <a:spcAft>
                <a:spcPct val="0"/>
              </a:spcAft>
              <a:defRPr sz="2400" b="1">
                <a:solidFill>
                  <a:srgbClr val="B76799"/>
                </a:solidFill>
                <a:latin typeface="Arial" pitchFamily="-1" charset="0"/>
              </a:defRPr>
            </a:lvl6pPr>
            <a:lvl7pPr marL="914400" algn="l" rtl="0" fontAlgn="base">
              <a:spcBef>
                <a:spcPct val="0"/>
              </a:spcBef>
              <a:spcAft>
                <a:spcPct val="0"/>
              </a:spcAft>
              <a:defRPr sz="2400" b="1">
                <a:solidFill>
                  <a:srgbClr val="B76799"/>
                </a:solidFill>
                <a:latin typeface="Arial" pitchFamily="-1" charset="0"/>
              </a:defRPr>
            </a:lvl7pPr>
            <a:lvl8pPr marL="1371600" algn="l" rtl="0" fontAlgn="base">
              <a:spcBef>
                <a:spcPct val="0"/>
              </a:spcBef>
              <a:spcAft>
                <a:spcPct val="0"/>
              </a:spcAft>
              <a:defRPr sz="2400" b="1">
                <a:solidFill>
                  <a:srgbClr val="B76799"/>
                </a:solidFill>
                <a:latin typeface="Arial" pitchFamily="-1" charset="0"/>
              </a:defRPr>
            </a:lvl8pPr>
            <a:lvl9pPr marL="1828800" algn="l" rtl="0" fontAlgn="base">
              <a:spcBef>
                <a:spcPct val="0"/>
              </a:spcBef>
              <a:spcAft>
                <a:spcPct val="0"/>
              </a:spcAft>
              <a:defRPr sz="2400" b="1">
                <a:solidFill>
                  <a:srgbClr val="B76799"/>
                </a:solidFill>
                <a:latin typeface="Arial" pitchFamily="-1" charset="0"/>
              </a:defRPr>
            </a:lvl9pPr>
          </a:lstStyle>
          <a:p>
            <a:r>
              <a:rPr lang="fr-FR" sz="3600" cap="all" dirty="0">
                <a:solidFill>
                  <a:srgbClr val="CC0000"/>
                </a:solidFill>
                <a:latin typeface="+mn-lt"/>
                <a:ea typeface="+mn-ea"/>
                <a:cs typeface="+mn-cs"/>
              </a:rPr>
              <a:t>Chronologie de l’investissement</a:t>
            </a:r>
          </a:p>
        </p:txBody>
      </p:sp>
      <p:sp>
        <p:nvSpPr>
          <p:cNvPr id="9" name="ZoneTexte 8">
            <a:extLst>
              <a:ext uri="{FF2B5EF4-FFF2-40B4-BE49-F238E27FC236}">
                <a16:creationId xmlns:a16="http://schemas.microsoft.com/office/drawing/2014/main" id="{E4D156AD-2191-4396-BB70-4E52DFC757C1}"/>
              </a:ext>
            </a:extLst>
          </p:cNvPr>
          <p:cNvSpPr txBox="1"/>
          <p:nvPr/>
        </p:nvSpPr>
        <p:spPr>
          <a:xfrm>
            <a:off x="1066798" y="1447777"/>
            <a:ext cx="457200" cy="584775"/>
          </a:xfrm>
          <a:prstGeom prst="rect">
            <a:avLst/>
          </a:prstGeom>
          <a:noFill/>
        </p:spPr>
        <p:txBody>
          <a:bodyPr wrap="square" rtlCol="0">
            <a:spAutoFit/>
          </a:bodyPr>
          <a:lstStyle/>
          <a:p>
            <a:r>
              <a:rPr lang="fr-FR" sz="3200" b="1" dirty="0">
                <a:solidFill>
                  <a:srgbClr val="CC0000"/>
                </a:solidFill>
              </a:rPr>
              <a:t>1</a:t>
            </a:r>
          </a:p>
        </p:txBody>
      </p:sp>
      <p:sp>
        <p:nvSpPr>
          <p:cNvPr id="10" name="ZoneTexte 9">
            <a:extLst>
              <a:ext uri="{FF2B5EF4-FFF2-40B4-BE49-F238E27FC236}">
                <a16:creationId xmlns:a16="http://schemas.microsoft.com/office/drawing/2014/main" id="{470A8ACC-9702-4EAB-A839-B18C4C07ED22}"/>
              </a:ext>
            </a:extLst>
          </p:cNvPr>
          <p:cNvSpPr txBox="1"/>
          <p:nvPr/>
        </p:nvSpPr>
        <p:spPr>
          <a:xfrm>
            <a:off x="2396974" y="1423659"/>
            <a:ext cx="457200" cy="584775"/>
          </a:xfrm>
          <a:prstGeom prst="rect">
            <a:avLst/>
          </a:prstGeom>
          <a:noFill/>
        </p:spPr>
        <p:txBody>
          <a:bodyPr wrap="square" rtlCol="0">
            <a:spAutoFit/>
          </a:bodyPr>
          <a:lstStyle/>
          <a:p>
            <a:r>
              <a:rPr lang="fr-FR" sz="3200" b="1" dirty="0">
                <a:solidFill>
                  <a:srgbClr val="CC0000"/>
                </a:solidFill>
              </a:rPr>
              <a:t>2</a:t>
            </a:r>
          </a:p>
        </p:txBody>
      </p:sp>
      <p:sp>
        <p:nvSpPr>
          <p:cNvPr id="11" name="ZoneTexte 10">
            <a:extLst>
              <a:ext uri="{FF2B5EF4-FFF2-40B4-BE49-F238E27FC236}">
                <a16:creationId xmlns:a16="http://schemas.microsoft.com/office/drawing/2014/main" id="{C3D35EE9-3092-468F-949D-B6C7E95524BA}"/>
              </a:ext>
            </a:extLst>
          </p:cNvPr>
          <p:cNvSpPr txBox="1"/>
          <p:nvPr/>
        </p:nvSpPr>
        <p:spPr>
          <a:xfrm>
            <a:off x="3729089" y="1445224"/>
            <a:ext cx="257382" cy="584775"/>
          </a:xfrm>
          <a:prstGeom prst="rect">
            <a:avLst/>
          </a:prstGeom>
          <a:noFill/>
        </p:spPr>
        <p:txBody>
          <a:bodyPr wrap="square" rtlCol="0">
            <a:spAutoFit/>
          </a:bodyPr>
          <a:lstStyle/>
          <a:p>
            <a:r>
              <a:rPr lang="fr-FR" sz="3200" b="1" dirty="0">
                <a:solidFill>
                  <a:srgbClr val="CC0000"/>
                </a:solidFill>
              </a:rPr>
              <a:t>3</a:t>
            </a:r>
          </a:p>
        </p:txBody>
      </p:sp>
      <p:sp>
        <p:nvSpPr>
          <p:cNvPr id="12" name="ZoneTexte 11">
            <a:extLst>
              <a:ext uri="{FF2B5EF4-FFF2-40B4-BE49-F238E27FC236}">
                <a16:creationId xmlns:a16="http://schemas.microsoft.com/office/drawing/2014/main" id="{FB12CC28-4ABD-44DA-88E0-868BF886364A}"/>
              </a:ext>
            </a:extLst>
          </p:cNvPr>
          <p:cNvSpPr txBox="1"/>
          <p:nvPr/>
        </p:nvSpPr>
        <p:spPr>
          <a:xfrm>
            <a:off x="5008646" y="1453157"/>
            <a:ext cx="377031" cy="584775"/>
          </a:xfrm>
          <a:prstGeom prst="rect">
            <a:avLst/>
          </a:prstGeom>
          <a:noFill/>
        </p:spPr>
        <p:txBody>
          <a:bodyPr wrap="square" rtlCol="0">
            <a:spAutoFit/>
          </a:bodyPr>
          <a:lstStyle/>
          <a:p>
            <a:r>
              <a:rPr lang="fr-FR" sz="3200" b="1" dirty="0">
                <a:solidFill>
                  <a:srgbClr val="CC0000"/>
                </a:solidFill>
              </a:rPr>
              <a:t>4</a:t>
            </a:r>
          </a:p>
        </p:txBody>
      </p:sp>
      <p:sp>
        <p:nvSpPr>
          <p:cNvPr id="13" name="ZoneTexte 12">
            <a:extLst>
              <a:ext uri="{FF2B5EF4-FFF2-40B4-BE49-F238E27FC236}">
                <a16:creationId xmlns:a16="http://schemas.microsoft.com/office/drawing/2014/main" id="{9F38DE63-2D44-4E19-8887-E5EBE255ABD6}"/>
              </a:ext>
            </a:extLst>
          </p:cNvPr>
          <p:cNvSpPr txBox="1"/>
          <p:nvPr/>
        </p:nvSpPr>
        <p:spPr>
          <a:xfrm>
            <a:off x="6303126" y="1460481"/>
            <a:ext cx="380998" cy="584775"/>
          </a:xfrm>
          <a:prstGeom prst="rect">
            <a:avLst/>
          </a:prstGeom>
          <a:noFill/>
        </p:spPr>
        <p:txBody>
          <a:bodyPr wrap="square" rtlCol="0">
            <a:spAutoFit/>
          </a:bodyPr>
          <a:lstStyle/>
          <a:p>
            <a:r>
              <a:rPr lang="fr-FR" sz="3200" b="1" dirty="0">
                <a:solidFill>
                  <a:srgbClr val="CC0000"/>
                </a:solidFill>
              </a:rPr>
              <a:t>5</a:t>
            </a:r>
          </a:p>
        </p:txBody>
      </p:sp>
      <p:sp>
        <p:nvSpPr>
          <p:cNvPr id="14" name="ZoneTexte 13">
            <a:extLst>
              <a:ext uri="{FF2B5EF4-FFF2-40B4-BE49-F238E27FC236}">
                <a16:creationId xmlns:a16="http://schemas.microsoft.com/office/drawing/2014/main" id="{2FF4FE9A-1CC1-4721-A4C2-C20846A47642}"/>
              </a:ext>
            </a:extLst>
          </p:cNvPr>
          <p:cNvSpPr txBox="1"/>
          <p:nvPr/>
        </p:nvSpPr>
        <p:spPr>
          <a:xfrm>
            <a:off x="7620000" y="1453157"/>
            <a:ext cx="457200" cy="584775"/>
          </a:xfrm>
          <a:prstGeom prst="rect">
            <a:avLst/>
          </a:prstGeom>
          <a:noFill/>
        </p:spPr>
        <p:txBody>
          <a:bodyPr wrap="square" rtlCol="0">
            <a:spAutoFit/>
          </a:bodyPr>
          <a:lstStyle/>
          <a:p>
            <a:r>
              <a:rPr lang="fr-FR" sz="3200" b="1" dirty="0">
                <a:solidFill>
                  <a:srgbClr val="CC0000"/>
                </a:solidFill>
              </a:rPr>
              <a:t>6</a:t>
            </a:r>
          </a:p>
        </p:txBody>
      </p:sp>
      <p:sp>
        <p:nvSpPr>
          <p:cNvPr id="16" name="ZoneTexte 54">
            <a:extLst>
              <a:ext uri="{FF2B5EF4-FFF2-40B4-BE49-F238E27FC236}">
                <a16:creationId xmlns:a16="http://schemas.microsoft.com/office/drawing/2014/main" id="{A795151B-3B1C-47EA-8E96-600A0DB1711E}"/>
              </a:ext>
            </a:extLst>
          </p:cNvPr>
          <p:cNvSpPr txBox="1">
            <a:spLocks noChangeArrowheads="1"/>
          </p:cNvSpPr>
          <p:nvPr/>
        </p:nvSpPr>
        <p:spPr bwMode="auto">
          <a:xfrm>
            <a:off x="705427" y="3206318"/>
            <a:ext cx="1166901" cy="93872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sz="2400">
                <a:solidFill>
                  <a:srgbClr val="4D4D4D"/>
                </a:solidFill>
                <a:latin typeface="Arial" charset="0"/>
                <a:ea typeface="ＭＳ Ｐゴシック" charset="0"/>
                <a:cs typeface="ＭＳ Ｐゴシック" charset="0"/>
              </a:defRPr>
            </a:lvl1pPr>
            <a:lvl2pPr marL="742950" indent="-285750" eaLnBrk="0" hangingPunct="0">
              <a:defRPr sz="2400">
                <a:solidFill>
                  <a:srgbClr val="4D4D4D"/>
                </a:solidFill>
                <a:latin typeface="Arial" charset="0"/>
                <a:ea typeface="ＭＳ Ｐゴシック" charset="0"/>
              </a:defRPr>
            </a:lvl2pPr>
            <a:lvl3pPr marL="1143000" indent="-228600" eaLnBrk="0" hangingPunct="0">
              <a:defRPr sz="2400">
                <a:solidFill>
                  <a:srgbClr val="4D4D4D"/>
                </a:solidFill>
                <a:latin typeface="Arial" charset="0"/>
                <a:ea typeface="ＭＳ Ｐゴシック" charset="0"/>
              </a:defRPr>
            </a:lvl3pPr>
            <a:lvl4pPr marL="1600200" indent="-228600" eaLnBrk="0" hangingPunct="0">
              <a:defRPr sz="2400">
                <a:solidFill>
                  <a:srgbClr val="4D4D4D"/>
                </a:solidFill>
                <a:latin typeface="Arial" charset="0"/>
                <a:ea typeface="ＭＳ Ｐゴシック" charset="0"/>
              </a:defRPr>
            </a:lvl4pPr>
            <a:lvl5pPr marL="2057400" indent="-228600" eaLnBrk="0" hangingPunct="0">
              <a:defRPr sz="2400">
                <a:solidFill>
                  <a:srgbClr val="4D4D4D"/>
                </a:solidFill>
                <a:latin typeface="Arial" charset="0"/>
                <a:ea typeface="ＭＳ Ｐゴシック" charset="0"/>
              </a:defRPr>
            </a:lvl5pPr>
            <a:lvl6pPr marL="2514600" indent="-228600" eaLnBrk="0" fontAlgn="base" hangingPunct="0">
              <a:spcBef>
                <a:spcPct val="50000"/>
              </a:spcBef>
              <a:spcAft>
                <a:spcPct val="0"/>
              </a:spcAft>
              <a:defRPr sz="2400">
                <a:solidFill>
                  <a:srgbClr val="4D4D4D"/>
                </a:solidFill>
                <a:latin typeface="Arial" charset="0"/>
                <a:ea typeface="ＭＳ Ｐゴシック" charset="0"/>
              </a:defRPr>
            </a:lvl6pPr>
            <a:lvl7pPr marL="2971800" indent="-228600" eaLnBrk="0" fontAlgn="base" hangingPunct="0">
              <a:spcBef>
                <a:spcPct val="50000"/>
              </a:spcBef>
              <a:spcAft>
                <a:spcPct val="0"/>
              </a:spcAft>
              <a:defRPr sz="2400">
                <a:solidFill>
                  <a:srgbClr val="4D4D4D"/>
                </a:solidFill>
                <a:latin typeface="Arial" charset="0"/>
                <a:ea typeface="ＭＳ Ｐゴシック" charset="0"/>
              </a:defRPr>
            </a:lvl7pPr>
            <a:lvl8pPr marL="3429000" indent="-228600" eaLnBrk="0" fontAlgn="base" hangingPunct="0">
              <a:spcBef>
                <a:spcPct val="50000"/>
              </a:spcBef>
              <a:spcAft>
                <a:spcPct val="0"/>
              </a:spcAft>
              <a:defRPr sz="2400">
                <a:solidFill>
                  <a:srgbClr val="4D4D4D"/>
                </a:solidFill>
                <a:latin typeface="Arial" charset="0"/>
                <a:ea typeface="ＭＳ Ｐゴシック" charset="0"/>
              </a:defRPr>
            </a:lvl8pPr>
            <a:lvl9pPr marL="3886200" indent="-228600" eaLnBrk="0" fontAlgn="base" hangingPunct="0">
              <a:spcBef>
                <a:spcPct val="50000"/>
              </a:spcBef>
              <a:spcAft>
                <a:spcPct val="0"/>
              </a:spcAft>
              <a:defRPr sz="2400">
                <a:solidFill>
                  <a:srgbClr val="4D4D4D"/>
                </a:solidFill>
                <a:latin typeface="Arial" charset="0"/>
                <a:ea typeface="ＭＳ Ｐゴシック" charset="0"/>
              </a:defRPr>
            </a:lvl9pPr>
          </a:lstStyle>
          <a:p>
            <a:pPr algn="ctr" eaLnBrk="1" hangingPunct="1"/>
            <a:r>
              <a:rPr lang="fr-FR" sz="1100" dirty="0">
                <a:solidFill>
                  <a:srgbClr val="CC0000"/>
                </a:solidFill>
              </a:rPr>
              <a:t>Document Connaissance Investisseur et Fiche Patrimoniale</a:t>
            </a:r>
          </a:p>
        </p:txBody>
      </p:sp>
      <p:sp>
        <p:nvSpPr>
          <p:cNvPr id="17" name="ZoneTexte 55">
            <a:extLst>
              <a:ext uri="{FF2B5EF4-FFF2-40B4-BE49-F238E27FC236}">
                <a16:creationId xmlns:a16="http://schemas.microsoft.com/office/drawing/2014/main" id="{34FBE5E4-6E00-4AE4-A854-5E1D98F66F19}"/>
              </a:ext>
            </a:extLst>
          </p:cNvPr>
          <p:cNvSpPr txBox="1">
            <a:spLocks noChangeArrowheads="1"/>
          </p:cNvSpPr>
          <p:nvPr/>
        </p:nvSpPr>
        <p:spPr bwMode="auto">
          <a:xfrm>
            <a:off x="705427" y="4341220"/>
            <a:ext cx="1166901" cy="76944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sz="2400">
                <a:solidFill>
                  <a:srgbClr val="4D4D4D"/>
                </a:solidFill>
                <a:latin typeface="Arial" charset="0"/>
                <a:ea typeface="ＭＳ Ｐゴシック" charset="0"/>
                <a:cs typeface="ＭＳ Ｐゴシック" charset="0"/>
              </a:defRPr>
            </a:lvl1pPr>
            <a:lvl2pPr marL="742950" indent="-285750" eaLnBrk="0" hangingPunct="0">
              <a:defRPr sz="2400">
                <a:solidFill>
                  <a:srgbClr val="4D4D4D"/>
                </a:solidFill>
                <a:latin typeface="Arial" charset="0"/>
                <a:ea typeface="ＭＳ Ｐゴシック" charset="0"/>
              </a:defRPr>
            </a:lvl2pPr>
            <a:lvl3pPr marL="1143000" indent="-228600" eaLnBrk="0" hangingPunct="0">
              <a:defRPr sz="2400">
                <a:solidFill>
                  <a:srgbClr val="4D4D4D"/>
                </a:solidFill>
                <a:latin typeface="Arial" charset="0"/>
                <a:ea typeface="ＭＳ Ｐゴシック" charset="0"/>
              </a:defRPr>
            </a:lvl3pPr>
            <a:lvl4pPr marL="1600200" indent="-228600" eaLnBrk="0" hangingPunct="0">
              <a:defRPr sz="2400">
                <a:solidFill>
                  <a:srgbClr val="4D4D4D"/>
                </a:solidFill>
                <a:latin typeface="Arial" charset="0"/>
                <a:ea typeface="ＭＳ Ｐゴシック" charset="0"/>
              </a:defRPr>
            </a:lvl4pPr>
            <a:lvl5pPr marL="2057400" indent="-228600" eaLnBrk="0" hangingPunct="0">
              <a:defRPr sz="2400">
                <a:solidFill>
                  <a:srgbClr val="4D4D4D"/>
                </a:solidFill>
                <a:latin typeface="Arial" charset="0"/>
                <a:ea typeface="ＭＳ Ｐゴシック" charset="0"/>
              </a:defRPr>
            </a:lvl5pPr>
            <a:lvl6pPr marL="2514600" indent="-228600" eaLnBrk="0" fontAlgn="base" hangingPunct="0">
              <a:spcBef>
                <a:spcPct val="50000"/>
              </a:spcBef>
              <a:spcAft>
                <a:spcPct val="0"/>
              </a:spcAft>
              <a:defRPr sz="2400">
                <a:solidFill>
                  <a:srgbClr val="4D4D4D"/>
                </a:solidFill>
                <a:latin typeface="Arial" charset="0"/>
                <a:ea typeface="ＭＳ Ｐゴシック" charset="0"/>
              </a:defRPr>
            </a:lvl6pPr>
            <a:lvl7pPr marL="2971800" indent="-228600" eaLnBrk="0" fontAlgn="base" hangingPunct="0">
              <a:spcBef>
                <a:spcPct val="50000"/>
              </a:spcBef>
              <a:spcAft>
                <a:spcPct val="0"/>
              </a:spcAft>
              <a:defRPr sz="2400">
                <a:solidFill>
                  <a:srgbClr val="4D4D4D"/>
                </a:solidFill>
                <a:latin typeface="Arial" charset="0"/>
                <a:ea typeface="ＭＳ Ｐゴシック" charset="0"/>
              </a:defRPr>
            </a:lvl7pPr>
            <a:lvl8pPr marL="3429000" indent="-228600" eaLnBrk="0" fontAlgn="base" hangingPunct="0">
              <a:spcBef>
                <a:spcPct val="50000"/>
              </a:spcBef>
              <a:spcAft>
                <a:spcPct val="0"/>
              </a:spcAft>
              <a:defRPr sz="2400">
                <a:solidFill>
                  <a:srgbClr val="4D4D4D"/>
                </a:solidFill>
                <a:latin typeface="Arial" charset="0"/>
                <a:ea typeface="ＭＳ Ｐゴシック" charset="0"/>
              </a:defRPr>
            </a:lvl8pPr>
            <a:lvl9pPr marL="3886200" indent="-228600" eaLnBrk="0" fontAlgn="base" hangingPunct="0">
              <a:spcBef>
                <a:spcPct val="50000"/>
              </a:spcBef>
              <a:spcAft>
                <a:spcPct val="0"/>
              </a:spcAft>
              <a:defRPr sz="2400">
                <a:solidFill>
                  <a:srgbClr val="4D4D4D"/>
                </a:solidFill>
                <a:latin typeface="Arial" charset="0"/>
                <a:ea typeface="ＭＳ Ｐゴシック" charset="0"/>
              </a:defRPr>
            </a:lvl9pPr>
          </a:lstStyle>
          <a:p>
            <a:pPr algn="ctr" eaLnBrk="1" hangingPunct="1"/>
            <a:r>
              <a:rPr lang="fr-FR" sz="1100" dirty="0">
                <a:solidFill>
                  <a:srgbClr val="CC0000"/>
                </a:solidFill>
              </a:rPr>
              <a:t>Copie CNI ou Passeport en cours de validité</a:t>
            </a:r>
          </a:p>
        </p:txBody>
      </p:sp>
      <p:sp>
        <p:nvSpPr>
          <p:cNvPr id="18" name="ZoneTexte 56">
            <a:extLst>
              <a:ext uri="{FF2B5EF4-FFF2-40B4-BE49-F238E27FC236}">
                <a16:creationId xmlns:a16="http://schemas.microsoft.com/office/drawing/2014/main" id="{0B29D644-B382-4DC9-BBD9-1C451DA58F6B}"/>
              </a:ext>
            </a:extLst>
          </p:cNvPr>
          <p:cNvSpPr txBox="1">
            <a:spLocks noChangeArrowheads="1"/>
          </p:cNvSpPr>
          <p:nvPr/>
        </p:nvSpPr>
        <p:spPr bwMode="auto">
          <a:xfrm>
            <a:off x="705427" y="5236464"/>
            <a:ext cx="1166901" cy="76944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sz="2400">
                <a:solidFill>
                  <a:srgbClr val="4D4D4D"/>
                </a:solidFill>
                <a:latin typeface="Arial" charset="0"/>
                <a:ea typeface="ＭＳ Ｐゴシック" charset="0"/>
                <a:cs typeface="ＭＳ Ｐゴシック" charset="0"/>
              </a:defRPr>
            </a:lvl1pPr>
            <a:lvl2pPr marL="742950" indent="-285750" eaLnBrk="0" hangingPunct="0">
              <a:defRPr sz="2400">
                <a:solidFill>
                  <a:srgbClr val="4D4D4D"/>
                </a:solidFill>
                <a:latin typeface="Arial" charset="0"/>
                <a:ea typeface="ＭＳ Ｐゴシック" charset="0"/>
              </a:defRPr>
            </a:lvl2pPr>
            <a:lvl3pPr marL="1143000" indent="-228600" eaLnBrk="0" hangingPunct="0">
              <a:defRPr sz="2400">
                <a:solidFill>
                  <a:srgbClr val="4D4D4D"/>
                </a:solidFill>
                <a:latin typeface="Arial" charset="0"/>
                <a:ea typeface="ＭＳ Ｐゴシック" charset="0"/>
              </a:defRPr>
            </a:lvl3pPr>
            <a:lvl4pPr marL="1600200" indent="-228600" eaLnBrk="0" hangingPunct="0">
              <a:defRPr sz="2400">
                <a:solidFill>
                  <a:srgbClr val="4D4D4D"/>
                </a:solidFill>
                <a:latin typeface="Arial" charset="0"/>
                <a:ea typeface="ＭＳ Ｐゴシック" charset="0"/>
              </a:defRPr>
            </a:lvl4pPr>
            <a:lvl5pPr marL="2057400" indent="-228600" eaLnBrk="0" hangingPunct="0">
              <a:defRPr sz="2400">
                <a:solidFill>
                  <a:srgbClr val="4D4D4D"/>
                </a:solidFill>
                <a:latin typeface="Arial" charset="0"/>
                <a:ea typeface="ＭＳ Ｐゴシック" charset="0"/>
              </a:defRPr>
            </a:lvl5pPr>
            <a:lvl6pPr marL="2514600" indent="-228600" eaLnBrk="0" fontAlgn="base" hangingPunct="0">
              <a:spcBef>
                <a:spcPct val="50000"/>
              </a:spcBef>
              <a:spcAft>
                <a:spcPct val="0"/>
              </a:spcAft>
              <a:defRPr sz="2400">
                <a:solidFill>
                  <a:srgbClr val="4D4D4D"/>
                </a:solidFill>
                <a:latin typeface="Arial" charset="0"/>
                <a:ea typeface="ＭＳ Ｐゴシック" charset="0"/>
              </a:defRPr>
            </a:lvl6pPr>
            <a:lvl7pPr marL="2971800" indent="-228600" eaLnBrk="0" fontAlgn="base" hangingPunct="0">
              <a:spcBef>
                <a:spcPct val="50000"/>
              </a:spcBef>
              <a:spcAft>
                <a:spcPct val="0"/>
              </a:spcAft>
              <a:defRPr sz="2400">
                <a:solidFill>
                  <a:srgbClr val="4D4D4D"/>
                </a:solidFill>
                <a:latin typeface="Arial" charset="0"/>
                <a:ea typeface="ＭＳ Ｐゴシック" charset="0"/>
              </a:defRPr>
            </a:lvl7pPr>
            <a:lvl8pPr marL="3429000" indent="-228600" eaLnBrk="0" fontAlgn="base" hangingPunct="0">
              <a:spcBef>
                <a:spcPct val="50000"/>
              </a:spcBef>
              <a:spcAft>
                <a:spcPct val="0"/>
              </a:spcAft>
              <a:defRPr sz="2400">
                <a:solidFill>
                  <a:srgbClr val="4D4D4D"/>
                </a:solidFill>
                <a:latin typeface="Arial" charset="0"/>
                <a:ea typeface="ＭＳ Ｐゴシック" charset="0"/>
              </a:defRPr>
            </a:lvl8pPr>
            <a:lvl9pPr marL="3886200" indent="-228600" eaLnBrk="0" fontAlgn="base" hangingPunct="0">
              <a:spcBef>
                <a:spcPct val="50000"/>
              </a:spcBef>
              <a:spcAft>
                <a:spcPct val="0"/>
              </a:spcAft>
              <a:defRPr sz="2400">
                <a:solidFill>
                  <a:srgbClr val="4D4D4D"/>
                </a:solidFill>
                <a:latin typeface="Arial" charset="0"/>
                <a:ea typeface="ＭＳ Ｐゴシック" charset="0"/>
              </a:defRPr>
            </a:lvl9pPr>
          </a:lstStyle>
          <a:p>
            <a:pPr algn="ctr" eaLnBrk="1" hangingPunct="1"/>
            <a:r>
              <a:rPr lang="fr-FR" sz="1100" dirty="0">
                <a:solidFill>
                  <a:srgbClr val="CC0000"/>
                </a:solidFill>
              </a:rPr>
              <a:t>Pièces pour constitution du dossier de financement</a:t>
            </a:r>
          </a:p>
        </p:txBody>
      </p:sp>
      <p:sp>
        <p:nvSpPr>
          <p:cNvPr id="19" name="Rectangle : coins arrondis 18">
            <a:extLst>
              <a:ext uri="{FF2B5EF4-FFF2-40B4-BE49-F238E27FC236}">
                <a16:creationId xmlns:a16="http://schemas.microsoft.com/office/drawing/2014/main" id="{02E31D82-D310-4704-8247-A6759C6B3E5D}"/>
              </a:ext>
            </a:extLst>
          </p:cNvPr>
          <p:cNvSpPr/>
          <p:nvPr/>
        </p:nvSpPr>
        <p:spPr bwMode="auto">
          <a:xfrm>
            <a:off x="784464" y="2382015"/>
            <a:ext cx="1080000" cy="624232"/>
          </a:xfrm>
          <a:prstGeom prst="round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a:defRPr/>
            </a:pPr>
            <a:r>
              <a:rPr lang="fr-FR" sz="1200" b="1" dirty="0"/>
              <a:t>Validation de la solution</a:t>
            </a:r>
          </a:p>
        </p:txBody>
      </p:sp>
      <p:sp>
        <p:nvSpPr>
          <p:cNvPr id="20" name="Rectangle : coins arrondis 19">
            <a:extLst>
              <a:ext uri="{FF2B5EF4-FFF2-40B4-BE49-F238E27FC236}">
                <a16:creationId xmlns:a16="http://schemas.microsoft.com/office/drawing/2014/main" id="{C1E8BD14-3206-40C3-84A4-ADAA21550671}"/>
              </a:ext>
            </a:extLst>
          </p:cNvPr>
          <p:cNvSpPr/>
          <p:nvPr/>
        </p:nvSpPr>
        <p:spPr bwMode="auto">
          <a:xfrm>
            <a:off x="2085573" y="2382016"/>
            <a:ext cx="1080000" cy="622668"/>
          </a:xfrm>
          <a:prstGeom prst="roundRect">
            <a:avLst/>
          </a:prstGeom>
          <a:solidFill>
            <a:srgbClr val="C00000"/>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a:defRPr/>
            </a:pPr>
            <a:r>
              <a:rPr lang="fr-FR" sz="1200" b="1" dirty="0"/>
              <a:t>Signature dossier réservation</a:t>
            </a:r>
          </a:p>
        </p:txBody>
      </p:sp>
      <p:sp>
        <p:nvSpPr>
          <p:cNvPr id="21" name="ZoneTexte 67">
            <a:extLst>
              <a:ext uri="{FF2B5EF4-FFF2-40B4-BE49-F238E27FC236}">
                <a16:creationId xmlns:a16="http://schemas.microsoft.com/office/drawing/2014/main" id="{C5B6792A-8EB0-4667-8DB3-C6A69E87A08D}"/>
              </a:ext>
            </a:extLst>
          </p:cNvPr>
          <p:cNvSpPr txBox="1">
            <a:spLocks noChangeArrowheads="1"/>
          </p:cNvSpPr>
          <p:nvPr/>
        </p:nvSpPr>
        <p:spPr bwMode="auto">
          <a:xfrm>
            <a:off x="2041830" y="3242800"/>
            <a:ext cx="1166875" cy="60006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sz="2400">
                <a:solidFill>
                  <a:srgbClr val="4D4D4D"/>
                </a:solidFill>
                <a:latin typeface="Arial" charset="0"/>
                <a:ea typeface="ＭＳ Ｐゴシック" charset="0"/>
                <a:cs typeface="ＭＳ Ｐゴシック" charset="0"/>
              </a:defRPr>
            </a:lvl1pPr>
            <a:lvl2pPr marL="742950" indent="-285750" eaLnBrk="0" hangingPunct="0">
              <a:defRPr sz="2400">
                <a:solidFill>
                  <a:srgbClr val="4D4D4D"/>
                </a:solidFill>
                <a:latin typeface="Arial" charset="0"/>
                <a:ea typeface="ＭＳ Ｐゴシック" charset="0"/>
              </a:defRPr>
            </a:lvl2pPr>
            <a:lvl3pPr marL="1143000" indent="-228600" eaLnBrk="0" hangingPunct="0">
              <a:defRPr sz="2400">
                <a:solidFill>
                  <a:srgbClr val="4D4D4D"/>
                </a:solidFill>
                <a:latin typeface="Arial" charset="0"/>
                <a:ea typeface="ＭＳ Ｐゴシック" charset="0"/>
              </a:defRPr>
            </a:lvl3pPr>
            <a:lvl4pPr marL="1600200" indent="-228600" eaLnBrk="0" hangingPunct="0">
              <a:defRPr sz="2400">
                <a:solidFill>
                  <a:srgbClr val="4D4D4D"/>
                </a:solidFill>
                <a:latin typeface="Arial" charset="0"/>
                <a:ea typeface="ＭＳ Ｐゴシック" charset="0"/>
              </a:defRPr>
            </a:lvl4pPr>
            <a:lvl5pPr marL="2057400" indent="-228600" eaLnBrk="0" hangingPunct="0">
              <a:defRPr sz="2400">
                <a:solidFill>
                  <a:srgbClr val="4D4D4D"/>
                </a:solidFill>
                <a:latin typeface="Arial" charset="0"/>
                <a:ea typeface="ＭＳ Ｐゴシック" charset="0"/>
              </a:defRPr>
            </a:lvl5pPr>
            <a:lvl6pPr marL="2514600" indent="-228600" eaLnBrk="0" fontAlgn="base" hangingPunct="0">
              <a:spcBef>
                <a:spcPct val="50000"/>
              </a:spcBef>
              <a:spcAft>
                <a:spcPct val="0"/>
              </a:spcAft>
              <a:defRPr sz="2400">
                <a:solidFill>
                  <a:srgbClr val="4D4D4D"/>
                </a:solidFill>
                <a:latin typeface="Arial" charset="0"/>
                <a:ea typeface="ＭＳ Ｐゴシック" charset="0"/>
              </a:defRPr>
            </a:lvl6pPr>
            <a:lvl7pPr marL="2971800" indent="-228600" eaLnBrk="0" fontAlgn="base" hangingPunct="0">
              <a:spcBef>
                <a:spcPct val="50000"/>
              </a:spcBef>
              <a:spcAft>
                <a:spcPct val="0"/>
              </a:spcAft>
              <a:defRPr sz="2400">
                <a:solidFill>
                  <a:srgbClr val="4D4D4D"/>
                </a:solidFill>
                <a:latin typeface="Arial" charset="0"/>
                <a:ea typeface="ＭＳ Ｐゴシック" charset="0"/>
              </a:defRPr>
            </a:lvl7pPr>
            <a:lvl8pPr marL="3429000" indent="-228600" eaLnBrk="0" fontAlgn="base" hangingPunct="0">
              <a:spcBef>
                <a:spcPct val="50000"/>
              </a:spcBef>
              <a:spcAft>
                <a:spcPct val="0"/>
              </a:spcAft>
              <a:defRPr sz="2400">
                <a:solidFill>
                  <a:srgbClr val="4D4D4D"/>
                </a:solidFill>
                <a:latin typeface="Arial" charset="0"/>
                <a:ea typeface="ＭＳ Ｐゴシック" charset="0"/>
              </a:defRPr>
            </a:lvl8pPr>
            <a:lvl9pPr marL="3886200" indent="-228600" eaLnBrk="0" fontAlgn="base" hangingPunct="0">
              <a:spcBef>
                <a:spcPct val="50000"/>
              </a:spcBef>
              <a:spcAft>
                <a:spcPct val="0"/>
              </a:spcAft>
              <a:defRPr sz="2400">
                <a:solidFill>
                  <a:srgbClr val="4D4D4D"/>
                </a:solidFill>
                <a:latin typeface="Arial" charset="0"/>
                <a:ea typeface="ＭＳ Ｐゴシック" charset="0"/>
              </a:defRPr>
            </a:lvl9pPr>
          </a:lstStyle>
          <a:p>
            <a:pPr algn="ctr" eaLnBrk="1" hangingPunct="1"/>
            <a:r>
              <a:rPr lang="fr-FR" sz="1100" dirty="0">
                <a:solidFill>
                  <a:srgbClr val="CC0000"/>
                </a:solidFill>
              </a:rPr>
              <a:t>Validation du logement sélectionné</a:t>
            </a:r>
          </a:p>
        </p:txBody>
      </p:sp>
      <p:sp>
        <p:nvSpPr>
          <p:cNvPr id="22" name="ZoneTexte 73">
            <a:extLst>
              <a:ext uri="{FF2B5EF4-FFF2-40B4-BE49-F238E27FC236}">
                <a16:creationId xmlns:a16="http://schemas.microsoft.com/office/drawing/2014/main" id="{58E7A440-DF97-42B7-AFCC-9C85446FCC8F}"/>
              </a:ext>
            </a:extLst>
          </p:cNvPr>
          <p:cNvSpPr txBox="1">
            <a:spLocks noChangeArrowheads="1"/>
          </p:cNvSpPr>
          <p:nvPr/>
        </p:nvSpPr>
        <p:spPr bwMode="auto">
          <a:xfrm>
            <a:off x="2026988" y="4358687"/>
            <a:ext cx="1166875" cy="60006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sz="2400">
                <a:solidFill>
                  <a:srgbClr val="4D4D4D"/>
                </a:solidFill>
                <a:latin typeface="Arial" charset="0"/>
                <a:ea typeface="ＭＳ Ｐゴシック" charset="0"/>
                <a:cs typeface="ＭＳ Ｐゴシック" charset="0"/>
              </a:defRPr>
            </a:lvl1pPr>
            <a:lvl2pPr marL="742950" indent="-285750" eaLnBrk="0" hangingPunct="0">
              <a:defRPr sz="2400">
                <a:solidFill>
                  <a:srgbClr val="4D4D4D"/>
                </a:solidFill>
                <a:latin typeface="Arial" charset="0"/>
                <a:ea typeface="ＭＳ Ｐゴシック" charset="0"/>
              </a:defRPr>
            </a:lvl2pPr>
            <a:lvl3pPr marL="1143000" indent="-228600" eaLnBrk="0" hangingPunct="0">
              <a:defRPr sz="2400">
                <a:solidFill>
                  <a:srgbClr val="4D4D4D"/>
                </a:solidFill>
                <a:latin typeface="Arial" charset="0"/>
                <a:ea typeface="ＭＳ Ｐゴシック" charset="0"/>
              </a:defRPr>
            </a:lvl3pPr>
            <a:lvl4pPr marL="1600200" indent="-228600" eaLnBrk="0" hangingPunct="0">
              <a:defRPr sz="2400">
                <a:solidFill>
                  <a:srgbClr val="4D4D4D"/>
                </a:solidFill>
                <a:latin typeface="Arial" charset="0"/>
                <a:ea typeface="ＭＳ Ｐゴシック" charset="0"/>
              </a:defRPr>
            </a:lvl4pPr>
            <a:lvl5pPr marL="2057400" indent="-228600" eaLnBrk="0" hangingPunct="0">
              <a:defRPr sz="2400">
                <a:solidFill>
                  <a:srgbClr val="4D4D4D"/>
                </a:solidFill>
                <a:latin typeface="Arial" charset="0"/>
                <a:ea typeface="ＭＳ Ｐゴシック" charset="0"/>
              </a:defRPr>
            </a:lvl5pPr>
            <a:lvl6pPr marL="2514600" indent="-228600" eaLnBrk="0" fontAlgn="base" hangingPunct="0">
              <a:spcBef>
                <a:spcPct val="50000"/>
              </a:spcBef>
              <a:spcAft>
                <a:spcPct val="0"/>
              </a:spcAft>
              <a:defRPr sz="2400">
                <a:solidFill>
                  <a:srgbClr val="4D4D4D"/>
                </a:solidFill>
                <a:latin typeface="Arial" charset="0"/>
                <a:ea typeface="ＭＳ Ｐゴシック" charset="0"/>
              </a:defRPr>
            </a:lvl6pPr>
            <a:lvl7pPr marL="2971800" indent="-228600" eaLnBrk="0" fontAlgn="base" hangingPunct="0">
              <a:spcBef>
                <a:spcPct val="50000"/>
              </a:spcBef>
              <a:spcAft>
                <a:spcPct val="0"/>
              </a:spcAft>
              <a:defRPr sz="2400">
                <a:solidFill>
                  <a:srgbClr val="4D4D4D"/>
                </a:solidFill>
                <a:latin typeface="Arial" charset="0"/>
                <a:ea typeface="ＭＳ Ｐゴシック" charset="0"/>
              </a:defRPr>
            </a:lvl7pPr>
            <a:lvl8pPr marL="3429000" indent="-228600" eaLnBrk="0" fontAlgn="base" hangingPunct="0">
              <a:spcBef>
                <a:spcPct val="50000"/>
              </a:spcBef>
              <a:spcAft>
                <a:spcPct val="0"/>
              </a:spcAft>
              <a:defRPr sz="2400">
                <a:solidFill>
                  <a:srgbClr val="4D4D4D"/>
                </a:solidFill>
                <a:latin typeface="Arial" charset="0"/>
                <a:ea typeface="ＭＳ Ｐゴシック" charset="0"/>
              </a:defRPr>
            </a:lvl8pPr>
            <a:lvl9pPr marL="3886200" indent="-228600" eaLnBrk="0" fontAlgn="base" hangingPunct="0">
              <a:spcBef>
                <a:spcPct val="50000"/>
              </a:spcBef>
              <a:spcAft>
                <a:spcPct val="0"/>
              </a:spcAft>
              <a:defRPr sz="2400">
                <a:solidFill>
                  <a:srgbClr val="4D4D4D"/>
                </a:solidFill>
                <a:latin typeface="Arial" charset="0"/>
                <a:ea typeface="ＭＳ Ｐゴシック" charset="0"/>
              </a:defRPr>
            </a:lvl9pPr>
          </a:lstStyle>
          <a:p>
            <a:pPr algn="ctr" eaLnBrk="1" hangingPunct="1"/>
            <a:r>
              <a:rPr lang="fr-FR" sz="1100" dirty="0">
                <a:solidFill>
                  <a:srgbClr val="CC0000"/>
                </a:solidFill>
              </a:rPr>
              <a:t>Signature du dossier de réservation</a:t>
            </a:r>
          </a:p>
        </p:txBody>
      </p:sp>
      <p:sp>
        <p:nvSpPr>
          <p:cNvPr id="23" name="ZoneTexte 74">
            <a:extLst>
              <a:ext uri="{FF2B5EF4-FFF2-40B4-BE49-F238E27FC236}">
                <a16:creationId xmlns:a16="http://schemas.microsoft.com/office/drawing/2014/main" id="{7EC95CEE-693D-4B37-B2EE-C8EF08A5BC99}"/>
              </a:ext>
            </a:extLst>
          </p:cNvPr>
          <p:cNvSpPr txBox="1">
            <a:spLocks noChangeArrowheads="1"/>
          </p:cNvSpPr>
          <p:nvPr/>
        </p:nvSpPr>
        <p:spPr bwMode="auto">
          <a:xfrm>
            <a:off x="2026989" y="5226451"/>
            <a:ext cx="1166875" cy="76931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sz="2400">
                <a:solidFill>
                  <a:srgbClr val="4D4D4D"/>
                </a:solidFill>
                <a:latin typeface="Arial" charset="0"/>
                <a:ea typeface="ＭＳ Ｐゴシック" charset="0"/>
                <a:cs typeface="ＭＳ Ｐゴシック" charset="0"/>
              </a:defRPr>
            </a:lvl1pPr>
            <a:lvl2pPr marL="742950" indent="-285750" eaLnBrk="0" hangingPunct="0">
              <a:defRPr sz="2400">
                <a:solidFill>
                  <a:srgbClr val="4D4D4D"/>
                </a:solidFill>
                <a:latin typeface="Arial" charset="0"/>
                <a:ea typeface="ＭＳ Ｐゴシック" charset="0"/>
              </a:defRPr>
            </a:lvl2pPr>
            <a:lvl3pPr marL="1143000" indent="-228600" eaLnBrk="0" hangingPunct="0">
              <a:defRPr sz="2400">
                <a:solidFill>
                  <a:srgbClr val="4D4D4D"/>
                </a:solidFill>
                <a:latin typeface="Arial" charset="0"/>
                <a:ea typeface="ＭＳ Ｐゴシック" charset="0"/>
              </a:defRPr>
            </a:lvl3pPr>
            <a:lvl4pPr marL="1600200" indent="-228600" eaLnBrk="0" hangingPunct="0">
              <a:defRPr sz="2400">
                <a:solidFill>
                  <a:srgbClr val="4D4D4D"/>
                </a:solidFill>
                <a:latin typeface="Arial" charset="0"/>
                <a:ea typeface="ＭＳ Ｐゴシック" charset="0"/>
              </a:defRPr>
            </a:lvl4pPr>
            <a:lvl5pPr marL="2057400" indent="-228600" eaLnBrk="0" hangingPunct="0">
              <a:defRPr sz="2400">
                <a:solidFill>
                  <a:srgbClr val="4D4D4D"/>
                </a:solidFill>
                <a:latin typeface="Arial" charset="0"/>
                <a:ea typeface="ＭＳ Ｐゴシック" charset="0"/>
              </a:defRPr>
            </a:lvl5pPr>
            <a:lvl6pPr marL="2514600" indent="-228600" eaLnBrk="0" fontAlgn="base" hangingPunct="0">
              <a:spcBef>
                <a:spcPct val="50000"/>
              </a:spcBef>
              <a:spcAft>
                <a:spcPct val="0"/>
              </a:spcAft>
              <a:defRPr sz="2400">
                <a:solidFill>
                  <a:srgbClr val="4D4D4D"/>
                </a:solidFill>
                <a:latin typeface="Arial" charset="0"/>
                <a:ea typeface="ＭＳ Ｐゴシック" charset="0"/>
              </a:defRPr>
            </a:lvl6pPr>
            <a:lvl7pPr marL="2971800" indent="-228600" eaLnBrk="0" fontAlgn="base" hangingPunct="0">
              <a:spcBef>
                <a:spcPct val="50000"/>
              </a:spcBef>
              <a:spcAft>
                <a:spcPct val="0"/>
              </a:spcAft>
              <a:defRPr sz="2400">
                <a:solidFill>
                  <a:srgbClr val="4D4D4D"/>
                </a:solidFill>
                <a:latin typeface="Arial" charset="0"/>
                <a:ea typeface="ＭＳ Ｐゴシック" charset="0"/>
              </a:defRPr>
            </a:lvl7pPr>
            <a:lvl8pPr marL="3429000" indent="-228600" eaLnBrk="0" fontAlgn="base" hangingPunct="0">
              <a:spcBef>
                <a:spcPct val="50000"/>
              </a:spcBef>
              <a:spcAft>
                <a:spcPct val="0"/>
              </a:spcAft>
              <a:defRPr sz="2400">
                <a:solidFill>
                  <a:srgbClr val="4D4D4D"/>
                </a:solidFill>
                <a:latin typeface="Arial" charset="0"/>
                <a:ea typeface="ＭＳ Ｐゴシック" charset="0"/>
              </a:defRPr>
            </a:lvl8pPr>
            <a:lvl9pPr marL="3886200" indent="-228600" eaLnBrk="0" fontAlgn="base" hangingPunct="0">
              <a:spcBef>
                <a:spcPct val="50000"/>
              </a:spcBef>
              <a:spcAft>
                <a:spcPct val="0"/>
              </a:spcAft>
              <a:defRPr sz="2400">
                <a:solidFill>
                  <a:srgbClr val="4D4D4D"/>
                </a:solidFill>
                <a:latin typeface="Arial" charset="0"/>
                <a:ea typeface="ＭＳ Ｐゴシック" charset="0"/>
              </a:defRPr>
            </a:lvl9pPr>
          </a:lstStyle>
          <a:p>
            <a:pPr algn="ctr" eaLnBrk="1" hangingPunct="1"/>
            <a:r>
              <a:rPr lang="fr-FR" sz="1100" dirty="0">
                <a:solidFill>
                  <a:srgbClr val="CC0000"/>
                </a:solidFill>
              </a:rPr>
              <a:t>Finalisation demande de financement / Fiche Profil ADI</a:t>
            </a:r>
          </a:p>
        </p:txBody>
      </p:sp>
      <p:sp>
        <p:nvSpPr>
          <p:cNvPr id="24" name="Rectangle : coins arrondis 23">
            <a:extLst>
              <a:ext uri="{FF2B5EF4-FFF2-40B4-BE49-F238E27FC236}">
                <a16:creationId xmlns:a16="http://schemas.microsoft.com/office/drawing/2014/main" id="{BBA8FA74-DB5D-4C7B-8663-F47AEFC518C5}"/>
              </a:ext>
            </a:extLst>
          </p:cNvPr>
          <p:cNvSpPr/>
          <p:nvPr/>
        </p:nvSpPr>
        <p:spPr bwMode="auto">
          <a:xfrm>
            <a:off x="3372615" y="2382015"/>
            <a:ext cx="1080000" cy="624232"/>
          </a:xfrm>
          <a:prstGeom prst="round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a:defRPr/>
            </a:pPr>
            <a:r>
              <a:rPr lang="fr-FR" sz="1200" b="1" dirty="0"/>
              <a:t>Retour contrat réservation</a:t>
            </a:r>
          </a:p>
        </p:txBody>
      </p:sp>
      <p:sp>
        <p:nvSpPr>
          <p:cNvPr id="25" name="ZoneTexte 75">
            <a:extLst>
              <a:ext uri="{FF2B5EF4-FFF2-40B4-BE49-F238E27FC236}">
                <a16:creationId xmlns:a16="http://schemas.microsoft.com/office/drawing/2014/main" id="{D352E4D0-CF90-4A80-9743-1E8E31E310B2}"/>
              </a:ext>
            </a:extLst>
          </p:cNvPr>
          <p:cNvSpPr txBox="1">
            <a:spLocks noChangeArrowheads="1"/>
          </p:cNvSpPr>
          <p:nvPr/>
        </p:nvSpPr>
        <p:spPr bwMode="auto">
          <a:xfrm>
            <a:off x="3374516" y="3241963"/>
            <a:ext cx="1167564" cy="76956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sz="2400">
                <a:solidFill>
                  <a:srgbClr val="4D4D4D"/>
                </a:solidFill>
                <a:latin typeface="Arial" charset="0"/>
                <a:ea typeface="ＭＳ Ｐゴシック" charset="0"/>
                <a:cs typeface="ＭＳ Ｐゴシック" charset="0"/>
              </a:defRPr>
            </a:lvl1pPr>
            <a:lvl2pPr marL="742950" indent="-285750" eaLnBrk="0" hangingPunct="0">
              <a:defRPr sz="2400">
                <a:solidFill>
                  <a:srgbClr val="4D4D4D"/>
                </a:solidFill>
                <a:latin typeface="Arial" charset="0"/>
                <a:ea typeface="ＭＳ Ｐゴシック" charset="0"/>
              </a:defRPr>
            </a:lvl2pPr>
            <a:lvl3pPr marL="1143000" indent="-228600" eaLnBrk="0" hangingPunct="0">
              <a:defRPr sz="2400">
                <a:solidFill>
                  <a:srgbClr val="4D4D4D"/>
                </a:solidFill>
                <a:latin typeface="Arial" charset="0"/>
                <a:ea typeface="ＭＳ Ｐゴシック" charset="0"/>
              </a:defRPr>
            </a:lvl3pPr>
            <a:lvl4pPr marL="1600200" indent="-228600" eaLnBrk="0" hangingPunct="0">
              <a:defRPr sz="2400">
                <a:solidFill>
                  <a:srgbClr val="4D4D4D"/>
                </a:solidFill>
                <a:latin typeface="Arial" charset="0"/>
                <a:ea typeface="ＭＳ Ｐゴシック" charset="0"/>
              </a:defRPr>
            </a:lvl4pPr>
            <a:lvl5pPr marL="2057400" indent="-228600" eaLnBrk="0" hangingPunct="0">
              <a:defRPr sz="2400">
                <a:solidFill>
                  <a:srgbClr val="4D4D4D"/>
                </a:solidFill>
                <a:latin typeface="Arial" charset="0"/>
                <a:ea typeface="ＭＳ Ｐゴシック" charset="0"/>
              </a:defRPr>
            </a:lvl5pPr>
            <a:lvl6pPr marL="2514600" indent="-228600" eaLnBrk="0" fontAlgn="base" hangingPunct="0">
              <a:spcBef>
                <a:spcPct val="50000"/>
              </a:spcBef>
              <a:spcAft>
                <a:spcPct val="0"/>
              </a:spcAft>
              <a:defRPr sz="2400">
                <a:solidFill>
                  <a:srgbClr val="4D4D4D"/>
                </a:solidFill>
                <a:latin typeface="Arial" charset="0"/>
                <a:ea typeface="ＭＳ Ｐゴシック" charset="0"/>
              </a:defRPr>
            </a:lvl6pPr>
            <a:lvl7pPr marL="2971800" indent="-228600" eaLnBrk="0" fontAlgn="base" hangingPunct="0">
              <a:spcBef>
                <a:spcPct val="50000"/>
              </a:spcBef>
              <a:spcAft>
                <a:spcPct val="0"/>
              </a:spcAft>
              <a:defRPr sz="2400">
                <a:solidFill>
                  <a:srgbClr val="4D4D4D"/>
                </a:solidFill>
                <a:latin typeface="Arial" charset="0"/>
                <a:ea typeface="ＭＳ Ｐゴシック" charset="0"/>
              </a:defRPr>
            </a:lvl7pPr>
            <a:lvl8pPr marL="3429000" indent="-228600" eaLnBrk="0" fontAlgn="base" hangingPunct="0">
              <a:spcBef>
                <a:spcPct val="50000"/>
              </a:spcBef>
              <a:spcAft>
                <a:spcPct val="0"/>
              </a:spcAft>
              <a:defRPr sz="2400">
                <a:solidFill>
                  <a:srgbClr val="4D4D4D"/>
                </a:solidFill>
                <a:latin typeface="Arial" charset="0"/>
                <a:ea typeface="ＭＳ Ｐゴシック" charset="0"/>
              </a:defRPr>
            </a:lvl8pPr>
            <a:lvl9pPr marL="3886200" indent="-228600" eaLnBrk="0" fontAlgn="base" hangingPunct="0">
              <a:spcBef>
                <a:spcPct val="50000"/>
              </a:spcBef>
              <a:spcAft>
                <a:spcPct val="0"/>
              </a:spcAft>
              <a:defRPr sz="2400">
                <a:solidFill>
                  <a:srgbClr val="4D4D4D"/>
                </a:solidFill>
                <a:latin typeface="Arial" charset="0"/>
                <a:ea typeface="ＭＳ Ｐゴシック" charset="0"/>
              </a:defRPr>
            </a:lvl9pPr>
          </a:lstStyle>
          <a:p>
            <a:pPr algn="ctr" eaLnBrk="1" hangingPunct="1"/>
            <a:r>
              <a:rPr lang="fr-FR" sz="1100" dirty="0">
                <a:solidFill>
                  <a:srgbClr val="CC0000"/>
                </a:solidFill>
              </a:rPr>
              <a:t>Adressé par le promoteur en recommandé à votre domicile</a:t>
            </a:r>
          </a:p>
        </p:txBody>
      </p:sp>
      <p:sp>
        <p:nvSpPr>
          <p:cNvPr id="26" name="ZoneTexte 76">
            <a:extLst>
              <a:ext uri="{FF2B5EF4-FFF2-40B4-BE49-F238E27FC236}">
                <a16:creationId xmlns:a16="http://schemas.microsoft.com/office/drawing/2014/main" id="{4B8C6F40-D739-4764-8982-EBBE9C08B821}"/>
              </a:ext>
            </a:extLst>
          </p:cNvPr>
          <p:cNvSpPr txBox="1">
            <a:spLocks noChangeArrowheads="1"/>
          </p:cNvSpPr>
          <p:nvPr/>
        </p:nvSpPr>
        <p:spPr bwMode="auto">
          <a:xfrm>
            <a:off x="3340572" y="4625765"/>
            <a:ext cx="1167564" cy="76956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sz="2400">
                <a:solidFill>
                  <a:srgbClr val="4D4D4D"/>
                </a:solidFill>
                <a:latin typeface="Arial" charset="0"/>
                <a:ea typeface="ＭＳ Ｐゴシック" charset="0"/>
                <a:cs typeface="ＭＳ Ｐゴシック" charset="0"/>
              </a:defRPr>
            </a:lvl1pPr>
            <a:lvl2pPr marL="742950" indent="-285750" eaLnBrk="0" hangingPunct="0">
              <a:defRPr sz="2400">
                <a:solidFill>
                  <a:srgbClr val="4D4D4D"/>
                </a:solidFill>
                <a:latin typeface="Arial" charset="0"/>
                <a:ea typeface="ＭＳ Ｐゴシック" charset="0"/>
              </a:defRPr>
            </a:lvl2pPr>
            <a:lvl3pPr marL="1143000" indent="-228600" eaLnBrk="0" hangingPunct="0">
              <a:defRPr sz="2400">
                <a:solidFill>
                  <a:srgbClr val="4D4D4D"/>
                </a:solidFill>
                <a:latin typeface="Arial" charset="0"/>
                <a:ea typeface="ＭＳ Ｐゴシック" charset="0"/>
              </a:defRPr>
            </a:lvl3pPr>
            <a:lvl4pPr marL="1600200" indent="-228600" eaLnBrk="0" hangingPunct="0">
              <a:defRPr sz="2400">
                <a:solidFill>
                  <a:srgbClr val="4D4D4D"/>
                </a:solidFill>
                <a:latin typeface="Arial" charset="0"/>
                <a:ea typeface="ＭＳ Ｐゴシック" charset="0"/>
              </a:defRPr>
            </a:lvl4pPr>
            <a:lvl5pPr marL="2057400" indent="-228600" eaLnBrk="0" hangingPunct="0">
              <a:defRPr sz="2400">
                <a:solidFill>
                  <a:srgbClr val="4D4D4D"/>
                </a:solidFill>
                <a:latin typeface="Arial" charset="0"/>
                <a:ea typeface="ＭＳ Ｐゴシック" charset="0"/>
              </a:defRPr>
            </a:lvl5pPr>
            <a:lvl6pPr marL="2514600" indent="-228600" eaLnBrk="0" fontAlgn="base" hangingPunct="0">
              <a:spcBef>
                <a:spcPct val="50000"/>
              </a:spcBef>
              <a:spcAft>
                <a:spcPct val="0"/>
              </a:spcAft>
              <a:defRPr sz="2400">
                <a:solidFill>
                  <a:srgbClr val="4D4D4D"/>
                </a:solidFill>
                <a:latin typeface="Arial" charset="0"/>
                <a:ea typeface="ＭＳ Ｐゴシック" charset="0"/>
              </a:defRPr>
            </a:lvl6pPr>
            <a:lvl7pPr marL="2971800" indent="-228600" eaLnBrk="0" fontAlgn="base" hangingPunct="0">
              <a:spcBef>
                <a:spcPct val="50000"/>
              </a:spcBef>
              <a:spcAft>
                <a:spcPct val="0"/>
              </a:spcAft>
              <a:defRPr sz="2400">
                <a:solidFill>
                  <a:srgbClr val="4D4D4D"/>
                </a:solidFill>
                <a:latin typeface="Arial" charset="0"/>
                <a:ea typeface="ＭＳ Ｐゴシック" charset="0"/>
              </a:defRPr>
            </a:lvl7pPr>
            <a:lvl8pPr marL="3429000" indent="-228600" eaLnBrk="0" fontAlgn="base" hangingPunct="0">
              <a:spcBef>
                <a:spcPct val="50000"/>
              </a:spcBef>
              <a:spcAft>
                <a:spcPct val="0"/>
              </a:spcAft>
              <a:defRPr sz="2400">
                <a:solidFill>
                  <a:srgbClr val="4D4D4D"/>
                </a:solidFill>
                <a:latin typeface="Arial" charset="0"/>
                <a:ea typeface="ＭＳ Ｐゴシック" charset="0"/>
              </a:defRPr>
            </a:lvl8pPr>
            <a:lvl9pPr marL="3886200" indent="-228600" eaLnBrk="0" fontAlgn="base" hangingPunct="0">
              <a:spcBef>
                <a:spcPct val="50000"/>
              </a:spcBef>
              <a:spcAft>
                <a:spcPct val="0"/>
              </a:spcAft>
              <a:defRPr sz="2400">
                <a:solidFill>
                  <a:srgbClr val="4D4D4D"/>
                </a:solidFill>
                <a:latin typeface="Arial" charset="0"/>
                <a:ea typeface="ＭＳ Ｐゴシック" charset="0"/>
              </a:defRPr>
            </a:lvl9pPr>
          </a:lstStyle>
          <a:p>
            <a:pPr algn="ctr" eaLnBrk="1" hangingPunct="1"/>
            <a:r>
              <a:rPr lang="fr-FR" sz="1100" dirty="0">
                <a:solidFill>
                  <a:srgbClr val="CC0000"/>
                </a:solidFill>
              </a:rPr>
              <a:t>Délai de rétractation de 10 jours</a:t>
            </a:r>
            <a:br>
              <a:rPr lang="fr-FR" sz="1100" dirty="0">
                <a:solidFill>
                  <a:srgbClr val="CC0000"/>
                </a:solidFill>
              </a:rPr>
            </a:br>
            <a:r>
              <a:rPr lang="fr-FR" sz="1100" dirty="0">
                <a:solidFill>
                  <a:srgbClr val="CC0000"/>
                </a:solidFill>
              </a:rPr>
              <a:t> (Loi Macron)</a:t>
            </a:r>
          </a:p>
        </p:txBody>
      </p:sp>
      <p:sp>
        <p:nvSpPr>
          <p:cNvPr id="27" name="Flèche : bas 26">
            <a:extLst>
              <a:ext uri="{FF2B5EF4-FFF2-40B4-BE49-F238E27FC236}">
                <a16:creationId xmlns:a16="http://schemas.microsoft.com/office/drawing/2014/main" id="{637AD2AF-CD56-47FC-85AE-0552715F2A5A}"/>
              </a:ext>
            </a:extLst>
          </p:cNvPr>
          <p:cNvSpPr/>
          <p:nvPr/>
        </p:nvSpPr>
        <p:spPr bwMode="auto">
          <a:xfrm>
            <a:off x="3790147" y="4157075"/>
            <a:ext cx="296862" cy="397381"/>
          </a:xfrm>
          <a:prstGeom prst="downArrow">
            <a:avLst/>
          </a:prstGeom>
          <a:solidFill>
            <a:srgbClr val="D80027"/>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fr-FR"/>
          </a:p>
        </p:txBody>
      </p:sp>
      <p:sp>
        <p:nvSpPr>
          <p:cNvPr id="28" name="Rectangle : coins arrondis 27">
            <a:extLst>
              <a:ext uri="{FF2B5EF4-FFF2-40B4-BE49-F238E27FC236}">
                <a16:creationId xmlns:a16="http://schemas.microsoft.com/office/drawing/2014/main" id="{8CCF5D3B-AE20-44C7-A168-F9789029F1A4}"/>
              </a:ext>
            </a:extLst>
          </p:cNvPr>
          <p:cNvSpPr/>
          <p:nvPr/>
        </p:nvSpPr>
        <p:spPr bwMode="auto">
          <a:xfrm>
            <a:off x="4657161" y="2387897"/>
            <a:ext cx="1080000" cy="622668"/>
          </a:xfrm>
          <a:prstGeom prst="round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a:defRPr/>
            </a:pPr>
            <a:r>
              <a:rPr lang="fr-FR" sz="1200" b="1" dirty="0"/>
              <a:t>Offre </a:t>
            </a:r>
            <a:br>
              <a:rPr lang="fr-FR" sz="1200" b="1" dirty="0"/>
            </a:br>
            <a:r>
              <a:rPr lang="fr-FR" sz="1200" b="1" dirty="0"/>
              <a:t>de prêt</a:t>
            </a:r>
          </a:p>
        </p:txBody>
      </p:sp>
      <p:sp>
        <p:nvSpPr>
          <p:cNvPr id="29" name="ZoneTexte 78">
            <a:extLst>
              <a:ext uri="{FF2B5EF4-FFF2-40B4-BE49-F238E27FC236}">
                <a16:creationId xmlns:a16="http://schemas.microsoft.com/office/drawing/2014/main" id="{BDF6B6D7-0115-462E-8CEC-DE3F38689DA6}"/>
              </a:ext>
            </a:extLst>
          </p:cNvPr>
          <p:cNvSpPr txBox="1">
            <a:spLocks noChangeArrowheads="1"/>
          </p:cNvSpPr>
          <p:nvPr/>
        </p:nvSpPr>
        <p:spPr bwMode="auto">
          <a:xfrm>
            <a:off x="4641176" y="3256787"/>
            <a:ext cx="1167611" cy="769339"/>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sz="2400">
                <a:solidFill>
                  <a:srgbClr val="4D4D4D"/>
                </a:solidFill>
                <a:latin typeface="Arial" charset="0"/>
                <a:ea typeface="ＭＳ Ｐゴシック" charset="0"/>
                <a:cs typeface="ＭＳ Ｐゴシック" charset="0"/>
              </a:defRPr>
            </a:lvl1pPr>
            <a:lvl2pPr marL="742950" indent="-285750" eaLnBrk="0" hangingPunct="0">
              <a:defRPr sz="2400">
                <a:solidFill>
                  <a:srgbClr val="4D4D4D"/>
                </a:solidFill>
                <a:latin typeface="Arial" charset="0"/>
                <a:ea typeface="ＭＳ Ｐゴシック" charset="0"/>
              </a:defRPr>
            </a:lvl2pPr>
            <a:lvl3pPr marL="1143000" indent="-228600" eaLnBrk="0" hangingPunct="0">
              <a:defRPr sz="2400">
                <a:solidFill>
                  <a:srgbClr val="4D4D4D"/>
                </a:solidFill>
                <a:latin typeface="Arial" charset="0"/>
                <a:ea typeface="ＭＳ Ｐゴシック" charset="0"/>
              </a:defRPr>
            </a:lvl3pPr>
            <a:lvl4pPr marL="1600200" indent="-228600" eaLnBrk="0" hangingPunct="0">
              <a:defRPr sz="2400">
                <a:solidFill>
                  <a:srgbClr val="4D4D4D"/>
                </a:solidFill>
                <a:latin typeface="Arial" charset="0"/>
                <a:ea typeface="ＭＳ Ｐゴシック" charset="0"/>
              </a:defRPr>
            </a:lvl4pPr>
            <a:lvl5pPr marL="2057400" indent="-228600" eaLnBrk="0" hangingPunct="0">
              <a:defRPr sz="2400">
                <a:solidFill>
                  <a:srgbClr val="4D4D4D"/>
                </a:solidFill>
                <a:latin typeface="Arial" charset="0"/>
                <a:ea typeface="ＭＳ Ｐゴシック" charset="0"/>
              </a:defRPr>
            </a:lvl5pPr>
            <a:lvl6pPr marL="2514600" indent="-228600" eaLnBrk="0" fontAlgn="base" hangingPunct="0">
              <a:spcBef>
                <a:spcPct val="50000"/>
              </a:spcBef>
              <a:spcAft>
                <a:spcPct val="0"/>
              </a:spcAft>
              <a:defRPr sz="2400">
                <a:solidFill>
                  <a:srgbClr val="4D4D4D"/>
                </a:solidFill>
                <a:latin typeface="Arial" charset="0"/>
                <a:ea typeface="ＭＳ Ｐゴシック" charset="0"/>
              </a:defRPr>
            </a:lvl6pPr>
            <a:lvl7pPr marL="2971800" indent="-228600" eaLnBrk="0" fontAlgn="base" hangingPunct="0">
              <a:spcBef>
                <a:spcPct val="50000"/>
              </a:spcBef>
              <a:spcAft>
                <a:spcPct val="0"/>
              </a:spcAft>
              <a:defRPr sz="2400">
                <a:solidFill>
                  <a:srgbClr val="4D4D4D"/>
                </a:solidFill>
                <a:latin typeface="Arial" charset="0"/>
                <a:ea typeface="ＭＳ Ｐゴシック" charset="0"/>
              </a:defRPr>
            </a:lvl7pPr>
            <a:lvl8pPr marL="3429000" indent="-228600" eaLnBrk="0" fontAlgn="base" hangingPunct="0">
              <a:spcBef>
                <a:spcPct val="50000"/>
              </a:spcBef>
              <a:spcAft>
                <a:spcPct val="0"/>
              </a:spcAft>
              <a:defRPr sz="2400">
                <a:solidFill>
                  <a:srgbClr val="4D4D4D"/>
                </a:solidFill>
                <a:latin typeface="Arial" charset="0"/>
                <a:ea typeface="ＭＳ Ｐゴシック" charset="0"/>
              </a:defRPr>
            </a:lvl8pPr>
            <a:lvl9pPr marL="3886200" indent="-228600" eaLnBrk="0" fontAlgn="base" hangingPunct="0">
              <a:spcBef>
                <a:spcPct val="50000"/>
              </a:spcBef>
              <a:spcAft>
                <a:spcPct val="0"/>
              </a:spcAft>
              <a:defRPr sz="2400">
                <a:solidFill>
                  <a:srgbClr val="4D4D4D"/>
                </a:solidFill>
                <a:latin typeface="Arial" charset="0"/>
                <a:ea typeface="ＭＳ Ｐゴシック" charset="0"/>
              </a:defRPr>
            </a:lvl9pPr>
          </a:lstStyle>
          <a:p>
            <a:pPr algn="ctr" eaLnBrk="1" hangingPunct="1"/>
            <a:r>
              <a:rPr lang="fr-FR" sz="1100" dirty="0">
                <a:solidFill>
                  <a:srgbClr val="CC0000"/>
                </a:solidFill>
              </a:rPr>
              <a:t>Adressée par la Banque en courrier simple à votre domicile</a:t>
            </a:r>
          </a:p>
        </p:txBody>
      </p:sp>
      <p:sp>
        <p:nvSpPr>
          <p:cNvPr id="30" name="Flèche : bas 29">
            <a:extLst>
              <a:ext uri="{FF2B5EF4-FFF2-40B4-BE49-F238E27FC236}">
                <a16:creationId xmlns:a16="http://schemas.microsoft.com/office/drawing/2014/main" id="{CA994725-031E-4995-AE21-4510517B99A2}"/>
              </a:ext>
            </a:extLst>
          </p:cNvPr>
          <p:cNvSpPr/>
          <p:nvPr/>
        </p:nvSpPr>
        <p:spPr bwMode="auto">
          <a:xfrm>
            <a:off x="5074023" y="4091671"/>
            <a:ext cx="296862" cy="397381"/>
          </a:xfrm>
          <a:prstGeom prst="downArrow">
            <a:avLst/>
          </a:prstGeom>
          <a:solidFill>
            <a:srgbClr val="D80027"/>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fr-FR"/>
          </a:p>
        </p:txBody>
      </p:sp>
      <p:sp>
        <p:nvSpPr>
          <p:cNvPr id="31" name="ZoneTexte 80">
            <a:extLst>
              <a:ext uri="{FF2B5EF4-FFF2-40B4-BE49-F238E27FC236}">
                <a16:creationId xmlns:a16="http://schemas.microsoft.com/office/drawing/2014/main" id="{C868FB12-3941-4A19-ADD0-B8FC3919F514}"/>
              </a:ext>
            </a:extLst>
          </p:cNvPr>
          <p:cNvSpPr txBox="1">
            <a:spLocks noChangeArrowheads="1"/>
          </p:cNvSpPr>
          <p:nvPr/>
        </p:nvSpPr>
        <p:spPr bwMode="auto">
          <a:xfrm>
            <a:off x="4662108" y="4625986"/>
            <a:ext cx="1167611" cy="769339"/>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sz="2400">
                <a:solidFill>
                  <a:srgbClr val="4D4D4D"/>
                </a:solidFill>
                <a:latin typeface="Arial" charset="0"/>
                <a:ea typeface="ＭＳ Ｐゴシック" charset="0"/>
                <a:cs typeface="ＭＳ Ｐゴシック" charset="0"/>
              </a:defRPr>
            </a:lvl1pPr>
            <a:lvl2pPr marL="742950" indent="-285750" eaLnBrk="0" hangingPunct="0">
              <a:defRPr sz="2400">
                <a:solidFill>
                  <a:srgbClr val="4D4D4D"/>
                </a:solidFill>
                <a:latin typeface="Arial" charset="0"/>
                <a:ea typeface="ＭＳ Ｐゴシック" charset="0"/>
              </a:defRPr>
            </a:lvl2pPr>
            <a:lvl3pPr marL="1143000" indent="-228600" eaLnBrk="0" hangingPunct="0">
              <a:defRPr sz="2400">
                <a:solidFill>
                  <a:srgbClr val="4D4D4D"/>
                </a:solidFill>
                <a:latin typeface="Arial" charset="0"/>
                <a:ea typeface="ＭＳ Ｐゴシック" charset="0"/>
              </a:defRPr>
            </a:lvl3pPr>
            <a:lvl4pPr marL="1600200" indent="-228600" eaLnBrk="0" hangingPunct="0">
              <a:defRPr sz="2400">
                <a:solidFill>
                  <a:srgbClr val="4D4D4D"/>
                </a:solidFill>
                <a:latin typeface="Arial" charset="0"/>
                <a:ea typeface="ＭＳ Ｐゴシック" charset="0"/>
              </a:defRPr>
            </a:lvl4pPr>
            <a:lvl5pPr marL="2057400" indent="-228600" eaLnBrk="0" hangingPunct="0">
              <a:defRPr sz="2400">
                <a:solidFill>
                  <a:srgbClr val="4D4D4D"/>
                </a:solidFill>
                <a:latin typeface="Arial" charset="0"/>
                <a:ea typeface="ＭＳ Ｐゴシック" charset="0"/>
              </a:defRPr>
            </a:lvl5pPr>
            <a:lvl6pPr marL="2514600" indent="-228600" eaLnBrk="0" fontAlgn="base" hangingPunct="0">
              <a:spcBef>
                <a:spcPct val="50000"/>
              </a:spcBef>
              <a:spcAft>
                <a:spcPct val="0"/>
              </a:spcAft>
              <a:defRPr sz="2400">
                <a:solidFill>
                  <a:srgbClr val="4D4D4D"/>
                </a:solidFill>
                <a:latin typeface="Arial" charset="0"/>
                <a:ea typeface="ＭＳ Ｐゴシック" charset="0"/>
              </a:defRPr>
            </a:lvl6pPr>
            <a:lvl7pPr marL="2971800" indent="-228600" eaLnBrk="0" fontAlgn="base" hangingPunct="0">
              <a:spcBef>
                <a:spcPct val="50000"/>
              </a:spcBef>
              <a:spcAft>
                <a:spcPct val="0"/>
              </a:spcAft>
              <a:defRPr sz="2400">
                <a:solidFill>
                  <a:srgbClr val="4D4D4D"/>
                </a:solidFill>
                <a:latin typeface="Arial" charset="0"/>
                <a:ea typeface="ＭＳ Ｐゴシック" charset="0"/>
              </a:defRPr>
            </a:lvl7pPr>
            <a:lvl8pPr marL="3429000" indent="-228600" eaLnBrk="0" fontAlgn="base" hangingPunct="0">
              <a:spcBef>
                <a:spcPct val="50000"/>
              </a:spcBef>
              <a:spcAft>
                <a:spcPct val="0"/>
              </a:spcAft>
              <a:defRPr sz="2400">
                <a:solidFill>
                  <a:srgbClr val="4D4D4D"/>
                </a:solidFill>
                <a:latin typeface="Arial" charset="0"/>
                <a:ea typeface="ＭＳ Ｐゴシック" charset="0"/>
              </a:defRPr>
            </a:lvl8pPr>
            <a:lvl9pPr marL="3886200" indent="-228600" eaLnBrk="0" fontAlgn="base" hangingPunct="0">
              <a:spcBef>
                <a:spcPct val="50000"/>
              </a:spcBef>
              <a:spcAft>
                <a:spcPct val="0"/>
              </a:spcAft>
              <a:defRPr sz="2400">
                <a:solidFill>
                  <a:srgbClr val="4D4D4D"/>
                </a:solidFill>
                <a:latin typeface="Arial" charset="0"/>
                <a:ea typeface="ＭＳ Ｐゴシック" charset="0"/>
              </a:defRPr>
            </a:lvl9pPr>
          </a:lstStyle>
          <a:p>
            <a:pPr algn="ctr" eaLnBrk="1" hangingPunct="1"/>
            <a:r>
              <a:rPr lang="fr-FR" sz="1100" dirty="0">
                <a:solidFill>
                  <a:srgbClr val="CC0000"/>
                </a:solidFill>
              </a:rPr>
              <a:t>Délai de réflexion de</a:t>
            </a:r>
            <a:br>
              <a:rPr lang="fr-FR" sz="1100" dirty="0">
                <a:solidFill>
                  <a:srgbClr val="CC0000"/>
                </a:solidFill>
              </a:rPr>
            </a:br>
            <a:r>
              <a:rPr lang="fr-FR" sz="1100" dirty="0">
                <a:solidFill>
                  <a:srgbClr val="CC0000"/>
                </a:solidFill>
              </a:rPr>
              <a:t> 10 jours</a:t>
            </a:r>
            <a:br>
              <a:rPr lang="fr-FR" sz="1100" dirty="0">
                <a:solidFill>
                  <a:srgbClr val="CC0000"/>
                </a:solidFill>
              </a:rPr>
            </a:br>
            <a:r>
              <a:rPr lang="fr-FR" sz="1100" dirty="0">
                <a:solidFill>
                  <a:srgbClr val="CC0000"/>
                </a:solidFill>
              </a:rPr>
              <a:t> (Loi Scrivener)</a:t>
            </a:r>
          </a:p>
        </p:txBody>
      </p:sp>
      <p:sp>
        <p:nvSpPr>
          <p:cNvPr id="32" name="Rectangle : coins arrondis 31">
            <a:extLst>
              <a:ext uri="{FF2B5EF4-FFF2-40B4-BE49-F238E27FC236}">
                <a16:creationId xmlns:a16="http://schemas.microsoft.com/office/drawing/2014/main" id="{0725DBC6-D600-4EF1-911F-D9B018465EAC}"/>
              </a:ext>
            </a:extLst>
          </p:cNvPr>
          <p:cNvSpPr/>
          <p:nvPr/>
        </p:nvSpPr>
        <p:spPr bwMode="auto">
          <a:xfrm>
            <a:off x="5973526" y="2387896"/>
            <a:ext cx="1080000" cy="622668"/>
          </a:xfrm>
          <a:prstGeom prst="round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a:defRPr/>
            </a:pPr>
            <a:r>
              <a:rPr lang="fr-FR" sz="1200" b="1" dirty="0"/>
              <a:t>Acte </a:t>
            </a:r>
          </a:p>
          <a:p>
            <a:pPr algn="ctr">
              <a:defRPr/>
            </a:pPr>
            <a:r>
              <a:rPr lang="fr-FR" sz="1200" b="1" dirty="0"/>
              <a:t>notarié</a:t>
            </a:r>
          </a:p>
        </p:txBody>
      </p:sp>
      <p:sp>
        <p:nvSpPr>
          <p:cNvPr id="33" name="ZoneTexte 81">
            <a:extLst>
              <a:ext uri="{FF2B5EF4-FFF2-40B4-BE49-F238E27FC236}">
                <a16:creationId xmlns:a16="http://schemas.microsoft.com/office/drawing/2014/main" id="{45295DD6-A35F-4CD6-AEC3-C433F52A8003}"/>
              </a:ext>
            </a:extLst>
          </p:cNvPr>
          <p:cNvSpPr txBox="1">
            <a:spLocks noChangeArrowheads="1"/>
          </p:cNvSpPr>
          <p:nvPr/>
        </p:nvSpPr>
        <p:spPr bwMode="auto">
          <a:xfrm>
            <a:off x="5949747" y="3279075"/>
            <a:ext cx="1166813" cy="60004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sz="2400">
                <a:solidFill>
                  <a:srgbClr val="4D4D4D"/>
                </a:solidFill>
                <a:latin typeface="Arial" charset="0"/>
                <a:ea typeface="ＭＳ Ｐゴシック" charset="0"/>
                <a:cs typeface="ＭＳ Ｐゴシック" charset="0"/>
              </a:defRPr>
            </a:lvl1pPr>
            <a:lvl2pPr marL="742950" indent="-285750" eaLnBrk="0" hangingPunct="0">
              <a:defRPr sz="2400">
                <a:solidFill>
                  <a:srgbClr val="4D4D4D"/>
                </a:solidFill>
                <a:latin typeface="Arial" charset="0"/>
                <a:ea typeface="ＭＳ Ｐゴシック" charset="0"/>
              </a:defRPr>
            </a:lvl2pPr>
            <a:lvl3pPr marL="1143000" indent="-228600" eaLnBrk="0" hangingPunct="0">
              <a:defRPr sz="2400">
                <a:solidFill>
                  <a:srgbClr val="4D4D4D"/>
                </a:solidFill>
                <a:latin typeface="Arial" charset="0"/>
                <a:ea typeface="ＭＳ Ｐゴシック" charset="0"/>
              </a:defRPr>
            </a:lvl3pPr>
            <a:lvl4pPr marL="1600200" indent="-228600" eaLnBrk="0" hangingPunct="0">
              <a:defRPr sz="2400">
                <a:solidFill>
                  <a:srgbClr val="4D4D4D"/>
                </a:solidFill>
                <a:latin typeface="Arial" charset="0"/>
                <a:ea typeface="ＭＳ Ｐゴシック" charset="0"/>
              </a:defRPr>
            </a:lvl4pPr>
            <a:lvl5pPr marL="2057400" indent="-228600" eaLnBrk="0" hangingPunct="0">
              <a:defRPr sz="2400">
                <a:solidFill>
                  <a:srgbClr val="4D4D4D"/>
                </a:solidFill>
                <a:latin typeface="Arial" charset="0"/>
                <a:ea typeface="ＭＳ Ｐゴシック" charset="0"/>
              </a:defRPr>
            </a:lvl5pPr>
            <a:lvl6pPr marL="2514600" indent="-228600" eaLnBrk="0" fontAlgn="base" hangingPunct="0">
              <a:spcBef>
                <a:spcPct val="50000"/>
              </a:spcBef>
              <a:spcAft>
                <a:spcPct val="0"/>
              </a:spcAft>
              <a:defRPr sz="2400">
                <a:solidFill>
                  <a:srgbClr val="4D4D4D"/>
                </a:solidFill>
                <a:latin typeface="Arial" charset="0"/>
                <a:ea typeface="ＭＳ Ｐゴシック" charset="0"/>
              </a:defRPr>
            </a:lvl6pPr>
            <a:lvl7pPr marL="2971800" indent="-228600" eaLnBrk="0" fontAlgn="base" hangingPunct="0">
              <a:spcBef>
                <a:spcPct val="50000"/>
              </a:spcBef>
              <a:spcAft>
                <a:spcPct val="0"/>
              </a:spcAft>
              <a:defRPr sz="2400">
                <a:solidFill>
                  <a:srgbClr val="4D4D4D"/>
                </a:solidFill>
                <a:latin typeface="Arial" charset="0"/>
                <a:ea typeface="ＭＳ Ｐゴシック" charset="0"/>
              </a:defRPr>
            </a:lvl7pPr>
            <a:lvl8pPr marL="3429000" indent="-228600" eaLnBrk="0" fontAlgn="base" hangingPunct="0">
              <a:spcBef>
                <a:spcPct val="50000"/>
              </a:spcBef>
              <a:spcAft>
                <a:spcPct val="0"/>
              </a:spcAft>
              <a:defRPr sz="2400">
                <a:solidFill>
                  <a:srgbClr val="4D4D4D"/>
                </a:solidFill>
                <a:latin typeface="Arial" charset="0"/>
                <a:ea typeface="ＭＳ Ｐゴシック" charset="0"/>
              </a:defRPr>
            </a:lvl8pPr>
            <a:lvl9pPr marL="3886200" indent="-228600" eaLnBrk="0" fontAlgn="base" hangingPunct="0">
              <a:spcBef>
                <a:spcPct val="50000"/>
              </a:spcBef>
              <a:spcAft>
                <a:spcPct val="0"/>
              </a:spcAft>
              <a:defRPr sz="2400">
                <a:solidFill>
                  <a:srgbClr val="4D4D4D"/>
                </a:solidFill>
                <a:latin typeface="Arial" charset="0"/>
                <a:ea typeface="ＭＳ Ｐゴシック" charset="0"/>
              </a:defRPr>
            </a:lvl9pPr>
          </a:lstStyle>
          <a:p>
            <a:pPr algn="ctr" eaLnBrk="1" hangingPunct="1"/>
            <a:r>
              <a:rPr lang="fr-FR" sz="1100" dirty="0">
                <a:solidFill>
                  <a:srgbClr val="CC0000"/>
                </a:solidFill>
              </a:rPr>
              <a:t>À l’étude du notaire ou par procuration</a:t>
            </a:r>
          </a:p>
        </p:txBody>
      </p:sp>
      <p:sp>
        <p:nvSpPr>
          <p:cNvPr id="34" name="ZoneTexte 82">
            <a:extLst>
              <a:ext uri="{FF2B5EF4-FFF2-40B4-BE49-F238E27FC236}">
                <a16:creationId xmlns:a16="http://schemas.microsoft.com/office/drawing/2014/main" id="{908D56EA-E6D3-4DA5-8F4A-AEC52D7FE043}"/>
              </a:ext>
            </a:extLst>
          </p:cNvPr>
          <p:cNvSpPr txBox="1">
            <a:spLocks noChangeArrowheads="1"/>
          </p:cNvSpPr>
          <p:nvPr/>
        </p:nvSpPr>
        <p:spPr bwMode="auto">
          <a:xfrm>
            <a:off x="5967259" y="4625765"/>
            <a:ext cx="1166813" cy="4308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sz="2400">
                <a:solidFill>
                  <a:srgbClr val="4D4D4D"/>
                </a:solidFill>
                <a:latin typeface="Arial" charset="0"/>
                <a:ea typeface="ＭＳ Ｐゴシック" charset="0"/>
                <a:cs typeface="ＭＳ Ｐゴシック" charset="0"/>
              </a:defRPr>
            </a:lvl1pPr>
            <a:lvl2pPr marL="742950" indent="-285750" eaLnBrk="0" hangingPunct="0">
              <a:defRPr sz="2400">
                <a:solidFill>
                  <a:srgbClr val="4D4D4D"/>
                </a:solidFill>
                <a:latin typeface="Arial" charset="0"/>
                <a:ea typeface="ＭＳ Ｐゴシック" charset="0"/>
              </a:defRPr>
            </a:lvl2pPr>
            <a:lvl3pPr marL="1143000" indent="-228600" eaLnBrk="0" hangingPunct="0">
              <a:defRPr sz="2400">
                <a:solidFill>
                  <a:srgbClr val="4D4D4D"/>
                </a:solidFill>
                <a:latin typeface="Arial" charset="0"/>
                <a:ea typeface="ＭＳ Ｐゴシック" charset="0"/>
              </a:defRPr>
            </a:lvl3pPr>
            <a:lvl4pPr marL="1600200" indent="-228600" eaLnBrk="0" hangingPunct="0">
              <a:defRPr sz="2400">
                <a:solidFill>
                  <a:srgbClr val="4D4D4D"/>
                </a:solidFill>
                <a:latin typeface="Arial" charset="0"/>
                <a:ea typeface="ＭＳ Ｐゴシック" charset="0"/>
              </a:defRPr>
            </a:lvl4pPr>
            <a:lvl5pPr marL="2057400" indent="-228600" eaLnBrk="0" hangingPunct="0">
              <a:defRPr sz="2400">
                <a:solidFill>
                  <a:srgbClr val="4D4D4D"/>
                </a:solidFill>
                <a:latin typeface="Arial" charset="0"/>
                <a:ea typeface="ＭＳ Ｐゴシック" charset="0"/>
              </a:defRPr>
            </a:lvl5pPr>
            <a:lvl6pPr marL="2514600" indent="-228600" eaLnBrk="0" fontAlgn="base" hangingPunct="0">
              <a:spcBef>
                <a:spcPct val="50000"/>
              </a:spcBef>
              <a:spcAft>
                <a:spcPct val="0"/>
              </a:spcAft>
              <a:defRPr sz="2400">
                <a:solidFill>
                  <a:srgbClr val="4D4D4D"/>
                </a:solidFill>
                <a:latin typeface="Arial" charset="0"/>
                <a:ea typeface="ＭＳ Ｐゴシック" charset="0"/>
              </a:defRPr>
            </a:lvl6pPr>
            <a:lvl7pPr marL="2971800" indent="-228600" eaLnBrk="0" fontAlgn="base" hangingPunct="0">
              <a:spcBef>
                <a:spcPct val="50000"/>
              </a:spcBef>
              <a:spcAft>
                <a:spcPct val="0"/>
              </a:spcAft>
              <a:defRPr sz="2400">
                <a:solidFill>
                  <a:srgbClr val="4D4D4D"/>
                </a:solidFill>
                <a:latin typeface="Arial" charset="0"/>
                <a:ea typeface="ＭＳ Ｐゴシック" charset="0"/>
              </a:defRPr>
            </a:lvl7pPr>
            <a:lvl8pPr marL="3429000" indent="-228600" eaLnBrk="0" fontAlgn="base" hangingPunct="0">
              <a:spcBef>
                <a:spcPct val="50000"/>
              </a:spcBef>
              <a:spcAft>
                <a:spcPct val="0"/>
              </a:spcAft>
              <a:defRPr sz="2400">
                <a:solidFill>
                  <a:srgbClr val="4D4D4D"/>
                </a:solidFill>
                <a:latin typeface="Arial" charset="0"/>
                <a:ea typeface="ＭＳ Ｐゴシック" charset="0"/>
              </a:defRPr>
            </a:lvl8pPr>
            <a:lvl9pPr marL="3886200" indent="-228600" eaLnBrk="0" fontAlgn="base" hangingPunct="0">
              <a:spcBef>
                <a:spcPct val="50000"/>
              </a:spcBef>
              <a:spcAft>
                <a:spcPct val="0"/>
              </a:spcAft>
              <a:defRPr sz="2400">
                <a:solidFill>
                  <a:srgbClr val="4D4D4D"/>
                </a:solidFill>
                <a:latin typeface="Arial" charset="0"/>
                <a:ea typeface="ＭＳ Ｐゴシック" charset="0"/>
              </a:defRPr>
            </a:lvl9pPr>
          </a:lstStyle>
          <a:p>
            <a:pPr algn="ctr" eaLnBrk="1" hangingPunct="1"/>
            <a:r>
              <a:rPr lang="fr-FR" sz="1100" dirty="0">
                <a:solidFill>
                  <a:srgbClr val="CC0000"/>
                </a:solidFill>
              </a:rPr>
              <a:t>Démarrage du prêt et de l’ADI</a:t>
            </a:r>
          </a:p>
        </p:txBody>
      </p:sp>
      <p:sp>
        <p:nvSpPr>
          <p:cNvPr id="35" name="Rectangle : coins arrondis 34">
            <a:extLst>
              <a:ext uri="{FF2B5EF4-FFF2-40B4-BE49-F238E27FC236}">
                <a16:creationId xmlns:a16="http://schemas.microsoft.com/office/drawing/2014/main" id="{BA82FB7F-2455-4806-84C2-F3DBA02FBE37}"/>
              </a:ext>
            </a:extLst>
          </p:cNvPr>
          <p:cNvSpPr/>
          <p:nvPr/>
        </p:nvSpPr>
        <p:spPr bwMode="auto">
          <a:xfrm>
            <a:off x="7279536" y="2393379"/>
            <a:ext cx="1080000" cy="622668"/>
          </a:xfrm>
          <a:prstGeom prst="round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a:defRPr/>
            </a:pPr>
            <a:r>
              <a:rPr lang="fr-FR" sz="1200" b="1" dirty="0"/>
              <a:t>Livraison</a:t>
            </a:r>
          </a:p>
        </p:txBody>
      </p:sp>
      <p:sp>
        <p:nvSpPr>
          <p:cNvPr id="37" name="ZoneTexte 90">
            <a:extLst>
              <a:ext uri="{FF2B5EF4-FFF2-40B4-BE49-F238E27FC236}">
                <a16:creationId xmlns:a16="http://schemas.microsoft.com/office/drawing/2014/main" id="{60288656-E410-4710-81A9-67F3212F200F}"/>
              </a:ext>
            </a:extLst>
          </p:cNvPr>
          <p:cNvSpPr txBox="1">
            <a:spLocks noChangeArrowheads="1"/>
          </p:cNvSpPr>
          <p:nvPr/>
        </p:nvSpPr>
        <p:spPr bwMode="auto">
          <a:xfrm>
            <a:off x="7284570" y="3264211"/>
            <a:ext cx="1167318" cy="769441"/>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sz="2400">
                <a:solidFill>
                  <a:srgbClr val="4D4D4D"/>
                </a:solidFill>
                <a:latin typeface="Arial" charset="0"/>
                <a:ea typeface="ＭＳ Ｐゴシック" charset="0"/>
                <a:cs typeface="ＭＳ Ｐゴシック" charset="0"/>
              </a:defRPr>
            </a:lvl1pPr>
            <a:lvl2pPr marL="742950" indent="-285750" eaLnBrk="0" hangingPunct="0">
              <a:defRPr sz="2400">
                <a:solidFill>
                  <a:srgbClr val="4D4D4D"/>
                </a:solidFill>
                <a:latin typeface="Arial" charset="0"/>
                <a:ea typeface="ＭＳ Ｐゴシック" charset="0"/>
              </a:defRPr>
            </a:lvl2pPr>
            <a:lvl3pPr marL="1143000" indent="-228600" eaLnBrk="0" hangingPunct="0">
              <a:defRPr sz="2400">
                <a:solidFill>
                  <a:srgbClr val="4D4D4D"/>
                </a:solidFill>
                <a:latin typeface="Arial" charset="0"/>
                <a:ea typeface="ＭＳ Ｐゴシック" charset="0"/>
              </a:defRPr>
            </a:lvl3pPr>
            <a:lvl4pPr marL="1600200" indent="-228600" eaLnBrk="0" hangingPunct="0">
              <a:defRPr sz="2400">
                <a:solidFill>
                  <a:srgbClr val="4D4D4D"/>
                </a:solidFill>
                <a:latin typeface="Arial" charset="0"/>
                <a:ea typeface="ＭＳ Ｐゴシック" charset="0"/>
              </a:defRPr>
            </a:lvl4pPr>
            <a:lvl5pPr marL="2057400" indent="-228600" eaLnBrk="0" hangingPunct="0">
              <a:defRPr sz="2400">
                <a:solidFill>
                  <a:srgbClr val="4D4D4D"/>
                </a:solidFill>
                <a:latin typeface="Arial" charset="0"/>
                <a:ea typeface="ＭＳ Ｐゴシック" charset="0"/>
              </a:defRPr>
            </a:lvl5pPr>
            <a:lvl6pPr marL="2514600" indent="-228600" eaLnBrk="0" fontAlgn="base" hangingPunct="0">
              <a:spcBef>
                <a:spcPct val="50000"/>
              </a:spcBef>
              <a:spcAft>
                <a:spcPct val="0"/>
              </a:spcAft>
              <a:defRPr sz="2400">
                <a:solidFill>
                  <a:srgbClr val="4D4D4D"/>
                </a:solidFill>
                <a:latin typeface="Arial" charset="0"/>
                <a:ea typeface="ＭＳ Ｐゴシック" charset="0"/>
              </a:defRPr>
            </a:lvl6pPr>
            <a:lvl7pPr marL="2971800" indent="-228600" eaLnBrk="0" fontAlgn="base" hangingPunct="0">
              <a:spcBef>
                <a:spcPct val="50000"/>
              </a:spcBef>
              <a:spcAft>
                <a:spcPct val="0"/>
              </a:spcAft>
              <a:defRPr sz="2400">
                <a:solidFill>
                  <a:srgbClr val="4D4D4D"/>
                </a:solidFill>
                <a:latin typeface="Arial" charset="0"/>
                <a:ea typeface="ＭＳ Ｐゴシック" charset="0"/>
              </a:defRPr>
            </a:lvl7pPr>
            <a:lvl8pPr marL="3429000" indent="-228600" eaLnBrk="0" fontAlgn="base" hangingPunct="0">
              <a:spcBef>
                <a:spcPct val="50000"/>
              </a:spcBef>
              <a:spcAft>
                <a:spcPct val="0"/>
              </a:spcAft>
              <a:defRPr sz="2400">
                <a:solidFill>
                  <a:srgbClr val="4D4D4D"/>
                </a:solidFill>
                <a:latin typeface="Arial" charset="0"/>
                <a:ea typeface="ＭＳ Ｐゴシック" charset="0"/>
              </a:defRPr>
            </a:lvl8pPr>
            <a:lvl9pPr marL="3886200" indent="-228600" eaLnBrk="0" fontAlgn="base" hangingPunct="0">
              <a:spcBef>
                <a:spcPct val="50000"/>
              </a:spcBef>
              <a:spcAft>
                <a:spcPct val="0"/>
              </a:spcAft>
              <a:defRPr sz="2400">
                <a:solidFill>
                  <a:srgbClr val="4D4D4D"/>
                </a:solidFill>
                <a:latin typeface="Arial" charset="0"/>
                <a:ea typeface="ＭＳ Ｐゴシック" charset="0"/>
              </a:defRPr>
            </a:lvl9pPr>
          </a:lstStyle>
          <a:p>
            <a:pPr algn="ctr" eaLnBrk="1" hangingPunct="1"/>
            <a:r>
              <a:rPr lang="fr-FR" sz="1100" dirty="0">
                <a:solidFill>
                  <a:srgbClr val="CC0000"/>
                </a:solidFill>
              </a:rPr>
              <a:t>Réception du bien et </a:t>
            </a:r>
          </a:p>
          <a:p>
            <a:pPr algn="ctr" eaLnBrk="1" hangingPunct="1"/>
            <a:r>
              <a:rPr lang="fr-FR" sz="1100" dirty="0" err="1">
                <a:solidFill>
                  <a:srgbClr val="CC0000"/>
                </a:solidFill>
              </a:rPr>
              <a:t>démarr</a:t>
            </a:r>
            <a:r>
              <a:rPr lang="fr-FR" sz="1100" dirty="0">
                <a:solidFill>
                  <a:srgbClr val="CC0000"/>
                </a:solidFill>
              </a:rPr>
              <a:t>	</a:t>
            </a:r>
            <a:r>
              <a:rPr lang="fr-FR" sz="1100" dirty="0" err="1">
                <a:solidFill>
                  <a:srgbClr val="CC0000"/>
                </a:solidFill>
              </a:rPr>
              <a:t>age</a:t>
            </a:r>
            <a:r>
              <a:rPr lang="fr-FR" sz="1100" dirty="0">
                <a:solidFill>
                  <a:srgbClr val="CC0000"/>
                </a:solidFill>
              </a:rPr>
              <a:t> de l’usufruit</a:t>
            </a:r>
          </a:p>
        </p:txBody>
      </p:sp>
    </p:spTree>
    <p:extLst>
      <p:ext uri="{BB962C8B-B14F-4D97-AF65-F5344CB8AC3E}">
        <p14:creationId xmlns:p14="http://schemas.microsoft.com/office/powerpoint/2010/main" val="403986521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ZoneTexte 17">
            <a:extLst>
              <a:ext uri="{FF2B5EF4-FFF2-40B4-BE49-F238E27FC236}">
                <a16:creationId xmlns:a16="http://schemas.microsoft.com/office/drawing/2014/main" id="{35E6E99E-430F-4021-A7F1-4C3261160326}"/>
              </a:ext>
            </a:extLst>
          </p:cNvPr>
          <p:cNvSpPr txBox="1"/>
          <p:nvPr/>
        </p:nvSpPr>
        <p:spPr>
          <a:xfrm>
            <a:off x="329096" y="331568"/>
            <a:ext cx="7155181" cy="1200329"/>
          </a:xfrm>
          <a:prstGeom prst="rect">
            <a:avLst/>
          </a:prstGeom>
          <a:noFill/>
        </p:spPr>
        <p:txBody>
          <a:bodyPr wrap="square" rtlCol="0">
            <a:spAutoFit/>
          </a:bodyPr>
          <a:lstStyle/>
          <a:p>
            <a:r>
              <a:rPr lang="fr-FR" sz="3600" cap="all" dirty="0">
                <a:solidFill>
                  <a:srgbClr val="CC0000"/>
                </a:solidFill>
              </a:rPr>
              <a:t>LE DEMEMBREMENT TEMPORAIRE DE PLEINE PROPRIETE</a:t>
            </a:r>
          </a:p>
        </p:txBody>
      </p:sp>
      <p:grpSp>
        <p:nvGrpSpPr>
          <p:cNvPr id="2" name="Groupe 1">
            <a:extLst>
              <a:ext uri="{FF2B5EF4-FFF2-40B4-BE49-F238E27FC236}">
                <a16:creationId xmlns:a16="http://schemas.microsoft.com/office/drawing/2014/main" id="{5CEE535C-F9C1-4206-9288-73BBD8B63B86}"/>
              </a:ext>
            </a:extLst>
          </p:cNvPr>
          <p:cNvGrpSpPr/>
          <p:nvPr/>
        </p:nvGrpSpPr>
        <p:grpSpPr>
          <a:xfrm>
            <a:off x="3411654" y="3802177"/>
            <a:ext cx="2308274" cy="1438635"/>
            <a:chOff x="3411654" y="3802177"/>
            <a:chExt cx="2308274" cy="1438635"/>
          </a:xfrm>
        </p:grpSpPr>
        <p:sp>
          <p:nvSpPr>
            <p:cNvPr id="20" name="Rectangle 19">
              <a:extLst>
                <a:ext uri="{FF2B5EF4-FFF2-40B4-BE49-F238E27FC236}">
                  <a16:creationId xmlns:a16="http://schemas.microsoft.com/office/drawing/2014/main" id="{70BB5610-7241-460C-B82F-5871AFFB85A1}"/>
                </a:ext>
              </a:extLst>
            </p:cNvPr>
            <p:cNvSpPr/>
            <p:nvPr/>
          </p:nvSpPr>
          <p:spPr>
            <a:xfrm>
              <a:off x="3411654" y="3802177"/>
              <a:ext cx="2295856" cy="1438635"/>
            </a:xfrm>
            <a:prstGeom prst="rect">
              <a:avLst/>
            </a:prstGeom>
            <a:solidFill>
              <a:schemeClr val="accent6"/>
            </a:solidFill>
            <a:ln w="3810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fr-FR"/>
            </a:p>
          </p:txBody>
        </p:sp>
        <p:sp>
          <p:nvSpPr>
            <p:cNvPr id="22" name="ZoneTexte 21">
              <a:extLst>
                <a:ext uri="{FF2B5EF4-FFF2-40B4-BE49-F238E27FC236}">
                  <a16:creationId xmlns:a16="http://schemas.microsoft.com/office/drawing/2014/main" id="{E7FE03B7-66DF-4C44-AC13-D57DDDB94E82}"/>
                </a:ext>
              </a:extLst>
            </p:cNvPr>
            <p:cNvSpPr txBox="1"/>
            <p:nvPr/>
          </p:nvSpPr>
          <p:spPr>
            <a:xfrm>
              <a:off x="3448320" y="4259162"/>
              <a:ext cx="2271608" cy="523220"/>
            </a:xfrm>
            <a:prstGeom prst="rect">
              <a:avLst/>
            </a:prstGeom>
            <a:noFill/>
          </p:spPr>
          <p:txBody>
            <a:bodyPr wrap="square" rtlCol="0">
              <a:spAutoFit/>
            </a:bodyPr>
            <a:lstStyle/>
            <a:p>
              <a:pPr algn="ctr"/>
              <a:r>
                <a:rPr lang="fr-FR" sz="2800" b="1" dirty="0">
                  <a:solidFill>
                    <a:schemeClr val="bg1"/>
                  </a:solidFill>
                </a:rPr>
                <a:t>Nue propriété</a:t>
              </a:r>
            </a:p>
          </p:txBody>
        </p:sp>
      </p:grpSp>
      <p:grpSp>
        <p:nvGrpSpPr>
          <p:cNvPr id="3" name="Groupe 2">
            <a:extLst>
              <a:ext uri="{FF2B5EF4-FFF2-40B4-BE49-F238E27FC236}">
                <a16:creationId xmlns:a16="http://schemas.microsoft.com/office/drawing/2014/main" id="{7ADC5800-0620-40FA-B16E-8798E4AE9EFB}"/>
              </a:ext>
            </a:extLst>
          </p:cNvPr>
          <p:cNvGrpSpPr/>
          <p:nvPr/>
        </p:nvGrpSpPr>
        <p:grpSpPr>
          <a:xfrm>
            <a:off x="3399236" y="2861500"/>
            <a:ext cx="2308274" cy="940677"/>
            <a:chOff x="3399236" y="2861500"/>
            <a:chExt cx="2308274" cy="940677"/>
          </a:xfrm>
        </p:grpSpPr>
        <p:sp>
          <p:nvSpPr>
            <p:cNvPr id="23" name="Rectangle 22">
              <a:extLst>
                <a:ext uri="{FF2B5EF4-FFF2-40B4-BE49-F238E27FC236}">
                  <a16:creationId xmlns:a16="http://schemas.microsoft.com/office/drawing/2014/main" id="{81A66E18-DECE-455B-ABE5-382A230FFC3A}"/>
                </a:ext>
              </a:extLst>
            </p:cNvPr>
            <p:cNvSpPr/>
            <p:nvPr/>
          </p:nvSpPr>
          <p:spPr>
            <a:xfrm>
              <a:off x="3411654" y="2861500"/>
              <a:ext cx="2295856" cy="940677"/>
            </a:xfrm>
            <a:prstGeom prst="rect">
              <a:avLst/>
            </a:prstGeom>
            <a:solidFill>
              <a:srgbClr val="0070C0"/>
            </a:solidFill>
            <a:ln w="3810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fr-FR"/>
            </a:p>
          </p:txBody>
        </p:sp>
        <p:sp>
          <p:nvSpPr>
            <p:cNvPr id="24" name="ZoneTexte 23">
              <a:extLst>
                <a:ext uri="{FF2B5EF4-FFF2-40B4-BE49-F238E27FC236}">
                  <a16:creationId xmlns:a16="http://schemas.microsoft.com/office/drawing/2014/main" id="{5C1E52F2-5A2E-4822-9E86-C83A27331338}"/>
                </a:ext>
              </a:extLst>
            </p:cNvPr>
            <p:cNvSpPr txBox="1"/>
            <p:nvPr/>
          </p:nvSpPr>
          <p:spPr>
            <a:xfrm>
              <a:off x="3399236" y="3064424"/>
              <a:ext cx="2295856" cy="523220"/>
            </a:xfrm>
            <a:prstGeom prst="rect">
              <a:avLst/>
            </a:prstGeom>
            <a:noFill/>
          </p:spPr>
          <p:txBody>
            <a:bodyPr wrap="square" rtlCol="0">
              <a:spAutoFit/>
            </a:bodyPr>
            <a:lstStyle/>
            <a:p>
              <a:pPr algn="ctr"/>
              <a:r>
                <a:rPr lang="fr-FR" sz="2800" b="1" dirty="0">
                  <a:solidFill>
                    <a:schemeClr val="bg1"/>
                  </a:solidFill>
                </a:rPr>
                <a:t>Usufruit</a:t>
              </a:r>
            </a:p>
          </p:txBody>
        </p:sp>
      </p:grpSp>
      <p:grpSp>
        <p:nvGrpSpPr>
          <p:cNvPr id="25" name="Groupe 24">
            <a:extLst>
              <a:ext uri="{FF2B5EF4-FFF2-40B4-BE49-F238E27FC236}">
                <a16:creationId xmlns:a16="http://schemas.microsoft.com/office/drawing/2014/main" id="{FC7DD50F-467B-4952-882A-BDD4F7F15321}"/>
              </a:ext>
            </a:extLst>
          </p:cNvPr>
          <p:cNvGrpSpPr/>
          <p:nvPr/>
        </p:nvGrpSpPr>
        <p:grpSpPr>
          <a:xfrm>
            <a:off x="3374400" y="1780875"/>
            <a:ext cx="2320692" cy="940678"/>
            <a:chOff x="3683846" y="1604306"/>
            <a:chExt cx="2308274" cy="940678"/>
          </a:xfrm>
          <a:solidFill>
            <a:schemeClr val="tx1"/>
          </a:solidFill>
        </p:grpSpPr>
        <p:sp>
          <p:nvSpPr>
            <p:cNvPr id="26" name="Rectangle 25">
              <a:extLst>
                <a:ext uri="{FF2B5EF4-FFF2-40B4-BE49-F238E27FC236}">
                  <a16:creationId xmlns:a16="http://schemas.microsoft.com/office/drawing/2014/main" id="{BAD65D06-BB50-48CC-96B0-27C61E170AAC}"/>
                </a:ext>
              </a:extLst>
            </p:cNvPr>
            <p:cNvSpPr/>
            <p:nvPr/>
          </p:nvSpPr>
          <p:spPr>
            <a:xfrm>
              <a:off x="5584450" y="1994535"/>
              <a:ext cx="143250" cy="55044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fr-FR"/>
            </a:p>
          </p:txBody>
        </p:sp>
        <p:sp>
          <p:nvSpPr>
            <p:cNvPr id="39" name="Triangle isocèle 38">
              <a:extLst>
                <a:ext uri="{FF2B5EF4-FFF2-40B4-BE49-F238E27FC236}">
                  <a16:creationId xmlns:a16="http://schemas.microsoft.com/office/drawing/2014/main" id="{1545C6B9-C673-4F3C-8D0E-88B540F5BDC9}"/>
                </a:ext>
              </a:extLst>
            </p:cNvPr>
            <p:cNvSpPr/>
            <p:nvPr/>
          </p:nvSpPr>
          <p:spPr>
            <a:xfrm>
              <a:off x="3683846" y="1604306"/>
              <a:ext cx="2308274" cy="940678"/>
            </a:xfrm>
            <a:prstGeom prst="triangle">
              <a:avLst>
                <a:gd name="adj" fmla="val 51493"/>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fr-FR"/>
            </a:p>
          </p:txBody>
        </p:sp>
      </p:grpSp>
      <p:sp>
        <p:nvSpPr>
          <p:cNvPr id="40" name="ZoneTexte 39">
            <a:extLst>
              <a:ext uri="{FF2B5EF4-FFF2-40B4-BE49-F238E27FC236}">
                <a16:creationId xmlns:a16="http://schemas.microsoft.com/office/drawing/2014/main" id="{713610FD-B4B0-420A-A6E8-2ED649CB6870}"/>
              </a:ext>
            </a:extLst>
          </p:cNvPr>
          <p:cNvSpPr txBox="1"/>
          <p:nvPr/>
        </p:nvSpPr>
        <p:spPr>
          <a:xfrm>
            <a:off x="3535561" y="5736652"/>
            <a:ext cx="2072878" cy="400110"/>
          </a:xfrm>
          <a:prstGeom prst="rect">
            <a:avLst/>
          </a:prstGeom>
          <a:noFill/>
        </p:spPr>
        <p:txBody>
          <a:bodyPr wrap="square" rtlCol="0">
            <a:spAutoFit/>
          </a:bodyPr>
          <a:lstStyle/>
          <a:p>
            <a:pPr algn="ctr"/>
            <a:r>
              <a:rPr lang="fr-FR" sz="2000" dirty="0"/>
              <a:t>Votre acquisition</a:t>
            </a:r>
          </a:p>
        </p:txBody>
      </p:sp>
      <p:cxnSp>
        <p:nvCxnSpPr>
          <p:cNvPr id="41" name="Connecteur droit avec flèche 40">
            <a:extLst>
              <a:ext uri="{FF2B5EF4-FFF2-40B4-BE49-F238E27FC236}">
                <a16:creationId xmlns:a16="http://schemas.microsoft.com/office/drawing/2014/main" id="{764E20B1-142D-450A-B2A3-7EC45CAF80C2}"/>
              </a:ext>
            </a:extLst>
          </p:cNvPr>
          <p:cNvCxnSpPr>
            <a:cxnSpLocks/>
          </p:cNvCxnSpPr>
          <p:nvPr/>
        </p:nvCxnSpPr>
        <p:spPr>
          <a:xfrm flipV="1">
            <a:off x="4572000" y="4966283"/>
            <a:ext cx="0" cy="770369"/>
          </a:xfrm>
          <a:prstGeom prst="straightConnector1">
            <a:avLst/>
          </a:prstGeom>
          <a:ln w="38100">
            <a:tailEnd type="triangle"/>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159497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40"/>
                                        </p:tgtEl>
                                        <p:attrNameLst>
                                          <p:attrName>style.visibility</p:attrName>
                                        </p:attrNameLst>
                                      </p:cBhvr>
                                      <p:to>
                                        <p:strVal val="visible"/>
                                      </p:to>
                                    </p:set>
                                    <p:animEffect transition="in" filter="fade">
                                      <p:cBhvr>
                                        <p:cTn id="7" dur="500"/>
                                        <p:tgtEl>
                                          <p:spTgt spid="40"/>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41"/>
                                        </p:tgtEl>
                                        <p:attrNameLst>
                                          <p:attrName>style.visibility</p:attrName>
                                        </p:attrNameLst>
                                      </p:cBhvr>
                                      <p:to>
                                        <p:strVal val="visible"/>
                                      </p:to>
                                    </p:set>
                                    <p:animEffect transition="in" filter="wipe(down)">
                                      <p:cBhvr>
                                        <p:cTn id="12" dur="500"/>
                                        <p:tgtEl>
                                          <p:spTgt spid="41"/>
                                        </p:tgtEl>
                                      </p:cBhvr>
                                    </p:animEffect>
                                  </p:childTnLst>
                                </p:cTn>
                              </p:par>
                            </p:childTnLst>
                          </p:cTn>
                        </p:par>
                        <p:par>
                          <p:cTn id="13" fill="hold">
                            <p:stCondLst>
                              <p:cond delay="500"/>
                            </p:stCondLst>
                            <p:childTnLst>
                              <p:par>
                                <p:cTn id="14" presetID="10" presetClass="entr" presetSubtype="0" fill="hold" nodeType="afterEffect">
                                  <p:stCondLst>
                                    <p:cond delay="0"/>
                                  </p:stCondLst>
                                  <p:childTnLst>
                                    <p:set>
                                      <p:cBhvr>
                                        <p:cTn id="15" dur="1" fill="hold">
                                          <p:stCondLst>
                                            <p:cond delay="0"/>
                                          </p:stCondLst>
                                        </p:cTn>
                                        <p:tgtEl>
                                          <p:spTgt spid="2"/>
                                        </p:tgtEl>
                                        <p:attrNameLst>
                                          <p:attrName>style.visibility</p:attrName>
                                        </p:attrNameLst>
                                      </p:cBhvr>
                                      <p:to>
                                        <p:strVal val="visible"/>
                                      </p:to>
                                    </p:set>
                                    <p:animEffect transition="in" filter="fade">
                                      <p:cBhvr>
                                        <p:cTn id="16" dur="500"/>
                                        <p:tgtEl>
                                          <p:spTgt spid="2"/>
                                        </p:tgtEl>
                                      </p:cBhvr>
                                    </p:animEffect>
                                  </p:childTnLst>
                                </p:cTn>
                              </p:par>
                            </p:childTnLst>
                          </p:cTn>
                        </p:par>
                      </p:childTnLst>
                    </p:cTn>
                  </p:par>
                  <p:par>
                    <p:cTn id="17" fill="hold">
                      <p:stCondLst>
                        <p:cond delay="indefinite"/>
                      </p:stCondLst>
                      <p:childTnLst>
                        <p:par>
                          <p:cTn id="18" fill="hold">
                            <p:stCondLst>
                              <p:cond delay="0"/>
                            </p:stCondLst>
                            <p:childTnLst>
                              <p:par>
                                <p:cTn id="19" presetID="10" presetClass="entr" presetSubtype="0" fill="hold" nodeType="clickEffect">
                                  <p:stCondLst>
                                    <p:cond delay="0"/>
                                  </p:stCondLst>
                                  <p:childTnLst>
                                    <p:set>
                                      <p:cBhvr>
                                        <p:cTn id="20" dur="1" fill="hold">
                                          <p:stCondLst>
                                            <p:cond delay="0"/>
                                          </p:stCondLst>
                                        </p:cTn>
                                        <p:tgtEl>
                                          <p:spTgt spid="3"/>
                                        </p:tgtEl>
                                        <p:attrNameLst>
                                          <p:attrName>style.visibility</p:attrName>
                                        </p:attrNameLst>
                                      </p:cBhvr>
                                      <p:to>
                                        <p:strVal val="visible"/>
                                      </p:to>
                                    </p:set>
                                    <p:animEffect transition="in" filter="fade">
                                      <p:cBhvr>
                                        <p:cTn id="21" dur="500"/>
                                        <p:tgtEl>
                                          <p:spTgt spid="3"/>
                                        </p:tgtEl>
                                      </p:cBhvr>
                                    </p:animEffect>
                                  </p:childTnLst>
                                </p:cTn>
                              </p:par>
                            </p:childTnLst>
                          </p:cTn>
                        </p:par>
                        <p:par>
                          <p:cTn id="22" fill="hold">
                            <p:stCondLst>
                              <p:cond delay="500"/>
                            </p:stCondLst>
                            <p:childTnLst>
                              <p:par>
                                <p:cTn id="23" presetID="10" presetClass="entr" presetSubtype="0" fill="hold" nodeType="afterEffect">
                                  <p:stCondLst>
                                    <p:cond delay="0"/>
                                  </p:stCondLst>
                                  <p:childTnLst>
                                    <p:set>
                                      <p:cBhvr>
                                        <p:cTn id="24" dur="1" fill="hold">
                                          <p:stCondLst>
                                            <p:cond delay="0"/>
                                          </p:stCondLst>
                                        </p:cTn>
                                        <p:tgtEl>
                                          <p:spTgt spid="25"/>
                                        </p:tgtEl>
                                        <p:attrNameLst>
                                          <p:attrName>style.visibility</p:attrName>
                                        </p:attrNameLst>
                                      </p:cBhvr>
                                      <p:to>
                                        <p:strVal val="visible"/>
                                      </p:to>
                                    </p:set>
                                    <p:animEffect transition="in" filter="fade">
                                      <p:cBhvr>
                                        <p:cTn id="25" dur="500"/>
                                        <p:tgtEl>
                                          <p:spTgt spid="2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 name="ZoneTexte 55">
            <a:extLst>
              <a:ext uri="{FF2B5EF4-FFF2-40B4-BE49-F238E27FC236}">
                <a16:creationId xmlns:a16="http://schemas.microsoft.com/office/drawing/2014/main" id="{0168B8E3-54D5-4E9C-BDFA-CA2465F855E7}"/>
              </a:ext>
            </a:extLst>
          </p:cNvPr>
          <p:cNvSpPr txBox="1"/>
          <p:nvPr/>
        </p:nvSpPr>
        <p:spPr>
          <a:xfrm>
            <a:off x="-421064" y="4721830"/>
            <a:ext cx="1786924" cy="276999"/>
          </a:xfrm>
          <a:prstGeom prst="rect">
            <a:avLst/>
          </a:prstGeom>
          <a:noFill/>
        </p:spPr>
        <p:txBody>
          <a:bodyPr wrap="square" rtlCol="0">
            <a:spAutoFit/>
          </a:bodyPr>
          <a:lstStyle/>
          <a:p>
            <a:pPr algn="ctr"/>
            <a:r>
              <a:rPr lang="fr-FR" sz="1200" dirty="0"/>
              <a:t>TEMPS</a:t>
            </a:r>
          </a:p>
        </p:txBody>
      </p:sp>
      <p:cxnSp>
        <p:nvCxnSpPr>
          <p:cNvPr id="58" name="Connecteur droit avec flèche 57">
            <a:extLst>
              <a:ext uri="{FF2B5EF4-FFF2-40B4-BE49-F238E27FC236}">
                <a16:creationId xmlns:a16="http://schemas.microsoft.com/office/drawing/2014/main" id="{F8DB869F-DD37-4E14-A9F8-54105A9F7FEF}"/>
              </a:ext>
            </a:extLst>
          </p:cNvPr>
          <p:cNvCxnSpPr>
            <a:cxnSpLocks/>
          </p:cNvCxnSpPr>
          <p:nvPr/>
        </p:nvCxnSpPr>
        <p:spPr>
          <a:xfrm>
            <a:off x="780764" y="4855544"/>
            <a:ext cx="7992000" cy="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5" name="ZoneTexte 4">
            <a:extLst>
              <a:ext uri="{FF2B5EF4-FFF2-40B4-BE49-F238E27FC236}">
                <a16:creationId xmlns:a16="http://schemas.microsoft.com/office/drawing/2014/main" id="{FE1F5E07-34A6-4FDB-AEDF-B11826A2B1AB}"/>
              </a:ext>
            </a:extLst>
          </p:cNvPr>
          <p:cNvSpPr txBox="1"/>
          <p:nvPr/>
        </p:nvSpPr>
        <p:spPr>
          <a:xfrm>
            <a:off x="329095" y="208488"/>
            <a:ext cx="8814905" cy="523220"/>
          </a:xfrm>
          <a:prstGeom prst="rect">
            <a:avLst/>
          </a:prstGeom>
          <a:noFill/>
        </p:spPr>
        <p:txBody>
          <a:bodyPr wrap="square" rtlCol="0">
            <a:spAutoFit/>
          </a:bodyPr>
          <a:lstStyle/>
          <a:p>
            <a:r>
              <a:rPr lang="fr-FR" sz="2800" cap="all" dirty="0">
                <a:solidFill>
                  <a:srgbClr val="CC0000"/>
                </a:solidFill>
              </a:rPr>
              <a:t>LE DEMEMBREMENT TEMPORAIRE DE PLEINE PROPRIETE</a:t>
            </a:r>
          </a:p>
        </p:txBody>
      </p:sp>
      <p:sp>
        <p:nvSpPr>
          <p:cNvPr id="37" name="ZoneTexte 36">
            <a:extLst>
              <a:ext uri="{FF2B5EF4-FFF2-40B4-BE49-F238E27FC236}">
                <a16:creationId xmlns:a16="http://schemas.microsoft.com/office/drawing/2014/main" id="{F3C08CBE-E2FC-4548-8317-3962F3CE43A4}"/>
              </a:ext>
            </a:extLst>
          </p:cNvPr>
          <p:cNvSpPr txBox="1"/>
          <p:nvPr/>
        </p:nvSpPr>
        <p:spPr>
          <a:xfrm>
            <a:off x="629289" y="5047115"/>
            <a:ext cx="1786924" cy="461665"/>
          </a:xfrm>
          <a:prstGeom prst="rect">
            <a:avLst/>
          </a:prstGeom>
          <a:noFill/>
        </p:spPr>
        <p:txBody>
          <a:bodyPr wrap="square" rtlCol="0">
            <a:spAutoFit/>
          </a:bodyPr>
          <a:lstStyle/>
          <a:p>
            <a:pPr algn="ctr"/>
            <a:r>
              <a:rPr lang="fr-FR" sz="1200" dirty="0"/>
              <a:t>ACQUISITION DE LA</a:t>
            </a:r>
          </a:p>
          <a:p>
            <a:pPr algn="ctr"/>
            <a:r>
              <a:rPr lang="fr-FR" sz="1200" dirty="0"/>
              <a:t>NUE-PROPRIÉTÉ</a:t>
            </a:r>
          </a:p>
        </p:txBody>
      </p:sp>
      <p:sp>
        <p:nvSpPr>
          <p:cNvPr id="48" name="ZoneTexte 47">
            <a:extLst>
              <a:ext uri="{FF2B5EF4-FFF2-40B4-BE49-F238E27FC236}">
                <a16:creationId xmlns:a16="http://schemas.microsoft.com/office/drawing/2014/main" id="{EE7AA6A0-E1A5-45F6-9AA2-ABE491847FEC}"/>
              </a:ext>
            </a:extLst>
          </p:cNvPr>
          <p:cNvSpPr txBox="1"/>
          <p:nvPr/>
        </p:nvSpPr>
        <p:spPr>
          <a:xfrm>
            <a:off x="6590814" y="5064807"/>
            <a:ext cx="1786924" cy="461665"/>
          </a:xfrm>
          <a:prstGeom prst="rect">
            <a:avLst/>
          </a:prstGeom>
          <a:noFill/>
        </p:spPr>
        <p:txBody>
          <a:bodyPr wrap="square" rtlCol="0">
            <a:spAutoFit/>
          </a:bodyPr>
          <a:lstStyle/>
          <a:p>
            <a:pPr algn="ctr"/>
            <a:r>
              <a:rPr lang="fr-FR" sz="1200" dirty="0"/>
              <a:t>FIN DU </a:t>
            </a:r>
          </a:p>
          <a:p>
            <a:pPr algn="ctr"/>
            <a:r>
              <a:rPr lang="fr-FR" sz="1200" dirty="0"/>
              <a:t>DÉMEMBREMENT</a:t>
            </a:r>
          </a:p>
        </p:txBody>
      </p:sp>
      <p:cxnSp>
        <p:nvCxnSpPr>
          <p:cNvPr id="64" name="Connecteur droit 63">
            <a:extLst>
              <a:ext uri="{FF2B5EF4-FFF2-40B4-BE49-F238E27FC236}">
                <a16:creationId xmlns:a16="http://schemas.microsoft.com/office/drawing/2014/main" id="{94E4A9EE-386F-4A18-83E0-C31BC53147AB}"/>
              </a:ext>
            </a:extLst>
          </p:cNvPr>
          <p:cNvCxnSpPr>
            <a:cxnSpLocks/>
          </p:cNvCxnSpPr>
          <p:nvPr/>
        </p:nvCxnSpPr>
        <p:spPr>
          <a:xfrm>
            <a:off x="1626057" y="4858869"/>
            <a:ext cx="5832000" cy="0"/>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grpSp>
        <p:nvGrpSpPr>
          <p:cNvPr id="103" name="Groupe 102">
            <a:extLst>
              <a:ext uri="{FF2B5EF4-FFF2-40B4-BE49-F238E27FC236}">
                <a16:creationId xmlns:a16="http://schemas.microsoft.com/office/drawing/2014/main" id="{06BA0403-0092-4607-A22A-AD2DE236D6E8}"/>
              </a:ext>
            </a:extLst>
          </p:cNvPr>
          <p:cNvGrpSpPr/>
          <p:nvPr/>
        </p:nvGrpSpPr>
        <p:grpSpPr>
          <a:xfrm>
            <a:off x="240893" y="1353720"/>
            <a:ext cx="2592418" cy="3577265"/>
            <a:chOff x="724623" y="2424792"/>
            <a:chExt cx="1958543" cy="3577265"/>
          </a:xfrm>
        </p:grpSpPr>
        <p:grpSp>
          <p:nvGrpSpPr>
            <p:cNvPr id="10" name="Groupe 9">
              <a:extLst>
                <a:ext uri="{FF2B5EF4-FFF2-40B4-BE49-F238E27FC236}">
                  <a16:creationId xmlns:a16="http://schemas.microsoft.com/office/drawing/2014/main" id="{846B3297-F3F9-446D-AB89-098BAF9E84E8}"/>
                </a:ext>
              </a:extLst>
            </p:cNvPr>
            <p:cNvGrpSpPr/>
            <p:nvPr/>
          </p:nvGrpSpPr>
          <p:grpSpPr>
            <a:xfrm>
              <a:off x="1019141" y="2424792"/>
              <a:ext cx="1330299" cy="833755"/>
              <a:chOff x="3693264" y="1390722"/>
              <a:chExt cx="2308275" cy="940678"/>
            </a:xfrm>
            <a:solidFill>
              <a:schemeClr val="tx1"/>
            </a:solidFill>
          </p:grpSpPr>
          <p:sp>
            <p:nvSpPr>
              <p:cNvPr id="11" name="Rectangle 10">
                <a:extLst>
                  <a:ext uri="{FF2B5EF4-FFF2-40B4-BE49-F238E27FC236}">
                    <a16:creationId xmlns:a16="http://schemas.microsoft.com/office/drawing/2014/main" id="{C9C90E5B-795C-4796-AA93-B0E88390B090}"/>
                  </a:ext>
                </a:extLst>
              </p:cNvPr>
              <p:cNvSpPr/>
              <p:nvPr/>
            </p:nvSpPr>
            <p:spPr>
              <a:xfrm>
                <a:off x="5584450" y="1779604"/>
                <a:ext cx="143250" cy="55044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fr-FR"/>
              </a:p>
            </p:txBody>
          </p:sp>
          <p:sp>
            <p:nvSpPr>
              <p:cNvPr id="12" name="Triangle isocèle 11">
                <a:extLst>
                  <a:ext uri="{FF2B5EF4-FFF2-40B4-BE49-F238E27FC236}">
                    <a16:creationId xmlns:a16="http://schemas.microsoft.com/office/drawing/2014/main" id="{F286A574-C8D3-4461-BC60-F702ACE6DF31}"/>
                  </a:ext>
                </a:extLst>
              </p:cNvPr>
              <p:cNvSpPr/>
              <p:nvPr/>
            </p:nvSpPr>
            <p:spPr>
              <a:xfrm>
                <a:off x="3693264" y="1390722"/>
                <a:ext cx="2308275" cy="940678"/>
              </a:xfrm>
              <a:prstGeom prst="triangle">
                <a:avLst>
                  <a:gd name="adj" fmla="val 51493"/>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fr-FR"/>
              </a:p>
            </p:txBody>
          </p:sp>
        </p:grpSp>
        <p:sp>
          <p:nvSpPr>
            <p:cNvPr id="3" name="Ellipse 2">
              <a:extLst>
                <a:ext uri="{FF2B5EF4-FFF2-40B4-BE49-F238E27FC236}">
                  <a16:creationId xmlns:a16="http://schemas.microsoft.com/office/drawing/2014/main" id="{35609655-292E-4AE3-A673-03AE8BF364FF}"/>
                </a:ext>
              </a:extLst>
            </p:cNvPr>
            <p:cNvSpPr/>
            <p:nvPr/>
          </p:nvSpPr>
          <p:spPr>
            <a:xfrm>
              <a:off x="1627656" y="5823940"/>
              <a:ext cx="135988" cy="178117"/>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cxnSp>
          <p:nvCxnSpPr>
            <p:cNvPr id="13" name="Connecteur droit 12">
              <a:extLst>
                <a:ext uri="{FF2B5EF4-FFF2-40B4-BE49-F238E27FC236}">
                  <a16:creationId xmlns:a16="http://schemas.microsoft.com/office/drawing/2014/main" id="{C061181E-45AA-4CF7-9503-71343F403AEA}"/>
                </a:ext>
              </a:extLst>
            </p:cNvPr>
            <p:cNvCxnSpPr>
              <a:cxnSpLocks/>
            </p:cNvCxnSpPr>
            <p:nvPr/>
          </p:nvCxnSpPr>
          <p:spPr>
            <a:xfrm flipV="1">
              <a:off x="1684290" y="5365848"/>
              <a:ext cx="0" cy="432000"/>
            </a:xfrm>
            <a:prstGeom prst="line">
              <a:avLst/>
            </a:prstGeom>
            <a:ln>
              <a:solidFill>
                <a:schemeClr val="tx1"/>
              </a:solidFill>
              <a:prstDash val="dash"/>
            </a:ln>
          </p:spPr>
          <p:style>
            <a:lnRef idx="1">
              <a:schemeClr val="accent1"/>
            </a:lnRef>
            <a:fillRef idx="0">
              <a:schemeClr val="accent1"/>
            </a:fillRef>
            <a:effectRef idx="0">
              <a:schemeClr val="accent1"/>
            </a:effectRef>
            <a:fontRef idx="minor">
              <a:schemeClr val="tx1"/>
            </a:fontRef>
          </p:style>
        </p:cxnSp>
        <p:grpSp>
          <p:nvGrpSpPr>
            <p:cNvPr id="77" name="Groupe 76">
              <a:extLst>
                <a:ext uri="{FF2B5EF4-FFF2-40B4-BE49-F238E27FC236}">
                  <a16:creationId xmlns:a16="http://schemas.microsoft.com/office/drawing/2014/main" id="{A89C8BBE-8AA8-4D10-AB71-D9CAF18784B2}"/>
                </a:ext>
              </a:extLst>
            </p:cNvPr>
            <p:cNvGrpSpPr/>
            <p:nvPr/>
          </p:nvGrpSpPr>
          <p:grpSpPr>
            <a:xfrm>
              <a:off x="724623" y="3333343"/>
              <a:ext cx="1958543" cy="2047078"/>
              <a:chOff x="-1195990" y="3323468"/>
              <a:chExt cx="1958543" cy="2047078"/>
            </a:xfrm>
          </p:grpSpPr>
          <p:grpSp>
            <p:nvGrpSpPr>
              <p:cNvPr id="76" name="Groupe 75">
                <a:extLst>
                  <a:ext uri="{FF2B5EF4-FFF2-40B4-BE49-F238E27FC236}">
                    <a16:creationId xmlns:a16="http://schemas.microsoft.com/office/drawing/2014/main" id="{7C44CBD0-BE07-414D-97DA-CC227378B4E8}"/>
                  </a:ext>
                </a:extLst>
              </p:cNvPr>
              <p:cNvGrpSpPr/>
              <p:nvPr/>
            </p:nvGrpSpPr>
            <p:grpSpPr>
              <a:xfrm>
                <a:off x="-1158473" y="3323468"/>
                <a:ext cx="1921026" cy="2047078"/>
                <a:chOff x="-1158473" y="3323468"/>
                <a:chExt cx="1921026" cy="2047078"/>
              </a:xfrm>
            </p:grpSpPr>
            <p:sp>
              <p:nvSpPr>
                <p:cNvPr id="68" name="Rectangle 67">
                  <a:extLst>
                    <a:ext uri="{FF2B5EF4-FFF2-40B4-BE49-F238E27FC236}">
                      <a16:creationId xmlns:a16="http://schemas.microsoft.com/office/drawing/2014/main" id="{A6935E46-4D49-440E-90CF-48E11F2C77DA}"/>
                    </a:ext>
                  </a:extLst>
                </p:cNvPr>
                <p:cNvSpPr/>
                <p:nvPr/>
              </p:nvSpPr>
              <p:spPr>
                <a:xfrm>
                  <a:off x="-858276" y="4151601"/>
                  <a:ext cx="1281667" cy="1218945"/>
                </a:xfrm>
                <a:prstGeom prst="rect">
                  <a:avLst/>
                </a:prstGeom>
                <a:solidFill>
                  <a:srgbClr val="70AD47"/>
                </a:solidFill>
                <a:ln w="3810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fr-FR" dirty="0"/>
                </a:p>
              </p:txBody>
            </p:sp>
            <p:sp>
              <p:nvSpPr>
                <p:cNvPr id="69" name="Rectangle 68">
                  <a:extLst>
                    <a:ext uri="{FF2B5EF4-FFF2-40B4-BE49-F238E27FC236}">
                      <a16:creationId xmlns:a16="http://schemas.microsoft.com/office/drawing/2014/main" id="{FDC65E97-60B4-4A63-84E5-2DDBDAA005FB}"/>
                    </a:ext>
                  </a:extLst>
                </p:cNvPr>
                <p:cNvSpPr/>
                <p:nvPr/>
              </p:nvSpPr>
              <p:spPr>
                <a:xfrm>
                  <a:off x="-861259" y="3323468"/>
                  <a:ext cx="1284651" cy="833755"/>
                </a:xfrm>
                <a:prstGeom prst="rect">
                  <a:avLst/>
                </a:prstGeom>
                <a:solidFill>
                  <a:srgbClr val="0070C0"/>
                </a:solidFill>
                <a:ln w="3810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fr-FR"/>
                </a:p>
              </p:txBody>
            </p:sp>
            <p:sp>
              <p:nvSpPr>
                <p:cNvPr id="74" name="ZoneTexte 73">
                  <a:extLst>
                    <a:ext uri="{FF2B5EF4-FFF2-40B4-BE49-F238E27FC236}">
                      <a16:creationId xmlns:a16="http://schemas.microsoft.com/office/drawing/2014/main" id="{76B22163-88EF-4A9C-A7F2-ACA05C05F818}"/>
                    </a:ext>
                  </a:extLst>
                </p:cNvPr>
                <p:cNvSpPr txBox="1"/>
                <p:nvPr/>
              </p:nvSpPr>
              <p:spPr>
                <a:xfrm>
                  <a:off x="-1158473" y="3590567"/>
                  <a:ext cx="1921026" cy="307777"/>
                </a:xfrm>
                <a:prstGeom prst="rect">
                  <a:avLst/>
                </a:prstGeom>
                <a:noFill/>
              </p:spPr>
              <p:txBody>
                <a:bodyPr wrap="square" rtlCol="0">
                  <a:spAutoFit/>
                </a:bodyPr>
                <a:lstStyle/>
                <a:p>
                  <a:pPr algn="ctr"/>
                  <a:r>
                    <a:rPr lang="fr-FR" sz="1400" b="1" dirty="0">
                      <a:solidFill>
                        <a:schemeClr val="bg1"/>
                      </a:solidFill>
                    </a:rPr>
                    <a:t>Usufruit</a:t>
                  </a:r>
                </a:p>
              </p:txBody>
            </p:sp>
          </p:grpSp>
          <p:sp>
            <p:nvSpPr>
              <p:cNvPr id="75" name="ZoneTexte 74">
                <a:extLst>
                  <a:ext uri="{FF2B5EF4-FFF2-40B4-BE49-F238E27FC236}">
                    <a16:creationId xmlns:a16="http://schemas.microsoft.com/office/drawing/2014/main" id="{72C35F94-4434-4AF7-93A7-B6D62664CAAF}"/>
                  </a:ext>
                </a:extLst>
              </p:cNvPr>
              <p:cNvSpPr txBox="1"/>
              <p:nvPr/>
            </p:nvSpPr>
            <p:spPr>
              <a:xfrm>
                <a:off x="-1195990" y="4434311"/>
                <a:ext cx="1936859" cy="584775"/>
              </a:xfrm>
              <a:prstGeom prst="rect">
                <a:avLst/>
              </a:prstGeom>
              <a:noFill/>
            </p:spPr>
            <p:txBody>
              <a:bodyPr wrap="square" rtlCol="0">
                <a:spAutoFit/>
              </a:bodyPr>
              <a:lstStyle/>
              <a:p>
                <a:pPr algn="ctr"/>
                <a:r>
                  <a:rPr lang="fr-FR" sz="1600" b="1" dirty="0">
                    <a:solidFill>
                      <a:schemeClr val="bg1"/>
                    </a:solidFill>
                  </a:rPr>
                  <a:t>Nue </a:t>
                </a:r>
              </a:p>
              <a:p>
                <a:pPr algn="ctr"/>
                <a:r>
                  <a:rPr lang="fr-FR" sz="1600" dirty="0">
                    <a:solidFill>
                      <a:schemeClr val="bg1"/>
                    </a:solidFill>
                  </a:rPr>
                  <a:t>propriété</a:t>
                </a:r>
              </a:p>
            </p:txBody>
          </p:sp>
        </p:grpSp>
      </p:grpSp>
      <p:sp>
        <p:nvSpPr>
          <p:cNvPr id="46" name="Ellipse 45">
            <a:extLst>
              <a:ext uri="{FF2B5EF4-FFF2-40B4-BE49-F238E27FC236}">
                <a16:creationId xmlns:a16="http://schemas.microsoft.com/office/drawing/2014/main" id="{04DC3FA3-1BAF-4DF0-8362-0C1139893B97}"/>
              </a:ext>
            </a:extLst>
          </p:cNvPr>
          <p:cNvSpPr/>
          <p:nvPr/>
        </p:nvSpPr>
        <p:spPr>
          <a:xfrm>
            <a:off x="7373822" y="4768360"/>
            <a:ext cx="180000" cy="178117"/>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07" name="Rectangle 106">
            <a:extLst>
              <a:ext uri="{FF2B5EF4-FFF2-40B4-BE49-F238E27FC236}">
                <a16:creationId xmlns:a16="http://schemas.microsoft.com/office/drawing/2014/main" id="{D0D05DA0-156A-4D07-A5B8-2E0142C56DE1}"/>
              </a:ext>
            </a:extLst>
          </p:cNvPr>
          <p:cNvSpPr/>
          <p:nvPr/>
        </p:nvSpPr>
        <p:spPr>
          <a:xfrm>
            <a:off x="393144" y="5457413"/>
            <a:ext cx="2286000" cy="461665"/>
          </a:xfrm>
          <a:prstGeom prst="rect">
            <a:avLst/>
          </a:prstGeom>
        </p:spPr>
        <p:txBody>
          <a:bodyPr wrap="square">
            <a:spAutoFit/>
          </a:bodyPr>
          <a:lstStyle/>
          <a:p>
            <a:pPr marL="171450" indent="-171450" algn="ctr">
              <a:buFont typeface="Wingdings" panose="05000000000000000000" pitchFamily="2" charset="2"/>
              <a:buChar char="ü"/>
            </a:pPr>
            <a:r>
              <a:rPr lang="fr-FR" sz="1200" dirty="0"/>
              <a:t>Prix profitant d’une décote</a:t>
            </a:r>
          </a:p>
          <a:p>
            <a:pPr marL="171450" indent="-171450" algn="ctr">
              <a:buFont typeface="Wingdings" panose="05000000000000000000" pitchFamily="2" charset="2"/>
              <a:buChar char="ü"/>
            </a:pPr>
            <a:r>
              <a:rPr lang="fr-FR" sz="1200" dirty="0"/>
              <a:t>Frais de notaire réduits</a:t>
            </a:r>
          </a:p>
        </p:txBody>
      </p:sp>
      <p:sp>
        <p:nvSpPr>
          <p:cNvPr id="108" name="ZoneTexte 107">
            <a:extLst>
              <a:ext uri="{FF2B5EF4-FFF2-40B4-BE49-F238E27FC236}">
                <a16:creationId xmlns:a16="http://schemas.microsoft.com/office/drawing/2014/main" id="{15CF4918-1F1D-4CC1-B81C-9AA306964C49}"/>
              </a:ext>
            </a:extLst>
          </p:cNvPr>
          <p:cNvSpPr txBox="1"/>
          <p:nvPr/>
        </p:nvSpPr>
        <p:spPr>
          <a:xfrm>
            <a:off x="2534643" y="4947450"/>
            <a:ext cx="4074714" cy="461665"/>
          </a:xfrm>
          <a:prstGeom prst="rect">
            <a:avLst/>
          </a:prstGeom>
          <a:noFill/>
        </p:spPr>
        <p:txBody>
          <a:bodyPr wrap="square" rtlCol="0">
            <a:spAutoFit/>
          </a:bodyPr>
          <a:lstStyle/>
          <a:p>
            <a:pPr algn="ctr"/>
            <a:r>
              <a:rPr lang="fr-FR" sz="1200" b="1" dirty="0"/>
              <a:t>DURÉE DU DÉMEMBREMENT ET DE L’USUFRUIT</a:t>
            </a:r>
          </a:p>
          <a:p>
            <a:pPr algn="ctr"/>
            <a:r>
              <a:rPr lang="fr-FR" sz="1200" b="1" dirty="0"/>
              <a:t>15-20 ans</a:t>
            </a:r>
          </a:p>
        </p:txBody>
      </p:sp>
      <p:sp>
        <p:nvSpPr>
          <p:cNvPr id="9" name="Rectangle 8">
            <a:extLst>
              <a:ext uri="{FF2B5EF4-FFF2-40B4-BE49-F238E27FC236}">
                <a16:creationId xmlns:a16="http://schemas.microsoft.com/office/drawing/2014/main" id="{243401B9-EBE9-4FF4-8E5B-2858F3B7BD51}"/>
              </a:ext>
            </a:extLst>
          </p:cNvPr>
          <p:cNvSpPr/>
          <p:nvPr/>
        </p:nvSpPr>
        <p:spPr>
          <a:xfrm>
            <a:off x="2699404" y="5364270"/>
            <a:ext cx="3745192" cy="461665"/>
          </a:xfrm>
          <a:prstGeom prst="rect">
            <a:avLst/>
          </a:prstGeom>
        </p:spPr>
        <p:txBody>
          <a:bodyPr wrap="square">
            <a:spAutoFit/>
          </a:bodyPr>
          <a:lstStyle/>
          <a:p>
            <a:pPr marL="285750" indent="-285750" algn="ctr">
              <a:buFont typeface="Wingdings" panose="05000000000000000000" pitchFamily="2" charset="2"/>
              <a:buChar char="ü"/>
            </a:pPr>
            <a:r>
              <a:rPr lang="fr-FR" sz="1200" dirty="0"/>
              <a:t>Pas de charges sauf honoraires syndic</a:t>
            </a:r>
          </a:p>
          <a:p>
            <a:pPr marL="285750" indent="-285750" algn="ctr">
              <a:buFont typeface="Wingdings" panose="05000000000000000000" pitchFamily="2" charset="2"/>
              <a:buChar char="ü"/>
            </a:pPr>
            <a:r>
              <a:rPr lang="fr-FR" sz="1200" dirty="0"/>
              <a:t>Pas d’aléas locatif </a:t>
            </a:r>
          </a:p>
        </p:txBody>
      </p:sp>
      <p:sp>
        <p:nvSpPr>
          <p:cNvPr id="14" name="Rectangle : coins arrondis 13">
            <a:extLst>
              <a:ext uri="{FF2B5EF4-FFF2-40B4-BE49-F238E27FC236}">
                <a16:creationId xmlns:a16="http://schemas.microsoft.com/office/drawing/2014/main" id="{853501AE-28C1-4348-AEC2-FBB8DD864607}"/>
              </a:ext>
            </a:extLst>
          </p:cNvPr>
          <p:cNvSpPr/>
          <p:nvPr/>
        </p:nvSpPr>
        <p:spPr>
          <a:xfrm>
            <a:off x="505327" y="5083211"/>
            <a:ext cx="2059892" cy="920249"/>
          </a:xfrm>
          <a:prstGeom prst="round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cxnSp>
        <p:nvCxnSpPr>
          <p:cNvPr id="53" name="Connecteur droit 52">
            <a:extLst>
              <a:ext uri="{FF2B5EF4-FFF2-40B4-BE49-F238E27FC236}">
                <a16:creationId xmlns:a16="http://schemas.microsoft.com/office/drawing/2014/main" id="{7E26B4E9-3D20-414F-9D2B-6DDF36889FBD}"/>
              </a:ext>
            </a:extLst>
          </p:cNvPr>
          <p:cNvCxnSpPr>
            <a:cxnSpLocks/>
          </p:cNvCxnSpPr>
          <p:nvPr/>
        </p:nvCxnSpPr>
        <p:spPr>
          <a:xfrm flipV="1">
            <a:off x="1519171" y="4928446"/>
            <a:ext cx="0" cy="108000"/>
          </a:xfrm>
          <a:prstGeom prst="line">
            <a:avLst/>
          </a:prstGeom>
          <a:ln>
            <a:solidFill>
              <a:schemeClr val="tx1"/>
            </a:solidFill>
            <a:prstDash val="dash"/>
          </a:ln>
        </p:spPr>
        <p:style>
          <a:lnRef idx="1">
            <a:schemeClr val="accent1"/>
          </a:lnRef>
          <a:fillRef idx="0">
            <a:schemeClr val="accent1"/>
          </a:fillRef>
          <a:effectRef idx="0">
            <a:schemeClr val="accent1"/>
          </a:effectRef>
          <a:fontRef idx="minor">
            <a:schemeClr val="tx1"/>
          </a:fontRef>
        </p:style>
      </p:cxnSp>
      <p:grpSp>
        <p:nvGrpSpPr>
          <p:cNvPr id="6" name="Groupe 5">
            <a:extLst>
              <a:ext uri="{FF2B5EF4-FFF2-40B4-BE49-F238E27FC236}">
                <a16:creationId xmlns:a16="http://schemas.microsoft.com/office/drawing/2014/main" id="{02A431C1-1DDB-4693-98C4-FA511DDDD07B}"/>
              </a:ext>
            </a:extLst>
          </p:cNvPr>
          <p:cNvGrpSpPr/>
          <p:nvPr/>
        </p:nvGrpSpPr>
        <p:grpSpPr>
          <a:xfrm>
            <a:off x="6042963" y="894466"/>
            <a:ext cx="2743453" cy="3410892"/>
            <a:chOff x="6042963" y="894466"/>
            <a:chExt cx="2743453" cy="3410892"/>
          </a:xfrm>
        </p:grpSpPr>
        <p:sp>
          <p:nvSpPr>
            <p:cNvPr id="60" name="Rectangle 59">
              <a:extLst>
                <a:ext uri="{FF2B5EF4-FFF2-40B4-BE49-F238E27FC236}">
                  <a16:creationId xmlns:a16="http://schemas.microsoft.com/office/drawing/2014/main" id="{FA7DC7BE-4027-42A9-830E-EE3A5B517474}"/>
                </a:ext>
              </a:extLst>
            </p:cNvPr>
            <p:cNvSpPr/>
            <p:nvPr/>
          </p:nvSpPr>
          <p:spPr>
            <a:xfrm>
              <a:off x="6583675" y="2246519"/>
              <a:ext cx="1732834" cy="2058839"/>
            </a:xfrm>
            <a:prstGeom prst="rect">
              <a:avLst/>
            </a:prstGeom>
            <a:solidFill>
              <a:srgbClr val="70AD47"/>
            </a:solidFill>
            <a:ln w="3810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fr-FR"/>
            </a:p>
          </p:txBody>
        </p:sp>
        <p:sp>
          <p:nvSpPr>
            <p:cNvPr id="67" name="ZoneTexte 66">
              <a:extLst>
                <a:ext uri="{FF2B5EF4-FFF2-40B4-BE49-F238E27FC236}">
                  <a16:creationId xmlns:a16="http://schemas.microsoft.com/office/drawing/2014/main" id="{78B9D71D-1C11-4822-A16D-70924B55CF31}"/>
                </a:ext>
              </a:extLst>
            </p:cNvPr>
            <p:cNvSpPr txBox="1"/>
            <p:nvPr/>
          </p:nvSpPr>
          <p:spPr>
            <a:xfrm>
              <a:off x="6042963" y="3032241"/>
              <a:ext cx="2743453" cy="584775"/>
            </a:xfrm>
            <a:prstGeom prst="rect">
              <a:avLst/>
            </a:prstGeom>
            <a:noFill/>
          </p:spPr>
          <p:txBody>
            <a:bodyPr wrap="square" rtlCol="0">
              <a:spAutoFit/>
            </a:bodyPr>
            <a:lstStyle/>
            <a:p>
              <a:pPr algn="ctr"/>
              <a:r>
                <a:rPr lang="fr-FR" sz="1600" b="1" dirty="0">
                  <a:solidFill>
                    <a:schemeClr val="bg1"/>
                  </a:solidFill>
                </a:rPr>
                <a:t>Pleine </a:t>
              </a:r>
            </a:p>
            <a:p>
              <a:pPr algn="ctr"/>
              <a:r>
                <a:rPr lang="fr-FR" sz="1600" dirty="0">
                  <a:solidFill>
                    <a:schemeClr val="bg1"/>
                  </a:solidFill>
                </a:rPr>
                <a:t>propriété</a:t>
              </a:r>
            </a:p>
          </p:txBody>
        </p:sp>
        <p:sp>
          <p:nvSpPr>
            <p:cNvPr id="94" name="Rectangle 93">
              <a:extLst>
                <a:ext uri="{FF2B5EF4-FFF2-40B4-BE49-F238E27FC236}">
                  <a16:creationId xmlns:a16="http://schemas.microsoft.com/office/drawing/2014/main" id="{5560B526-C762-4BBF-8AE7-A65436571617}"/>
                </a:ext>
              </a:extLst>
            </p:cNvPr>
            <p:cNvSpPr/>
            <p:nvPr/>
          </p:nvSpPr>
          <p:spPr>
            <a:xfrm>
              <a:off x="6583675" y="1815347"/>
              <a:ext cx="1732834" cy="431176"/>
            </a:xfrm>
            <a:prstGeom prst="rect">
              <a:avLst/>
            </a:prstGeom>
            <a:solidFill>
              <a:srgbClr val="E3391D"/>
            </a:solidFill>
            <a:ln w="3810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fr-FR"/>
            </a:p>
          </p:txBody>
        </p:sp>
        <p:grpSp>
          <p:nvGrpSpPr>
            <p:cNvPr id="98" name="Groupe 97">
              <a:extLst>
                <a:ext uri="{FF2B5EF4-FFF2-40B4-BE49-F238E27FC236}">
                  <a16:creationId xmlns:a16="http://schemas.microsoft.com/office/drawing/2014/main" id="{7879384B-DFAD-4BC1-864A-908EAC145E4E}"/>
                </a:ext>
              </a:extLst>
            </p:cNvPr>
            <p:cNvGrpSpPr/>
            <p:nvPr/>
          </p:nvGrpSpPr>
          <p:grpSpPr>
            <a:xfrm>
              <a:off x="6550799" y="894466"/>
              <a:ext cx="1798585" cy="833757"/>
              <a:chOff x="3696706" y="1378470"/>
              <a:chExt cx="2308274" cy="940680"/>
            </a:xfrm>
            <a:solidFill>
              <a:schemeClr val="tx1"/>
            </a:solidFill>
          </p:grpSpPr>
          <p:sp>
            <p:nvSpPr>
              <p:cNvPr id="99" name="Rectangle 98">
                <a:extLst>
                  <a:ext uri="{FF2B5EF4-FFF2-40B4-BE49-F238E27FC236}">
                    <a16:creationId xmlns:a16="http://schemas.microsoft.com/office/drawing/2014/main" id="{C202E776-E1DB-404F-A5B8-ADC434FF3DB0}"/>
                  </a:ext>
                </a:extLst>
              </p:cNvPr>
              <p:cNvSpPr/>
              <p:nvPr/>
            </p:nvSpPr>
            <p:spPr>
              <a:xfrm>
                <a:off x="5597311" y="1768701"/>
                <a:ext cx="143250" cy="55044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fr-FR"/>
              </a:p>
            </p:txBody>
          </p:sp>
          <p:sp>
            <p:nvSpPr>
              <p:cNvPr id="100" name="Triangle isocèle 99">
                <a:extLst>
                  <a:ext uri="{FF2B5EF4-FFF2-40B4-BE49-F238E27FC236}">
                    <a16:creationId xmlns:a16="http://schemas.microsoft.com/office/drawing/2014/main" id="{D4E189ED-4C3F-4CE6-8BFB-909577034B8D}"/>
                  </a:ext>
                </a:extLst>
              </p:cNvPr>
              <p:cNvSpPr/>
              <p:nvPr/>
            </p:nvSpPr>
            <p:spPr>
              <a:xfrm>
                <a:off x="3696706" y="1378470"/>
                <a:ext cx="2308274" cy="940678"/>
              </a:xfrm>
              <a:prstGeom prst="triangle">
                <a:avLst>
                  <a:gd name="adj" fmla="val 51493"/>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fr-FR"/>
              </a:p>
            </p:txBody>
          </p:sp>
        </p:grpSp>
        <p:sp>
          <p:nvSpPr>
            <p:cNvPr id="54" name="Rectangle 53">
              <a:extLst>
                <a:ext uri="{FF2B5EF4-FFF2-40B4-BE49-F238E27FC236}">
                  <a16:creationId xmlns:a16="http://schemas.microsoft.com/office/drawing/2014/main" id="{A4C8C5D6-B19A-4DB6-B8E1-94A4C80278E2}"/>
                </a:ext>
              </a:extLst>
            </p:cNvPr>
            <p:cNvSpPr/>
            <p:nvPr/>
          </p:nvSpPr>
          <p:spPr>
            <a:xfrm>
              <a:off x="6715706" y="1827359"/>
              <a:ext cx="1484702" cy="400110"/>
            </a:xfrm>
            <a:prstGeom prst="rect">
              <a:avLst/>
            </a:prstGeom>
          </p:spPr>
          <p:txBody>
            <a:bodyPr wrap="none">
              <a:spAutoFit/>
            </a:bodyPr>
            <a:lstStyle/>
            <a:p>
              <a:pPr algn="ctr"/>
              <a:r>
                <a:rPr lang="fr-FR" sz="1000" dirty="0">
                  <a:solidFill>
                    <a:schemeClr val="bg1"/>
                  </a:solidFill>
                </a:rPr>
                <a:t>Valorisation économique</a:t>
              </a:r>
            </a:p>
            <a:p>
              <a:pPr algn="ctr"/>
              <a:r>
                <a:rPr lang="fr-FR" sz="1000" dirty="0">
                  <a:solidFill>
                    <a:schemeClr val="bg1"/>
                  </a:solidFill>
                </a:rPr>
                <a:t>acquise</a:t>
              </a:r>
            </a:p>
          </p:txBody>
        </p:sp>
      </p:grpSp>
      <p:sp>
        <p:nvSpPr>
          <p:cNvPr id="55" name="ZoneTexte 54">
            <a:extLst>
              <a:ext uri="{FF2B5EF4-FFF2-40B4-BE49-F238E27FC236}">
                <a16:creationId xmlns:a16="http://schemas.microsoft.com/office/drawing/2014/main" id="{C8CDB363-0AE2-4401-9EE7-DFCD1DE1FA6A}"/>
              </a:ext>
            </a:extLst>
          </p:cNvPr>
          <p:cNvSpPr txBox="1"/>
          <p:nvPr/>
        </p:nvSpPr>
        <p:spPr>
          <a:xfrm>
            <a:off x="6311638" y="5473303"/>
            <a:ext cx="2320104" cy="646331"/>
          </a:xfrm>
          <a:prstGeom prst="rect">
            <a:avLst/>
          </a:prstGeom>
          <a:noFill/>
        </p:spPr>
        <p:txBody>
          <a:bodyPr wrap="square" rtlCol="0">
            <a:spAutoFit/>
          </a:bodyPr>
          <a:lstStyle/>
          <a:p>
            <a:pPr marL="171450" indent="-171450" algn="ctr">
              <a:buFont typeface="Wingdings" panose="05000000000000000000" pitchFamily="2" charset="2"/>
              <a:buChar char="ü"/>
            </a:pPr>
            <a:r>
              <a:rPr lang="fr-FR" sz="1200" dirty="0"/>
              <a:t>Récupération du bien remis </a:t>
            </a:r>
          </a:p>
          <a:p>
            <a:pPr algn="ctr"/>
            <a:r>
              <a:rPr lang="fr-FR" sz="1200" dirty="0"/>
              <a:t>en bon état d’habitabilité</a:t>
            </a:r>
          </a:p>
          <a:p>
            <a:pPr marL="171450" indent="-171450" algn="ctr">
              <a:buFont typeface="Wingdings" panose="05000000000000000000" pitchFamily="2" charset="2"/>
              <a:buChar char="ü"/>
            </a:pPr>
            <a:r>
              <a:rPr lang="fr-FR" sz="1200" dirty="0"/>
              <a:t>Pleine propriété sur son bien</a:t>
            </a:r>
          </a:p>
        </p:txBody>
      </p:sp>
      <p:sp>
        <p:nvSpPr>
          <p:cNvPr id="57" name="Rectangle : coins arrondis 56">
            <a:extLst>
              <a:ext uri="{FF2B5EF4-FFF2-40B4-BE49-F238E27FC236}">
                <a16:creationId xmlns:a16="http://schemas.microsoft.com/office/drawing/2014/main" id="{8DBDDD0B-1370-4CCC-873B-274EF70A6A7A}"/>
              </a:ext>
            </a:extLst>
          </p:cNvPr>
          <p:cNvSpPr/>
          <p:nvPr/>
        </p:nvSpPr>
        <p:spPr>
          <a:xfrm>
            <a:off x="6384755" y="5090940"/>
            <a:ext cx="2293903" cy="1040726"/>
          </a:xfrm>
          <a:prstGeom prst="round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nvGrpSpPr>
          <p:cNvPr id="8" name="Groupe 7">
            <a:extLst>
              <a:ext uri="{FF2B5EF4-FFF2-40B4-BE49-F238E27FC236}">
                <a16:creationId xmlns:a16="http://schemas.microsoft.com/office/drawing/2014/main" id="{64DE73DE-02DD-4238-8C3B-3CC79C9A5FE3}"/>
              </a:ext>
            </a:extLst>
          </p:cNvPr>
          <p:cNvGrpSpPr/>
          <p:nvPr/>
        </p:nvGrpSpPr>
        <p:grpSpPr>
          <a:xfrm>
            <a:off x="7470872" y="4281445"/>
            <a:ext cx="818" cy="783574"/>
            <a:chOff x="7470872" y="4281445"/>
            <a:chExt cx="818" cy="783574"/>
          </a:xfrm>
        </p:grpSpPr>
        <p:cxnSp>
          <p:nvCxnSpPr>
            <p:cNvPr id="47" name="Connecteur droit 46">
              <a:extLst>
                <a:ext uri="{FF2B5EF4-FFF2-40B4-BE49-F238E27FC236}">
                  <a16:creationId xmlns:a16="http://schemas.microsoft.com/office/drawing/2014/main" id="{6AE02CB8-D099-4CA1-80D6-D31B8D999AE3}"/>
                </a:ext>
              </a:extLst>
            </p:cNvPr>
            <p:cNvCxnSpPr>
              <a:cxnSpLocks/>
            </p:cNvCxnSpPr>
            <p:nvPr/>
          </p:nvCxnSpPr>
          <p:spPr>
            <a:xfrm flipV="1">
              <a:off x="7471690" y="4281445"/>
              <a:ext cx="0" cy="468000"/>
            </a:xfrm>
            <a:prstGeom prst="line">
              <a:avLst/>
            </a:prstGeom>
            <a:ln>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59" name="Connecteur droit 58">
              <a:extLst>
                <a:ext uri="{FF2B5EF4-FFF2-40B4-BE49-F238E27FC236}">
                  <a16:creationId xmlns:a16="http://schemas.microsoft.com/office/drawing/2014/main" id="{D9B25A40-AAFA-4C31-80C4-39796BD9081F}"/>
                </a:ext>
              </a:extLst>
            </p:cNvPr>
            <p:cNvCxnSpPr>
              <a:cxnSpLocks/>
            </p:cNvCxnSpPr>
            <p:nvPr/>
          </p:nvCxnSpPr>
          <p:spPr>
            <a:xfrm flipV="1">
              <a:off x="7470872" y="4957019"/>
              <a:ext cx="0" cy="108000"/>
            </a:xfrm>
            <a:prstGeom prst="line">
              <a:avLst/>
            </a:prstGeom>
            <a:ln>
              <a:solidFill>
                <a:schemeClr val="tx1"/>
              </a:solidFill>
              <a:prstDash val="dash"/>
            </a:ln>
          </p:spPr>
          <p:style>
            <a:lnRef idx="1">
              <a:schemeClr val="accent1"/>
            </a:lnRef>
            <a:fillRef idx="0">
              <a:schemeClr val="accent1"/>
            </a:fillRef>
            <a:effectRef idx="0">
              <a:schemeClr val="accent1"/>
            </a:effectRef>
            <a:fontRef idx="minor">
              <a:schemeClr val="tx1"/>
            </a:fontRef>
          </p:style>
        </p:cxnSp>
      </p:grpSp>
      <p:grpSp>
        <p:nvGrpSpPr>
          <p:cNvPr id="63" name="Groupe 62">
            <a:extLst>
              <a:ext uri="{FF2B5EF4-FFF2-40B4-BE49-F238E27FC236}">
                <a16:creationId xmlns:a16="http://schemas.microsoft.com/office/drawing/2014/main" id="{AB79EBF8-4D35-486B-B244-703E0EFCBD42}"/>
              </a:ext>
            </a:extLst>
          </p:cNvPr>
          <p:cNvGrpSpPr/>
          <p:nvPr/>
        </p:nvGrpSpPr>
        <p:grpSpPr>
          <a:xfrm>
            <a:off x="3562742" y="894121"/>
            <a:ext cx="1778211" cy="833756"/>
            <a:chOff x="3683848" y="1148214"/>
            <a:chExt cx="2331040" cy="940678"/>
          </a:xfrm>
          <a:solidFill>
            <a:schemeClr val="tx1"/>
          </a:solidFill>
        </p:grpSpPr>
        <p:sp>
          <p:nvSpPr>
            <p:cNvPr id="82" name="Rectangle 81">
              <a:extLst>
                <a:ext uri="{FF2B5EF4-FFF2-40B4-BE49-F238E27FC236}">
                  <a16:creationId xmlns:a16="http://schemas.microsoft.com/office/drawing/2014/main" id="{3886038E-7EAE-41C6-8B4B-7F4406362DEF}"/>
                </a:ext>
              </a:extLst>
            </p:cNvPr>
            <p:cNvSpPr/>
            <p:nvPr/>
          </p:nvSpPr>
          <p:spPr>
            <a:xfrm>
              <a:off x="5584454" y="1538435"/>
              <a:ext cx="143250" cy="550452"/>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fr-FR"/>
            </a:p>
          </p:txBody>
        </p:sp>
        <p:sp>
          <p:nvSpPr>
            <p:cNvPr id="83" name="Triangle isocèle 82">
              <a:extLst>
                <a:ext uri="{FF2B5EF4-FFF2-40B4-BE49-F238E27FC236}">
                  <a16:creationId xmlns:a16="http://schemas.microsoft.com/office/drawing/2014/main" id="{0F844F17-F947-446C-A991-4E384BE11312}"/>
                </a:ext>
              </a:extLst>
            </p:cNvPr>
            <p:cNvSpPr/>
            <p:nvPr/>
          </p:nvSpPr>
          <p:spPr>
            <a:xfrm>
              <a:off x="3683848" y="1148214"/>
              <a:ext cx="2331040" cy="940678"/>
            </a:xfrm>
            <a:prstGeom prst="triangle">
              <a:avLst>
                <a:gd name="adj" fmla="val 51493"/>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fr-FR"/>
            </a:p>
          </p:txBody>
        </p:sp>
      </p:grpSp>
      <p:grpSp>
        <p:nvGrpSpPr>
          <p:cNvPr id="7" name="Groupe 6">
            <a:extLst>
              <a:ext uri="{FF2B5EF4-FFF2-40B4-BE49-F238E27FC236}">
                <a16:creationId xmlns:a16="http://schemas.microsoft.com/office/drawing/2014/main" id="{5995B03D-5258-4E4B-9F43-B2DB4DDAD08D}"/>
              </a:ext>
            </a:extLst>
          </p:cNvPr>
          <p:cNvGrpSpPr/>
          <p:nvPr/>
        </p:nvGrpSpPr>
        <p:grpSpPr>
          <a:xfrm>
            <a:off x="2946338" y="2221490"/>
            <a:ext cx="2851235" cy="2062282"/>
            <a:chOff x="2946338" y="2221490"/>
            <a:chExt cx="2851235" cy="2062282"/>
          </a:xfrm>
        </p:grpSpPr>
        <p:grpSp>
          <p:nvGrpSpPr>
            <p:cNvPr id="71" name="Groupe 70">
              <a:extLst>
                <a:ext uri="{FF2B5EF4-FFF2-40B4-BE49-F238E27FC236}">
                  <a16:creationId xmlns:a16="http://schemas.microsoft.com/office/drawing/2014/main" id="{ECD25809-19A7-4082-8123-69893F6B0850}"/>
                </a:ext>
              </a:extLst>
            </p:cNvPr>
            <p:cNvGrpSpPr/>
            <p:nvPr/>
          </p:nvGrpSpPr>
          <p:grpSpPr>
            <a:xfrm>
              <a:off x="3233857" y="2224814"/>
              <a:ext cx="2563716" cy="2058958"/>
              <a:chOff x="-1155369" y="3311588"/>
              <a:chExt cx="1936859" cy="2058958"/>
            </a:xfrm>
          </p:grpSpPr>
          <p:grpSp>
            <p:nvGrpSpPr>
              <p:cNvPr id="72" name="Groupe 71">
                <a:extLst>
                  <a:ext uri="{FF2B5EF4-FFF2-40B4-BE49-F238E27FC236}">
                    <a16:creationId xmlns:a16="http://schemas.microsoft.com/office/drawing/2014/main" id="{D819FFE8-85A1-4EC6-B8D8-EDBCB2E124EB}"/>
                  </a:ext>
                </a:extLst>
              </p:cNvPr>
              <p:cNvGrpSpPr/>
              <p:nvPr/>
            </p:nvGrpSpPr>
            <p:grpSpPr>
              <a:xfrm>
                <a:off x="-858276" y="3311588"/>
                <a:ext cx="1281667" cy="2058958"/>
                <a:chOff x="-858276" y="3311588"/>
                <a:chExt cx="1281667" cy="2058958"/>
              </a:xfrm>
            </p:grpSpPr>
            <p:sp>
              <p:nvSpPr>
                <p:cNvPr id="79" name="Rectangle 78">
                  <a:extLst>
                    <a:ext uri="{FF2B5EF4-FFF2-40B4-BE49-F238E27FC236}">
                      <a16:creationId xmlns:a16="http://schemas.microsoft.com/office/drawing/2014/main" id="{A6F295BC-2D56-4386-AABC-2D9649483EC1}"/>
                    </a:ext>
                  </a:extLst>
                </p:cNvPr>
                <p:cNvSpPr/>
                <p:nvPr/>
              </p:nvSpPr>
              <p:spPr>
                <a:xfrm>
                  <a:off x="-858276" y="4151601"/>
                  <a:ext cx="1281667" cy="1218945"/>
                </a:xfrm>
                <a:prstGeom prst="rect">
                  <a:avLst/>
                </a:prstGeom>
                <a:solidFill>
                  <a:srgbClr val="70AD47"/>
                </a:solidFill>
                <a:ln w="3810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fr-FR" dirty="0"/>
                </a:p>
              </p:txBody>
            </p:sp>
            <p:sp>
              <p:nvSpPr>
                <p:cNvPr id="80" name="Rectangle 79">
                  <a:extLst>
                    <a:ext uri="{FF2B5EF4-FFF2-40B4-BE49-F238E27FC236}">
                      <a16:creationId xmlns:a16="http://schemas.microsoft.com/office/drawing/2014/main" id="{AF735DFC-B44B-48B2-B48E-0BE77A0079EA}"/>
                    </a:ext>
                  </a:extLst>
                </p:cNvPr>
                <p:cNvSpPr/>
                <p:nvPr/>
              </p:nvSpPr>
              <p:spPr>
                <a:xfrm>
                  <a:off x="-853387" y="3311588"/>
                  <a:ext cx="1273599" cy="845636"/>
                </a:xfrm>
                <a:prstGeom prst="rect">
                  <a:avLst/>
                </a:prstGeom>
                <a:solidFill>
                  <a:srgbClr val="0070C0"/>
                </a:solidFill>
                <a:ln w="3810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fr-FR"/>
                </a:p>
              </p:txBody>
            </p:sp>
          </p:grpSp>
          <p:sp>
            <p:nvSpPr>
              <p:cNvPr id="73" name="ZoneTexte 72">
                <a:extLst>
                  <a:ext uri="{FF2B5EF4-FFF2-40B4-BE49-F238E27FC236}">
                    <a16:creationId xmlns:a16="http://schemas.microsoft.com/office/drawing/2014/main" id="{5F9FE5B8-0088-4E41-B9AE-5DACE81FD515}"/>
                  </a:ext>
                </a:extLst>
              </p:cNvPr>
              <p:cNvSpPr txBox="1"/>
              <p:nvPr/>
            </p:nvSpPr>
            <p:spPr>
              <a:xfrm rot="19986363">
                <a:off x="-1155369" y="4395253"/>
                <a:ext cx="1936859" cy="430887"/>
              </a:xfrm>
              <a:prstGeom prst="rect">
                <a:avLst/>
              </a:prstGeom>
              <a:noFill/>
            </p:spPr>
            <p:txBody>
              <a:bodyPr wrap="square" rtlCol="0">
                <a:spAutoFit/>
              </a:bodyPr>
              <a:lstStyle/>
              <a:p>
                <a:pPr algn="ctr"/>
                <a:r>
                  <a:rPr lang="fr-FR" sz="1100" b="1" dirty="0">
                    <a:solidFill>
                      <a:schemeClr val="bg1"/>
                    </a:solidFill>
                  </a:rPr>
                  <a:t>Valorisation automatique </a:t>
                </a:r>
              </a:p>
              <a:p>
                <a:pPr algn="ctr"/>
                <a:r>
                  <a:rPr lang="fr-FR" sz="1100" dirty="0">
                    <a:solidFill>
                      <a:schemeClr val="bg1"/>
                    </a:solidFill>
                  </a:rPr>
                  <a:t>de la Nue propriété</a:t>
                </a:r>
              </a:p>
            </p:txBody>
          </p:sp>
        </p:grpSp>
        <p:sp>
          <p:nvSpPr>
            <p:cNvPr id="4" name="Triangle rectangle 3">
              <a:extLst>
                <a:ext uri="{FF2B5EF4-FFF2-40B4-BE49-F238E27FC236}">
                  <a16:creationId xmlns:a16="http://schemas.microsoft.com/office/drawing/2014/main" id="{EB2D88FA-EDA7-4FC1-B49C-358094256336}"/>
                </a:ext>
              </a:extLst>
            </p:cNvPr>
            <p:cNvSpPr/>
            <p:nvPr/>
          </p:nvSpPr>
          <p:spPr>
            <a:xfrm flipH="1">
              <a:off x="3627362" y="2221490"/>
              <a:ext cx="1696211" cy="850553"/>
            </a:xfrm>
            <a:prstGeom prst="rtTriangle">
              <a:avLst/>
            </a:prstGeom>
            <a:solidFill>
              <a:srgbClr val="70AD4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84" name="ZoneTexte 83">
              <a:extLst>
                <a:ext uri="{FF2B5EF4-FFF2-40B4-BE49-F238E27FC236}">
                  <a16:creationId xmlns:a16="http://schemas.microsoft.com/office/drawing/2014/main" id="{9F85D3F2-F88E-4B0D-A7A2-8537E303B796}"/>
                </a:ext>
              </a:extLst>
            </p:cNvPr>
            <p:cNvSpPr txBox="1"/>
            <p:nvPr/>
          </p:nvSpPr>
          <p:spPr>
            <a:xfrm rot="19975483">
              <a:off x="2946338" y="2395232"/>
              <a:ext cx="2542759" cy="307777"/>
            </a:xfrm>
            <a:prstGeom prst="rect">
              <a:avLst/>
            </a:prstGeom>
            <a:noFill/>
          </p:spPr>
          <p:txBody>
            <a:bodyPr wrap="square" rtlCol="0">
              <a:spAutoFit/>
            </a:bodyPr>
            <a:lstStyle/>
            <a:p>
              <a:pPr algn="ctr"/>
              <a:r>
                <a:rPr lang="fr-FR" sz="1400" b="1" dirty="0">
                  <a:solidFill>
                    <a:schemeClr val="bg1"/>
                  </a:solidFill>
                </a:rPr>
                <a:t>Usufruit</a:t>
              </a:r>
            </a:p>
          </p:txBody>
        </p:sp>
      </p:grpSp>
      <p:sp>
        <p:nvSpPr>
          <p:cNvPr id="86" name="Triangle rectangle 85">
            <a:extLst>
              <a:ext uri="{FF2B5EF4-FFF2-40B4-BE49-F238E27FC236}">
                <a16:creationId xmlns:a16="http://schemas.microsoft.com/office/drawing/2014/main" id="{798EDCF2-7E6F-4053-B9BF-B4CEF2930CC5}"/>
              </a:ext>
            </a:extLst>
          </p:cNvPr>
          <p:cNvSpPr/>
          <p:nvPr/>
        </p:nvSpPr>
        <p:spPr>
          <a:xfrm flipH="1">
            <a:off x="3611988" y="1793045"/>
            <a:ext cx="1707380" cy="431768"/>
          </a:xfrm>
          <a:prstGeom prst="rtTriangle">
            <a:avLst/>
          </a:prstGeom>
          <a:solidFill>
            <a:srgbClr val="E3391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93" name="Rectangle 92">
            <a:extLst>
              <a:ext uri="{FF2B5EF4-FFF2-40B4-BE49-F238E27FC236}">
                <a16:creationId xmlns:a16="http://schemas.microsoft.com/office/drawing/2014/main" id="{D223F45F-2452-4ADF-B947-CC1B0BBE0902}"/>
              </a:ext>
            </a:extLst>
          </p:cNvPr>
          <p:cNvSpPr/>
          <p:nvPr/>
        </p:nvSpPr>
        <p:spPr>
          <a:xfrm rot="20761643">
            <a:off x="4616554" y="1871233"/>
            <a:ext cx="708848" cy="338554"/>
          </a:xfrm>
          <a:prstGeom prst="rect">
            <a:avLst/>
          </a:prstGeom>
        </p:spPr>
        <p:txBody>
          <a:bodyPr wrap="none">
            <a:spAutoFit/>
          </a:bodyPr>
          <a:lstStyle/>
          <a:p>
            <a:pPr algn="ctr"/>
            <a:r>
              <a:rPr lang="fr-FR" sz="800" dirty="0">
                <a:solidFill>
                  <a:schemeClr val="bg1"/>
                </a:solidFill>
              </a:rPr>
              <a:t>valorisation</a:t>
            </a:r>
          </a:p>
          <a:p>
            <a:pPr algn="ctr"/>
            <a:r>
              <a:rPr lang="fr-FR" sz="800" dirty="0">
                <a:solidFill>
                  <a:schemeClr val="bg1"/>
                </a:solidFill>
              </a:rPr>
              <a:t>économique</a:t>
            </a:r>
          </a:p>
        </p:txBody>
      </p:sp>
      <p:cxnSp>
        <p:nvCxnSpPr>
          <p:cNvPr id="95" name="Connecteur droit 94">
            <a:extLst>
              <a:ext uri="{FF2B5EF4-FFF2-40B4-BE49-F238E27FC236}">
                <a16:creationId xmlns:a16="http://schemas.microsoft.com/office/drawing/2014/main" id="{7579FBA2-24E8-40B8-B19B-40295CE36A61}"/>
              </a:ext>
            </a:extLst>
          </p:cNvPr>
          <p:cNvCxnSpPr>
            <a:cxnSpLocks/>
            <a:stCxn id="46" idx="1"/>
          </p:cNvCxnSpPr>
          <p:nvPr/>
        </p:nvCxnSpPr>
        <p:spPr>
          <a:xfrm flipH="1" flipV="1">
            <a:off x="5319370" y="4281445"/>
            <a:ext cx="2080812" cy="513000"/>
          </a:xfrm>
          <a:prstGeom prst="line">
            <a:avLst/>
          </a:prstGeom>
          <a:ln w="28575">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96" name="Connecteur droit 95">
            <a:extLst>
              <a:ext uri="{FF2B5EF4-FFF2-40B4-BE49-F238E27FC236}">
                <a16:creationId xmlns:a16="http://schemas.microsoft.com/office/drawing/2014/main" id="{1BBE9F11-EAFA-44EB-92D0-A1644A553988}"/>
              </a:ext>
            </a:extLst>
          </p:cNvPr>
          <p:cNvCxnSpPr>
            <a:cxnSpLocks/>
            <a:stCxn id="3" idx="6"/>
          </p:cNvCxnSpPr>
          <p:nvPr/>
        </p:nvCxnSpPr>
        <p:spPr>
          <a:xfrm flipV="1">
            <a:off x="1616189" y="4267107"/>
            <a:ext cx="2000059" cy="574820"/>
          </a:xfrm>
          <a:prstGeom prst="line">
            <a:avLst/>
          </a:prstGeom>
          <a:ln w="28575">
            <a:solidFill>
              <a:schemeClr val="tx1"/>
            </a:solidFill>
            <a:prstDash val="dash"/>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713885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7"/>
                                        </p:tgtEl>
                                        <p:attrNameLst>
                                          <p:attrName>style.visibility</p:attrName>
                                        </p:attrNameLst>
                                      </p:cBhvr>
                                      <p:to>
                                        <p:strVal val="visible"/>
                                      </p:to>
                                    </p:set>
                                    <p:animEffect transition="in" filter="fade">
                                      <p:cBhvr>
                                        <p:cTn id="7" dur="500"/>
                                        <p:tgtEl>
                                          <p:spTgt spid="37"/>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14"/>
                                        </p:tgtEl>
                                        <p:attrNameLst>
                                          <p:attrName>style.visibility</p:attrName>
                                        </p:attrNameLst>
                                      </p:cBhvr>
                                      <p:to>
                                        <p:strVal val="visible"/>
                                      </p:to>
                                    </p:set>
                                    <p:animEffect transition="in" filter="fade">
                                      <p:cBhvr>
                                        <p:cTn id="10" dur="500"/>
                                        <p:tgtEl>
                                          <p:spTgt spid="14"/>
                                        </p:tgtEl>
                                      </p:cBhvr>
                                    </p:animEffect>
                                  </p:childTnLst>
                                </p:cTn>
                              </p:par>
                              <p:par>
                                <p:cTn id="11" presetID="10" presetClass="entr" presetSubtype="0" fill="hold" nodeType="withEffect">
                                  <p:stCondLst>
                                    <p:cond delay="0"/>
                                  </p:stCondLst>
                                  <p:childTnLst>
                                    <p:set>
                                      <p:cBhvr>
                                        <p:cTn id="12" dur="1" fill="hold">
                                          <p:stCondLst>
                                            <p:cond delay="0"/>
                                          </p:stCondLst>
                                        </p:cTn>
                                        <p:tgtEl>
                                          <p:spTgt spid="103"/>
                                        </p:tgtEl>
                                        <p:attrNameLst>
                                          <p:attrName>style.visibility</p:attrName>
                                        </p:attrNameLst>
                                      </p:cBhvr>
                                      <p:to>
                                        <p:strVal val="visible"/>
                                      </p:to>
                                    </p:set>
                                    <p:animEffect transition="in" filter="fade">
                                      <p:cBhvr>
                                        <p:cTn id="13" dur="500"/>
                                        <p:tgtEl>
                                          <p:spTgt spid="103"/>
                                        </p:tgtEl>
                                      </p:cBhvr>
                                    </p:animEffect>
                                  </p:childTnLst>
                                </p:cTn>
                              </p:par>
                              <p:par>
                                <p:cTn id="14" presetID="10" presetClass="entr" presetSubtype="0" fill="hold" nodeType="withEffect">
                                  <p:stCondLst>
                                    <p:cond delay="0"/>
                                  </p:stCondLst>
                                  <p:childTnLst>
                                    <p:set>
                                      <p:cBhvr>
                                        <p:cTn id="15" dur="1" fill="hold">
                                          <p:stCondLst>
                                            <p:cond delay="0"/>
                                          </p:stCondLst>
                                        </p:cTn>
                                        <p:tgtEl>
                                          <p:spTgt spid="53"/>
                                        </p:tgtEl>
                                        <p:attrNameLst>
                                          <p:attrName>style.visibility</p:attrName>
                                        </p:attrNameLst>
                                      </p:cBhvr>
                                      <p:to>
                                        <p:strVal val="visible"/>
                                      </p:to>
                                    </p:set>
                                    <p:animEffect transition="in" filter="fade">
                                      <p:cBhvr>
                                        <p:cTn id="16" dur="500"/>
                                        <p:tgtEl>
                                          <p:spTgt spid="53"/>
                                        </p:tgtEl>
                                      </p:cBhvr>
                                    </p:animEffect>
                                  </p:childTnLst>
                                </p:cTn>
                              </p:par>
                            </p:childTnLst>
                          </p:cTn>
                        </p:par>
                      </p:childTnLst>
                    </p:cTn>
                  </p:par>
                  <p:par>
                    <p:cTn id="17" fill="hold">
                      <p:stCondLst>
                        <p:cond delay="indefinite"/>
                      </p:stCondLst>
                      <p:childTnLst>
                        <p:par>
                          <p:cTn id="18" fill="hold">
                            <p:stCondLst>
                              <p:cond delay="0"/>
                            </p:stCondLst>
                            <p:childTnLst>
                              <p:par>
                                <p:cTn id="19" presetID="10" presetClass="entr" presetSubtype="0" fill="hold" grpId="0" nodeType="clickEffect">
                                  <p:stCondLst>
                                    <p:cond delay="0"/>
                                  </p:stCondLst>
                                  <p:childTnLst>
                                    <p:set>
                                      <p:cBhvr>
                                        <p:cTn id="20" dur="1" fill="hold">
                                          <p:stCondLst>
                                            <p:cond delay="0"/>
                                          </p:stCondLst>
                                        </p:cTn>
                                        <p:tgtEl>
                                          <p:spTgt spid="107"/>
                                        </p:tgtEl>
                                        <p:attrNameLst>
                                          <p:attrName>style.visibility</p:attrName>
                                        </p:attrNameLst>
                                      </p:cBhvr>
                                      <p:to>
                                        <p:strVal val="visible"/>
                                      </p:to>
                                    </p:set>
                                    <p:animEffect transition="in" filter="fade">
                                      <p:cBhvr>
                                        <p:cTn id="21" dur="500"/>
                                        <p:tgtEl>
                                          <p:spTgt spid="107"/>
                                        </p:tgtEl>
                                      </p:cBhvr>
                                    </p:animEffect>
                                  </p:childTnLst>
                                </p:cTn>
                              </p:par>
                            </p:childTnLst>
                          </p:cTn>
                        </p:par>
                      </p:childTnLst>
                    </p:cTn>
                  </p:par>
                  <p:par>
                    <p:cTn id="22" fill="hold">
                      <p:stCondLst>
                        <p:cond delay="indefinite"/>
                      </p:stCondLst>
                      <p:childTnLst>
                        <p:par>
                          <p:cTn id="23" fill="hold">
                            <p:stCondLst>
                              <p:cond delay="0"/>
                            </p:stCondLst>
                            <p:childTnLst>
                              <p:par>
                                <p:cTn id="24" presetID="10" presetClass="entr" presetSubtype="0" fill="hold" grpId="0" nodeType="clickEffect">
                                  <p:stCondLst>
                                    <p:cond delay="0"/>
                                  </p:stCondLst>
                                  <p:childTnLst>
                                    <p:set>
                                      <p:cBhvr>
                                        <p:cTn id="25" dur="1" fill="hold">
                                          <p:stCondLst>
                                            <p:cond delay="0"/>
                                          </p:stCondLst>
                                        </p:cTn>
                                        <p:tgtEl>
                                          <p:spTgt spid="93"/>
                                        </p:tgtEl>
                                        <p:attrNameLst>
                                          <p:attrName>style.visibility</p:attrName>
                                        </p:attrNameLst>
                                      </p:cBhvr>
                                      <p:to>
                                        <p:strVal val="visible"/>
                                      </p:to>
                                    </p:set>
                                    <p:animEffect transition="in" filter="fade">
                                      <p:cBhvr>
                                        <p:cTn id="26" dur="500"/>
                                        <p:tgtEl>
                                          <p:spTgt spid="93"/>
                                        </p:tgtEl>
                                      </p:cBhvr>
                                    </p:animEffect>
                                  </p:childTnLst>
                                </p:cTn>
                              </p:par>
                              <p:par>
                                <p:cTn id="27" presetID="10" presetClass="entr" presetSubtype="0" fill="hold" nodeType="withEffect">
                                  <p:stCondLst>
                                    <p:cond delay="0"/>
                                  </p:stCondLst>
                                  <p:childTnLst>
                                    <p:set>
                                      <p:cBhvr>
                                        <p:cTn id="28" dur="1" fill="hold">
                                          <p:stCondLst>
                                            <p:cond delay="0"/>
                                          </p:stCondLst>
                                        </p:cTn>
                                        <p:tgtEl>
                                          <p:spTgt spid="7"/>
                                        </p:tgtEl>
                                        <p:attrNameLst>
                                          <p:attrName>style.visibility</p:attrName>
                                        </p:attrNameLst>
                                      </p:cBhvr>
                                      <p:to>
                                        <p:strVal val="visible"/>
                                      </p:to>
                                    </p:set>
                                    <p:animEffect transition="in" filter="fade">
                                      <p:cBhvr>
                                        <p:cTn id="29" dur="500"/>
                                        <p:tgtEl>
                                          <p:spTgt spid="7"/>
                                        </p:tgtEl>
                                      </p:cBhvr>
                                    </p:animEffect>
                                  </p:childTnLst>
                                </p:cTn>
                              </p:par>
                              <p:par>
                                <p:cTn id="30" presetID="10" presetClass="entr" presetSubtype="0" fill="hold" nodeType="withEffect">
                                  <p:stCondLst>
                                    <p:cond delay="0"/>
                                  </p:stCondLst>
                                  <p:childTnLst>
                                    <p:set>
                                      <p:cBhvr>
                                        <p:cTn id="31" dur="1" fill="hold">
                                          <p:stCondLst>
                                            <p:cond delay="0"/>
                                          </p:stCondLst>
                                        </p:cTn>
                                        <p:tgtEl>
                                          <p:spTgt spid="63"/>
                                        </p:tgtEl>
                                        <p:attrNameLst>
                                          <p:attrName>style.visibility</p:attrName>
                                        </p:attrNameLst>
                                      </p:cBhvr>
                                      <p:to>
                                        <p:strVal val="visible"/>
                                      </p:to>
                                    </p:set>
                                    <p:animEffect transition="in" filter="fade">
                                      <p:cBhvr>
                                        <p:cTn id="32" dur="500"/>
                                        <p:tgtEl>
                                          <p:spTgt spid="63"/>
                                        </p:tgtEl>
                                      </p:cBhvr>
                                    </p:animEffect>
                                  </p:childTnLst>
                                </p:cTn>
                              </p:par>
                              <p:par>
                                <p:cTn id="33" presetID="10" presetClass="entr" presetSubtype="0" fill="hold" grpId="0" nodeType="withEffect">
                                  <p:stCondLst>
                                    <p:cond delay="0"/>
                                  </p:stCondLst>
                                  <p:childTnLst>
                                    <p:set>
                                      <p:cBhvr>
                                        <p:cTn id="34" dur="1" fill="hold">
                                          <p:stCondLst>
                                            <p:cond delay="0"/>
                                          </p:stCondLst>
                                        </p:cTn>
                                        <p:tgtEl>
                                          <p:spTgt spid="108"/>
                                        </p:tgtEl>
                                        <p:attrNameLst>
                                          <p:attrName>style.visibility</p:attrName>
                                        </p:attrNameLst>
                                      </p:cBhvr>
                                      <p:to>
                                        <p:strVal val="visible"/>
                                      </p:to>
                                    </p:set>
                                    <p:animEffect transition="in" filter="fade">
                                      <p:cBhvr>
                                        <p:cTn id="35" dur="500"/>
                                        <p:tgtEl>
                                          <p:spTgt spid="108"/>
                                        </p:tgtEl>
                                      </p:cBhvr>
                                    </p:animEffect>
                                  </p:childTnLst>
                                </p:cTn>
                              </p:par>
                              <p:par>
                                <p:cTn id="36" presetID="22" presetClass="entr" presetSubtype="1" fill="hold" nodeType="withEffect">
                                  <p:stCondLst>
                                    <p:cond delay="0"/>
                                  </p:stCondLst>
                                  <p:childTnLst>
                                    <p:set>
                                      <p:cBhvr>
                                        <p:cTn id="37" dur="1" fill="hold">
                                          <p:stCondLst>
                                            <p:cond delay="0"/>
                                          </p:stCondLst>
                                        </p:cTn>
                                        <p:tgtEl>
                                          <p:spTgt spid="96"/>
                                        </p:tgtEl>
                                        <p:attrNameLst>
                                          <p:attrName>style.visibility</p:attrName>
                                        </p:attrNameLst>
                                      </p:cBhvr>
                                      <p:to>
                                        <p:strVal val="visible"/>
                                      </p:to>
                                    </p:set>
                                    <p:animEffect transition="in" filter="wipe(up)">
                                      <p:cBhvr>
                                        <p:cTn id="38" dur="500"/>
                                        <p:tgtEl>
                                          <p:spTgt spid="96"/>
                                        </p:tgtEl>
                                      </p:cBhvr>
                                    </p:animEffect>
                                  </p:childTnLst>
                                </p:cTn>
                              </p:par>
                              <p:par>
                                <p:cTn id="39" presetID="22" presetClass="entr" presetSubtype="1" fill="hold" nodeType="withEffect">
                                  <p:stCondLst>
                                    <p:cond delay="0"/>
                                  </p:stCondLst>
                                  <p:childTnLst>
                                    <p:set>
                                      <p:cBhvr>
                                        <p:cTn id="40" dur="1" fill="hold">
                                          <p:stCondLst>
                                            <p:cond delay="0"/>
                                          </p:stCondLst>
                                        </p:cTn>
                                        <p:tgtEl>
                                          <p:spTgt spid="95"/>
                                        </p:tgtEl>
                                        <p:attrNameLst>
                                          <p:attrName>style.visibility</p:attrName>
                                        </p:attrNameLst>
                                      </p:cBhvr>
                                      <p:to>
                                        <p:strVal val="visible"/>
                                      </p:to>
                                    </p:set>
                                    <p:animEffect transition="in" filter="wipe(up)">
                                      <p:cBhvr>
                                        <p:cTn id="41" dur="500"/>
                                        <p:tgtEl>
                                          <p:spTgt spid="95"/>
                                        </p:tgtEl>
                                      </p:cBhvr>
                                    </p:animEffect>
                                  </p:childTnLst>
                                </p:cTn>
                              </p:par>
                            </p:childTnLst>
                          </p:cTn>
                        </p:par>
                        <p:par>
                          <p:cTn id="42" fill="hold">
                            <p:stCondLst>
                              <p:cond delay="500"/>
                            </p:stCondLst>
                            <p:childTnLst>
                              <p:par>
                                <p:cTn id="43" presetID="22" presetClass="entr" presetSubtype="8" fill="hold" nodeType="afterEffect">
                                  <p:stCondLst>
                                    <p:cond delay="0"/>
                                  </p:stCondLst>
                                  <p:childTnLst>
                                    <p:set>
                                      <p:cBhvr>
                                        <p:cTn id="44" dur="1" fill="hold">
                                          <p:stCondLst>
                                            <p:cond delay="0"/>
                                          </p:stCondLst>
                                        </p:cTn>
                                        <p:tgtEl>
                                          <p:spTgt spid="64"/>
                                        </p:tgtEl>
                                        <p:attrNameLst>
                                          <p:attrName>style.visibility</p:attrName>
                                        </p:attrNameLst>
                                      </p:cBhvr>
                                      <p:to>
                                        <p:strVal val="visible"/>
                                      </p:to>
                                    </p:set>
                                    <p:animEffect transition="in" filter="wipe(left)">
                                      <p:cBhvr>
                                        <p:cTn id="45" dur="500"/>
                                        <p:tgtEl>
                                          <p:spTgt spid="64"/>
                                        </p:tgtEl>
                                      </p:cBhvr>
                                    </p:animEffect>
                                  </p:childTnLst>
                                </p:cTn>
                              </p:par>
                              <p:par>
                                <p:cTn id="46" presetID="10" presetClass="entr" presetSubtype="0" fill="hold" grpId="0" nodeType="withEffect">
                                  <p:stCondLst>
                                    <p:cond delay="0"/>
                                  </p:stCondLst>
                                  <p:childTnLst>
                                    <p:set>
                                      <p:cBhvr>
                                        <p:cTn id="47" dur="1" fill="hold">
                                          <p:stCondLst>
                                            <p:cond delay="0"/>
                                          </p:stCondLst>
                                        </p:cTn>
                                        <p:tgtEl>
                                          <p:spTgt spid="46"/>
                                        </p:tgtEl>
                                        <p:attrNameLst>
                                          <p:attrName>style.visibility</p:attrName>
                                        </p:attrNameLst>
                                      </p:cBhvr>
                                      <p:to>
                                        <p:strVal val="visible"/>
                                      </p:to>
                                    </p:set>
                                    <p:animEffect transition="in" filter="fade">
                                      <p:cBhvr>
                                        <p:cTn id="48" dur="500"/>
                                        <p:tgtEl>
                                          <p:spTgt spid="46"/>
                                        </p:tgtEl>
                                      </p:cBhvr>
                                    </p:animEffect>
                                  </p:childTnLst>
                                </p:cTn>
                              </p:par>
                            </p:childTnLst>
                          </p:cTn>
                        </p:par>
                      </p:childTnLst>
                    </p:cTn>
                  </p:par>
                  <p:par>
                    <p:cTn id="49" fill="hold">
                      <p:stCondLst>
                        <p:cond delay="indefinite"/>
                      </p:stCondLst>
                      <p:childTnLst>
                        <p:par>
                          <p:cTn id="50" fill="hold">
                            <p:stCondLst>
                              <p:cond delay="0"/>
                            </p:stCondLst>
                            <p:childTnLst>
                              <p:par>
                                <p:cTn id="51" presetID="22" presetClass="entr" presetSubtype="8" fill="hold" grpId="0" nodeType="clickEffect">
                                  <p:stCondLst>
                                    <p:cond delay="0"/>
                                  </p:stCondLst>
                                  <p:childTnLst>
                                    <p:set>
                                      <p:cBhvr>
                                        <p:cTn id="52" dur="1" fill="hold">
                                          <p:stCondLst>
                                            <p:cond delay="0"/>
                                          </p:stCondLst>
                                        </p:cTn>
                                        <p:tgtEl>
                                          <p:spTgt spid="86"/>
                                        </p:tgtEl>
                                        <p:attrNameLst>
                                          <p:attrName>style.visibility</p:attrName>
                                        </p:attrNameLst>
                                      </p:cBhvr>
                                      <p:to>
                                        <p:strVal val="visible"/>
                                      </p:to>
                                    </p:set>
                                    <p:animEffect transition="in" filter="wipe(left)">
                                      <p:cBhvr>
                                        <p:cTn id="53" dur="500"/>
                                        <p:tgtEl>
                                          <p:spTgt spid="86"/>
                                        </p:tgtEl>
                                      </p:cBhvr>
                                    </p:animEffect>
                                  </p:childTnLst>
                                </p:cTn>
                              </p:par>
                            </p:childTnLst>
                          </p:cTn>
                        </p:par>
                        <p:par>
                          <p:cTn id="54" fill="hold">
                            <p:stCondLst>
                              <p:cond delay="500"/>
                            </p:stCondLst>
                            <p:childTnLst>
                              <p:par>
                                <p:cTn id="55" presetID="22" presetClass="entr" presetSubtype="8" fill="hold" grpId="0" nodeType="afterEffect">
                                  <p:stCondLst>
                                    <p:cond delay="0"/>
                                  </p:stCondLst>
                                  <p:childTnLst>
                                    <p:set>
                                      <p:cBhvr>
                                        <p:cTn id="56" dur="1" fill="hold">
                                          <p:stCondLst>
                                            <p:cond delay="0"/>
                                          </p:stCondLst>
                                        </p:cTn>
                                        <p:tgtEl>
                                          <p:spTgt spid="9"/>
                                        </p:tgtEl>
                                        <p:attrNameLst>
                                          <p:attrName>style.visibility</p:attrName>
                                        </p:attrNameLst>
                                      </p:cBhvr>
                                      <p:to>
                                        <p:strVal val="visible"/>
                                      </p:to>
                                    </p:set>
                                    <p:animEffect transition="in" filter="wipe(left)">
                                      <p:cBhvr>
                                        <p:cTn id="57" dur="500"/>
                                        <p:tgtEl>
                                          <p:spTgt spid="9"/>
                                        </p:tgtEl>
                                      </p:cBhvr>
                                    </p:animEffect>
                                  </p:childTnLst>
                                </p:cTn>
                              </p:par>
                            </p:childTnLst>
                          </p:cTn>
                        </p:par>
                      </p:childTnLst>
                    </p:cTn>
                  </p:par>
                  <p:par>
                    <p:cTn id="58" fill="hold">
                      <p:stCondLst>
                        <p:cond delay="indefinite"/>
                      </p:stCondLst>
                      <p:childTnLst>
                        <p:par>
                          <p:cTn id="59" fill="hold">
                            <p:stCondLst>
                              <p:cond delay="0"/>
                            </p:stCondLst>
                            <p:childTnLst>
                              <p:par>
                                <p:cTn id="60" presetID="10" presetClass="entr" presetSubtype="0" fill="hold" grpId="0" nodeType="clickEffect">
                                  <p:stCondLst>
                                    <p:cond delay="0"/>
                                  </p:stCondLst>
                                  <p:childTnLst>
                                    <p:set>
                                      <p:cBhvr>
                                        <p:cTn id="61" dur="1" fill="hold">
                                          <p:stCondLst>
                                            <p:cond delay="0"/>
                                          </p:stCondLst>
                                        </p:cTn>
                                        <p:tgtEl>
                                          <p:spTgt spid="48"/>
                                        </p:tgtEl>
                                        <p:attrNameLst>
                                          <p:attrName>style.visibility</p:attrName>
                                        </p:attrNameLst>
                                      </p:cBhvr>
                                      <p:to>
                                        <p:strVal val="visible"/>
                                      </p:to>
                                    </p:set>
                                    <p:animEffect transition="in" filter="fade">
                                      <p:cBhvr>
                                        <p:cTn id="62" dur="500"/>
                                        <p:tgtEl>
                                          <p:spTgt spid="48"/>
                                        </p:tgtEl>
                                      </p:cBhvr>
                                    </p:animEffect>
                                  </p:childTnLst>
                                </p:cTn>
                              </p:par>
                              <p:par>
                                <p:cTn id="63" presetID="10" presetClass="entr" presetSubtype="0" fill="hold" nodeType="withEffect">
                                  <p:stCondLst>
                                    <p:cond delay="0"/>
                                  </p:stCondLst>
                                  <p:childTnLst>
                                    <p:set>
                                      <p:cBhvr>
                                        <p:cTn id="64" dur="1" fill="hold">
                                          <p:stCondLst>
                                            <p:cond delay="0"/>
                                          </p:stCondLst>
                                        </p:cTn>
                                        <p:tgtEl>
                                          <p:spTgt spid="6"/>
                                        </p:tgtEl>
                                        <p:attrNameLst>
                                          <p:attrName>style.visibility</p:attrName>
                                        </p:attrNameLst>
                                      </p:cBhvr>
                                      <p:to>
                                        <p:strVal val="visible"/>
                                      </p:to>
                                    </p:set>
                                    <p:animEffect transition="in" filter="fade">
                                      <p:cBhvr>
                                        <p:cTn id="65" dur="500"/>
                                        <p:tgtEl>
                                          <p:spTgt spid="6"/>
                                        </p:tgtEl>
                                      </p:cBhvr>
                                    </p:animEffect>
                                  </p:childTnLst>
                                </p:cTn>
                              </p:par>
                              <p:par>
                                <p:cTn id="66" presetID="10" presetClass="entr" presetSubtype="0" fill="hold" nodeType="withEffect">
                                  <p:stCondLst>
                                    <p:cond delay="0"/>
                                  </p:stCondLst>
                                  <p:childTnLst>
                                    <p:set>
                                      <p:cBhvr>
                                        <p:cTn id="67" dur="1" fill="hold">
                                          <p:stCondLst>
                                            <p:cond delay="0"/>
                                          </p:stCondLst>
                                        </p:cTn>
                                        <p:tgtEl>
                                          <p:spTgt spid="8"/>
                                        </p:tgtEl>
                                        <p:attrNameLst>
                                          <p:attrName>style.visibility</p:attrName>
                                        </p:attrNameLst>
                                      </p:cBhvr>
                                      <p:to>
                                        <p:strVal val="visible"/>
                                      </p:to>
                                    </p:set>
                                    <p:animEffect transition="in" filter="fade">
                                      <p:cBhvr>
                                        <p:cTn id="68" dur="500"/>
                                        <p:tgtEl>
                                          <p:spTgt spid="8"/>
                                        </p:tgtEl>
                                      </p:cBhvr>
                                    </p:animEffect>
                                  </p:childTnLst>
                                </p:cTn>
                              </p:par>
                              <p:par>
                                <p:cTn id="69" presetID="10" presetClass="entr" presetSubtype="0" fill="hold" grpId="0" nodeType="withEffect">
                                  <p:stCondLst>
                                    <p:cond delay="0"/>
                                  </p:stCondLst>
                                  <p:childTnLst>
                                    <p:set>
                                      <p:cBhvr>
                                        <p:cTn id="70" dur="1" fill="hold">
                                          <p:stCondLst>
                                            <p:cond delay="0"/>
                                          </p:stCondLst>
                                        </p:cTn>
                                        <p:tgtEl>
                                          <p:spTgt spid="57"/>
                                        </p:tgtEl>
                                        <p:attrNameLst>
                                          <p:attrName>style.visibility</p:attrName>
                                        </p:attrNameLst>
                                      </p:cBhvr>
                                      <p:to>
                                        <p:strVal val="visible"/>
                                      </p:to>
                                    </p:set>
                                    <p:animEffect transition="in" filter="fade">
                                      <p:cBhvr>
                                        <p:cTn id="71" dur="500"/>
                                        <p:tgtEl>
                                          <p:spTgt spid="57"/>
                                        </p:tgtEl>
                                      </p:cBhvr>
                                    </p:animEffect>
                                  </p:childTnLst>
                                </p:cTn>
                              </p:par>
                            </p:childTnLst>
                          </p:cTn>
                        </p:par>
                      </p:childTnLst>
                    </p:cTn>
                  </p:par>
                  <p:par>
                    <p:cTn id="72" fill="hold">
                      <p:stCondLst>
                        <p:cond delay="indefinite"/>
                      </p:stCondLst>
                      <p:childTnLst>
                        <p:par>
                          <p:cTn id="73" fill="hold">
                            <p:stCondLst>
                              <p:cond delay="0"/>
                            </p:stCondLst>
                            <p:childTnLst>
                              <p:par>
                                <p:cTn id="74" presetID="10" presetClass="entr" presetSubtype="0" fill="hold" grpId="0" nodeType="clickEffect">
                                  <p:stCondLst>
                                    <p:cond delay="0"/>
                                  </p:stCondLst>
                                  <p:childTnLst>
                                    <p:set>
                                      <p:cBhvr>
                                        <p:cTn id="75" dur="1" fill="hold">
                                          <p:stCondLst>
                                            <p:cond delay="0"/>
                                          </p:stCondLst>
                                        </p:cTn>
                                        <p:tgtEl>
                                          <p:spTgt spid="55"/>
                                        </p:tgtEl>
                                        <p:attrNameLst>
                                          <p:attrName>style.visibility</p:attrName>
                                        </p:attrNameLst>
                                      </p:cBhvr>
                                      <p:to>
                                        <p:strVal val="visible"/>
                                      </p:to>
                                    </p:set>
                                    <p:animEffect transition="in" filter="fade">
                                      <p:cBhvr>
                                        <p:cTn id="76" dur="500"/>
                                        <p:tgtEl>
                                          <p:spTgt spid="5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7" grpId="0"/>
      <p:bldP spid="48" grpId="0"/>
      <p:bldP spid="46" grpId="0" animBg="1"/>
      <p:bldP spid="107" grpId="0"/>
      <p:bldP spid="108" grpId="0"/>
      <p:bldP spid="9" grpId="0"/>
      <p:bldP spid="14" grpId="0" animBg="1"/>
      <p:bldP spid="55" grpId="0"/>
      <p:bldP spid="57" grpId="0" animBg="1"/>
      <p:bldP spid="86" grpId="0" animBg="1"/>
      <p:bldP spid="93"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2">
            <a:extLst>
              <a:ext uri="{FF2B5EF4-FFF2-40B4-BE49-F238E27FC236}">
                <a16:creationId xmlns:a16="http://schemas.microsoft.com/office/drawing/2014/main" id="{1FDFF6DF-8950-43AF-86B7-A406E83089AC}"/>
              </a:ext>
            </a:extLst>
          </p:cNvPr>
          <p:cNvSpPr txBox="1">
            <a:spLocks/>
          </p:cNvSpPr>
          <p:nvPr/>
        </p:nvSpPr>
        <p:spPr>
          <a:xfrm>
            <a:off x="489844" y="1128906"/>
            <a:ext cx="7975053" cy="892684"/>
          </a:xfrm>
          <a:prstGeom prst="rect">
            <a:avLst/>
          </a:prstGeom>
        </p:spPr>
        <p:txBody>
          <a:bodyPr vert="horz" lIns="91440" tIns="45720" rIns="91440" bIns="45720" rtlCol="0" anchor="ctr">
            <a:normAutofit fontScale="85000" lnSpcReduction="1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2400" b="1" u="sng" cap="all" dirty="0">
                <a:solidFill>
                  <a:srgbClr val="CC0000"/>
                </a:solidFill>
                <a:latin typeface="+mn-lt"/>
                <a:ea typeface="+mn-ea"/>
                <a:cs typeface="+mn-cs"/>
              </a:rPr>
              <a:t>Comment </a:t>
            </a:r>
            <a:r>
              <a:rPr lang="en-US" sz="2400" b="1" u="sng" cap="all" dirty="0" err="1">
                <a:solidFill>
                  <a:srgbClr val="CC0000"/>
                </a:solidFill>
                <a:latin typeface="+mn-lt"/>
                <a:ea typeface="+mn-ea"/>
                <a:cs typeface="+mn-cs"/>
              </a:rPr>
              <a:t>est</a:t>
            </a:r>
            <a:r>
              <a:rPr lang="en-US" sz="2400" b="1" u="sng" cap="all" dirty="0">
                <a:solidFill>
                  <a:srgbClr val="CC0000"/>
                </a:solidFill>
                <a:latin typeface="+mn-lt"/>
                <a:ea typeface="+mn-ea"/>
                <a:cs typeface="+mn-cs"/>
              </a:rPr>
              <a:t> </a:t>
            </a:r>
            <a:r>
              <a:rPr lang="en-US" sz="2400" b="1" u="sng" cap="all" dirty="0" err="1">
                <a:solidFill>
                  <a:srgbClr val="CC0000"/>
                </a:solidFill>
                <a:latin typeface="+mn-lt"/>
                <a:ea typeface="+mn-ea"/>
                <a:cs typeface="+mn-cs"/>
              </a:rPr>
              <a:t>calculé</a:t>
            </a:r>
            <a:r>
              <a:rPr lang="en-US" sz="2400" b="1" u="sng" cap="all" dirty="0">
                <a:solidFill>
                  <a:srgbClr val="CC0000"/>
                </a:solidFill>
                <a:latin typeface="+mn-lt"/>
                <a:ea typeface="+mn-ea"/>
                <a:cs typeface="+mn-cs"/>
              </a:rPr>
              <a:t> </a:t>
            </a:r>
            <a:r>
              <a:rPr lang="en-US" sz="2400" b="1" u="sng" cap="all" dirty="0" err="1">
                <a:solidFill>
                  <a:srgbClr val="CC0000"/>
                </a:solidFill>
                <a:latin typeface="+mn-lt"/>
                <a:ea typeface="+mn-ea"/>
                <a:cs typeface="+mn-cs"/>
              </a:rPr>
              <a:t>l’impôt</a:t>
            </a:r>
            <a:r>
              <a:rPr lang="en-US" sz="2400" b="1" u="sng" cap="all" dirty="0">
                <a:solidFill>
                  <a:srgbClr val="CC0000"/>
                </a:solidFill>
                <a:latin typeface="+mn-lt"/>
                <a:ea typeface="+mn-ea"/>
                <a:cs typeface="+mn-cs"/>
              </a:rPr>
              <a:t> sur le </a:t>
            </a:r>
            <a:r>
              <a:rPr lang="en-US" sz="2400" b="1" u="sng" cap="all" dirty="0" err="1">
                <a:solidFill>
                  <a:srgbClr val="CC0000"/>
                </a:solidFill>
                <a:latin typeface="+mn-lt"/>
                <a:ea typeface="+mn-ea"/>
                <a:cs typeface="+mn-cs"/>
              </a:rPr>
              <a:t>revenu</a:t>
            </a:r>
            <a:r>
              <a:rPr lang="en-US" sz="2400" b="1" u="sng" cap="all" dirty="0">
                <a:solidFill>
                  <a:srgbClr val="CC0000"/>
                </a:solidFill>
                <a:latin typeface="+mn-lt"/>
                <a:ea typeface="+mn-ea"/>
                <a:cs typeface="+mn-cs"/>
              </a:rPr>
              <a:t> ?</a:t>
            </a:r>
            <a:br>
              <a:rPr lang="en-US" sz="2400" b="1" u="sng" cap="all" dirty="0">
                <a:solidFill>
                  <a:srgbClr val="CC0000"/>
                </a:solidFill>
                <a:latin typeface="+mn-lt"/>
                <a:ea typeface="+mn-ea"/>
                <a:cs typeface="+mn-cs"/>
              </a:rPr>
            </a:br>
            <a:r>
              <a:rPr lang="en-US" sz="2400" b="1" u="sng" cap="all" dirty="0">
                <a:solidFill>
                  <a:srgbClr val="CC0000"/>
                </a:solidFill>
                <a:latin typeface="+mn-lt"/>
                <a:ea typeface="+mn-ea"/>
                <a:cs typeface="+mn-cs"/>
              </a:rPr>
              <a:t>Impact </a:t>
            </a:r>
            <a:r>
              <a:rPr lang="en-US" sz="2400" b="1" u="sng" cap="all" dirty="0" err="1">
                <a:solidFill>
                  <a:srgbClr val="CC0000"/>
                </a:solidFill>
                <a:latin typeface="+mn-lt"/>
                <a:ea typeface="+mn-ea"/>
                <a:cs typeface="+mn-cs"/>
              </a:rPr>
              <a:t>d’une</a:t>
            </a:r>
            <a:r>
              <a:rPr lang="en-US" sz="2400" b="1" u="sng" cap="all" dirty="0">
                <a:solidFill>
                  <a:srgbClr val="CC0000"/>
                </a:solidFill>
                <a:latin typeface="+mn-lt"/>
                <a:ea typeface="+mn-ea"/>
                <a:cs typeface="+mn-cs"/>
              </a:rPr>
              <a:t> acquisition à </a:t>
            </a:r>
            <a:r>
              <a:rPr lang="en-US" sz="2400" b="1" u="sng" cap="all" dirty="0" err="1">
                <a:solidFill>
                  <a:srgbClr val="CC0000"/>
                </a:solidFill>
                <a:latin typeface="+mn-lt"/>
                <a:ea typeface="+mn-ea"/>
                <a:cs typeface="+mn-cs"/>
              </a:rPr>
              <a:t>l’aide</a:t>
            </a:r>
            <a:r>
              <a:rPr lang="en-US" sz="2400" b="1" u="sng" cap="all" dirty="0">
                <a:solidFill>
                  <a:srgbClr val="CC0000"/>
                </a:solidFill>
                <a:latin typeface="+mn-lt"/>
                <a:ea typeface="+mn-ea"/>
                <a:cs typeface="+mn-cs"/>
              </a:rPr>
              <a:t> d’un </a:t>
            </a:r>
            <a:r>
              <a:rPr lang="en-US" sz="2400" b="1" u="sng" cap="all" dirty="0" err="1">
                <a:solidFill>
                  <a:srgbClr val="CC0000"/>
                </a:solidFill>
                <a:latin typeface="+mn-lt"/>
                <a:ea typeface="+mn-ea"/>
                <a:cs typeface="+mn-cs"/>
              </a:rPr>
              <a:t>emprunt</a:t>
            </a:r>
            <a:r>
              <a:rPr lang="en-US" sz="2400" b="1" u="sng" cap="all" dirty="0">
                <a:solidFill>
                  <a:srgbClr val="CC0000"/>
                </a:solidFill>
                <a:latin typeface="+mn-lt"/>
                <a:ea typeface="+mn-ea"/>
                <a:cs typeface="+mn-cs"/>
              </a:rPr>
              <a:t> et dans le cadre d’un </a:t>
            </a:r>
            <a:r>
              <a:rPr lang="en-US" sz="2400" b="1" u="sng" cap="all" dirty="0" err="1">
                <a:solidFill>
                  <a:srgbClr val="CC0000"/>
                </a:solidFill>
                <a:latin typeface="+mn-lt"/>
                <a:ea typeface="+mn-ea"/>
                <a:cs typeface="+mn-cs"/>
              </a:rPr>
              <a:t>investissement</a:t>
            </a:r>
            <a:r>
              <a:rPr lang="en-US" sz="2400" b="1" u="sng" cap="all" dirty="0">
                <a:solidFill>
                  <a:srgbClr val="CC0000"/>
                </a:solidFill>
                <a:latin typeface="+mn-lt"/>
                <a:ea typeface="+mn-ea"/>
                <a:cs typeface="+mn-cs"/>
              </a:rPr>
              <a:t> </a:t>
            </a:r>
            <a:r>
              <a:rPr lang="en-US" sz="2400" b="1" u="sng" cap="all" dirty="0" err="1">
                <a:solidFill>
                  <a:srgbClr val="CC0000"/>
                </a:solidFill>
                <a:latin typeface="+mn-lt"/>
                <a:ea typeface="+mn-ea"/>
                <a:cs typeface="+mn-cs"/>
              </a:rPr>
              <a:t>immobilier</a:t>
            </a:r>
            <a:r>
              <a:rPr lang="en-US" sz="2400" b="1" u="sng" cap="all" dirty="0">
                <a:solidFill>
                  <a:srgbClr val="CC0000"/>
                </a:solidFill>
                <a:latin typeface="+mn-lt"/>
                <a:ea typeface="+mn-ea"/>
                <a:cs typeface="+mn-cs"/>
              </a:rPr>
              <a:t> </a:t>
            </a:r>
            <a:r>
              <a:rPr lang="en-US" sz="2400" b="1" u="sng" cap="all" dirty="0" err="1">
                <a:solidFill>
                  <a:srgbClr val="CC0000"/>
                </a:solidFill>
                <a:latin typeface="+mn-lt"/>
                <a:ea typeface="+mn-ea"/>
                <a:cs typeface="+mn-cs"/>
              </a:rPr>
              <a:t>locatif</a:t>
            </a:r>
            <a:r>
              <a:rPr lang="en-US" sz="2400" b="1" u="sng" cap="all" dirty="0">
                <a:solidFill>
                  <a:srgbClr val="CC0000"/>
                </a:solidFill>
                <a:latin typeface="+mn-lt"/>
                <a:ea typeface="+mn-ea"/>
                <a:cs typeface="+mn-cs"/>
              </a:rPr>
              <a:t> </a:t>
            </a:r>
            <a:r>
              <a:rPr lang="en-US" sz="2400" b="1" u="sng" cap="all" dirty="0" err="1">
                <a:solidFill>
                  <a:srgbClr val="CC0000"/>
                </a:solidFill>
                <a:latin typeface="+mn-lt"/>
                <a:ea typeface="+mn-ea"/>
                <a:cs typeface="+mn-cs"/>
              </a:rPr>
              <a:t>en</a:t>
            </a:r>
            <a:r>
              <a:rPr lang="en-US" sz="2400" b="1" u="sng" cap="all" dirty="0">
                <a:solidFill>
                  <a:srgbClr val="CC0000"/>
                </a:solidFill>
                <a:latin typeface="+mn-lt"/>
                <a:ea typeface="+mn-ea"/>
                <a:cs typeface="+mn-cs"/>
              </a:rPr>
              <a:t> </a:t>
            </a:r>
            <a:r>
              <a:rPr lang="en-US" sz="2400" b="1" u="sng" cap="all" dirty="0" err="1">
                <a:solidFill>
                  <a:srgbClr val="CC0000"/>
                </a:solidFill>
                <a:latin typeface="+mn-lt"/>
                <a:ea typeface="+mn-ea"/>
                <a:cs typeface="+mn-cs"/>
              </a:rPr>
              <a:t>nue</a:t>
            </a:r>
            <a:r>
              <a:rPr lang="en-US" sz="2400" b="1" u="sng" cap="all" dirty="0">
                <a:solidFill>
                  <a:srgbClr val="CC0000"/>
                </a:solidFill>
                <a:latin typeface="+mn-lt"/>
                <a:ea typeface="+mn-ea"/>
                <a:cs typeface="+mn-cs"/>
              </a:rPr>
              <a:t> </a:t>
            </a:r>
            <a:r>
              <a:rPr lang="en-US" sz="2400" b="1" u="sng" cap="all" dirty="0" err="1">
                <a:solidFill>
                  <a:srgbClr val="CC0000"/>
                </a:solidFill>
                <a:latin typeface="+mn-lt"/>
                <a:ea typeface="+mn-ea"/>
                <a:cs typeface="+mn-cs"/>
              </a:rPr>
              <a:t>propriété</a:t>
            </a:r>
            <a:endParaRPr lang="fr-FR" sz="2400" b="1" u="sng" cap="all" dirty="0">
              <a:solidFill>
                <a:srgbClr val="CC0000"/>
              </a:solidFill>
              <a:latin typeface="+mn-lt"/>
              <a:ea typeface="+mn-ea"/>
              <a:cs typeface="+mn-cs"/>
            </a:endParaRPr>
          </a:p>
        </p:txBody>
      </p:sp>
      <p:sp>
        <p:nvSpPr>
          <p:cNvPr id="47" name="ZoneTexte 46">
            <a:extLst>
              <a:ext uri="{FF2B5EF4-FFF2-40B4-BE49-F238E27FC236}">
                <a16:creationId xmlns:a16="http://schemas.microsoft.com/office/drawing/2014/main" id="{642418F5-33BE-4F4B-BD40-ACC793484FD1}"/>
              </a:ext>
            </a:extLst>
          </p:cNvPr>
          <p:cNvSpPr txBox="1"/>
          <p:nvPr/>
        </p:nvSpPr>
        <p:spPr>
          <a:xfrm>
            <a:off x="329096" y="331568"/>
            <a:ext cx="7155181" cy="646331"/>
          </a:xfrm>
          <a:prstGeom prst="rect">
            <a:avLst/>
          </a:prstGeom>
          <a:noFill/>
        </p:spPr>
        <p:txBody>
          <a:bodyPr wrap="square" rtlCol="0">
            <a:spAutoFit/>
          </a:bodyPr>
          <a:lstStyle/>
          <a:p>
            <a:r>
              <a:rPr lang="fr-FR" sz="3600" cap="all" dirty="0">
                <a:solidFill>
                  <a:srgbClr val="CC0000"/>
                </a:solidFill>
              </a:rPr>
              <a:t>LES ATOUTS DE LA SOLUTION</a:t>
            </a:r>
          </a:p>
        </p:txBody>
      </p:sp>
      <p:sp>
        <p:nvSpPr>
          <p:cNvPr id="48" name="AutoShape 6">
            <a:extLst>
              <a:ext uri="{FF2B5EF4-FFF2-40B4-BE49-F238E27FC236}">
                <a16:creationId xmlns:a16="http://schemas.microsoft.com/office/drawing/2014/main" id="{9DF2D380-4408-407F-84F0-F3ACBD72B20E}"/>
              </a:ext>
            </a:extLst>
          </p:cNvPr>
          <p:cNvSpPr>
            <a:spLocks noChangeArrowheads="1"/>
          </p:cNvSpPr>
          <p:nvPr/>
        </p:nvSpPr>
        <p:spPr bwMode="auto">
          <a:xfrm>
            <a:off x="6592887" y="3418521"/>
            <a:ext cx="1456839" cy="1408112"/>
          </a:xfrm>
          <a:prstGeom prst="cube">
            <a:avLst>
              <a:gd name="adj" fmla="val 15194"/>
            </a:avLst>
          </a:prstGeom>
          <a:solidFill>
            <a:schemeClr val="bg1"/>
          </a:solidFill>
          <a:ln w="19050">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bIns="154800" anchor="b"/>
          <a:lstStyle/>
          <a:p>
            <a:pPr algn="ctr">
              <a:lnSpc>
                <a:spcPct val="80000"/>
              </a:lnSpc>
              <a:spcBef>
                <a:spcPct val="100000"/>
              </a:spcBef>
              <a:buFont typeface="Symbol" charset="0"/>
              <a:buNone/>
            </a:pPr>
            <a:endParaRPr lang="fr-FR" sz="1600" b="1" dirty="0">
              <a:solidFill>
                <a:srgbClr val="4D4D4D"/>
              </a:solidFill>
              <a:latin typeface="Arial"/>
            </a:endParaRPr>
          </a:p>
        </p:txBody>
      </p:sp>
      <p:sp>
        <p:nvSpPr>
          <p:cNvPr id="49" name="Text Box 4">
            <a:extLst>
              <a:ext uri="{FF2B5EF4-FFF2-40B4-BE49-F238E27FC236}">
                <a16:creationId xmlns:a16="http://schemas.microsoft.com/office/drawing/2014/main" id="{ADDAF25E-00EA-41CD-89B4-C04520B9C405}"/>
              </a:ext>
            </a:extLst>
          </p:cNvPr>
          <p:cNvSpPr txBox="1">
            <a:spLocks noChangeArrowheads="1"/>
          </p:cNvSpPr>
          <p:nvPr/>
        </p:nvSpPr>
        <p:spPr bwMode="auto">
          <a:xfrm>
            <a:off x="1001058" y="2401182"/>
            <a:ext cx="2016125"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lvl1pPr>
              <a:defRPr sz="2400">
                <a:solidFill>
                  <a:schemeClr val="tx1"/>
                </a:solidFill>
                <a:latin typeface="Arial" charset="0"/>
                <a:ea typeface="ＭＳ Ｐゴシック" charset="0"/>
              </a:defRPr>
            </a:lvl1pPr>
            <a:lvl2pPr marL="742950" indent="-285750">
              <a:defRPr sz="2000">
                <a:solidFill>
                  <a:schemeClr val="tx1"/>
                </a:solidFill>
                <a:latin typeface="Arial" charset="0"/>
                <a:ea typeface="ＭＳ Ｐゴシック" charset="0"/>
              </a:defRPr>
            </a:lvl2pPr>
            <a:lvl3pPr marL="1143000" indent="-228600">
              <a:defRPr>
                <a:solidFill>
                  <a:schemeClr val="tx1"/>
                </a:solidFill>
                <a:latin typeface="Arial" charset="0"/>
                <a:ea typeface="ＭＳ Ｐゴシック" charset="0"/>
              </a:defRPr>
            </a:lvl3pPr>
            <a:lvl4pPr marL="1600200" indent="-228600">
              <a:defRPr>
                <a:solidFill>
                  <a:schemeClr val="tx1"/>
                </a:solidFill>
                <a:latin typeface="Arial" charset="0"/>
                <a:ea typeface="ＭＳ Ｐゴシック" charset="0"/>
              </a:defRPr>
            </a:lvl4pPr>
            <a:lvl5pPr marL="2057400" indent="-228600">
              <a:defRPr>
                <a:solidFill>
                  <a:schemeClr val="tx1"/>
                </a:solidFill>
                <a:latin typeface="Arial" charset="0"/>
                <a:ea typeface="ＭＳ Ｐゴシック" charset="0"/>
              </a:defRPr>
            </a:lvl5pPr>
            <a:lvl6pPr marL="2514600" indent="-228600" eaLnBrk="0" hangingPunct="0">
              <a:buFont typeface="Symbol" charset="0"/>
              <a:defRPr>
                <a:solidFill>
                  <a:schemeClr val="tx1"/>
                </a:solidFill>
                <a:latin typeface="Arial" charset="0"/>
                <a:ea typeface="ＭＳ Ｐゴシック" charset="0"/>
              </a:defRPr>
            </a:lvl6pPr>
            <a:lvl7pPr marL="2971800" indent="-228600" eaLnBrk="0" hangingPunct="0">
              <a:buFont typeface="Symbol" charset="0"/>
              <a:defRPr>
                <a:solidFill>
                  <a:schemeClr val="tx1"/>
                </a:solidFill>
                <a:latin typeface="Arial" charset="0"/>
                <a:ea typeface="ＭＳ Ｐゴシック" charset="0"/>
              </a:defRPr>
            </a:lvl7pPr>
            <a:lvl8pPr marL="3429000" indent="-228600" eaLnBrk="0" hangingPunct="0">
              <a:buFont typeface="Symbol" charset="0"/>
              <a:defRPr>
                <a:solidFill>
                  <a:schemeClr val="tx1"/>
                </a:solidFill>
                <a:latin typeface="Arial" charset="0"/>
                <a:ea typeface="ＭＳ Ｐゴシック" charset="0"/>
              </a:defRPr>
            </a:lvl8pPr>
            <a:lvl9pPr marL="3886200" indent="-228600" eaLnBrk="0" hangingPunct="0">
              <a:buFont typeface="Symbol" charset="0"/>
              <a:defRPr>
                <a:solidFill>
                  <a:schemeClr val="tx1"/>
                </a:solidFill>
                <a:latin typeface="Arial" charset="0"/>
                <a:ea typeface="ＭＳ Ｐゴシック" charset="0"/>
              </a:defRPr>
            </a:lvl9pPr>
          </a:lstStyle>
          <a:p>
            <a:pPr algn="ctr">
              <a:spcBef>
                <a:spcPct val="50000"/>
              </a:spcBef>
            </a:pPr>
            <a:r>
              <a:rPr lang="fr-FR" sz="1600" dirty="0">
                <a:solidFill>
                  <a:srgbClr val="4D4D4D"/>
                </a:solidFill>
              </a:rPr>
              <a:t>Impôts</a:t>
            </a:r>
          </a:p>
        </p:txBody>
      </p:sp>
      <p:sp>
        <p:nvSpPr>
          <p:cNvPr id="51" name="AutoShape 7">
            <a:extLst>
              <a:ext uri="{FF2B5EF4-FFF2-40B4-BE49-F238E27FC236}">
                <a16:creationId xmlns:a16="http://schemas.microsoft.com/office/drawing/2014/main" id="{5DE47E52-7347-4DA7-9F68-819A7ACD3B60}"/>
              </a:ext>
            </a:extLst>
          </p:cNvPr>
          <p:cNvSpPr>
            <a:spLocks noChangeArrowheads="1"/>
          </p:cNvSpPr>
          <p:nvPr/>
        </p:nvSpPr>
        <p:spPr bwMode="auto">
          <a:xfrm>
            <a:off x="1051662" y="5095072"/>
            <a:ext cx="1849438" cy="1322388"/>
          </a:xfrm>
          <a:prstGeom prst="cube">
            <a:avLst>
              <a:gd name="adj" fmla="val 11639"/>
            </a:avLst>
          </a:prstGeom>
          <a:solidFill>
            <a:schemeClr val="bg1"/>
          </a:solidFill>
          <a:ln w="19050">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bIns="154800" anchor="b"/>
          <a:lstStyle/>
          <a:p>
            <a:pPr algn="ctr">
              <a:lnSpc>
                <a:spcPct val="80000"/>
              </a:lnSpc>
              <a:spcBef>
                <a:spcPct val="100000"/>
              </a:spcBef>
              <a:buFont typeface="Symbol" charset="0"/>
              <a:buNone/>
            </a:pPr>
            <a:r>
              <a:rPr lang="fr-FR" sz="1600" dirty="0">
                <a:solidFill>
                  <a:srgbClr val="4D4D4D"/>
                </a:solidFill>
                <a:latin typeface="Arial"/>
              </a:rPr>
              <a:t>Vos impôts</a:t>
            </a:r>
          </a:p>
        </p:txBody>
      </p:sp>
      <p:sp>
        <p:nvSpPr>
          <p:cNvPr id="52" name="Text Box 17">
            <a:extLst>
              <a:ext uri="{FF2B5EF4-FFF2-40B4-BE49-F238E27FC236}">
                <a16:creationId xmlns:a16="http://schemas.microsoft.com/office/drawing/2014/main" id="{0417BBF3-4FBA-4409-8CF2-49DDEBF93353}"/>
              </a:ext>
            </a:extLst>
          </p:cNvPr>
          <p:cNvSpPr txBox="1">
            <a:spLocks noChangeArrowheads="1"/>
          </p:cNvSpPr>
          <p:nvPr/>
        </p:nvSpPr>
        <p:spPr bwMode="auto">
          <a:xfrm>
            <a:off x="1729720" y="2990545"/>
            <a:ext cx="184150" cy="2873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lvl1pPr>
              <a:defRPr sz="2400">
                <a:solidFill>
                  <a:schemeClr val="tx1"/>
                </a:solidFill>
                <a:latin typeface="Arial" charset="0"/>
                <a:ea typeface="ＭＳ Ｐゴシック" charset="0"/>
              </a:defRPr>
            </a:lvl1pPr>
            <a:lvl2pPr marL="742950" indent="-285750">
              <a:defRPr sz="2000">
                <a:solidFill>
                  <a:schemeClr val="tx1"/>
                </a:solidFill>
                <a:latin typeface="Arial" charset="0"/>
                <a:ea typeface="ＭＳ Ｐゴシック" charset="0"/>
              </a:defRPr>
            </a:lvl2pPr>
            <a:lvl3pPr marL="1143000" indent="-228600">
              <a:defRPr>
                <a:solidFill>
                  <a:schemeClr val="tx1"/>
                </a:solidFill>
                <a:latin typeface="Arial" charset="0"/>
                <a:ea typeface="ＭＳ Ｐゴシック" charset="0"/>
              </a:defRPr>
            </a:lvl3pPr>
            <a:lvl4pPr marL="1600200" indent="-228600">
              <a:defRPr>
                <a:solidFill>
                  <a:schemeClr val="tx1"/>
                </a:solidFill>
                <a:latin typeface="Arial" charset="0"/>
                <a:ea typeface="ＭＳ Ｐゴシック" charset="0"/>
              </a:defRPr>
            </a:lvl4pPr>
            <a:lvl5pPr marL="2057400" indent="-228600">
              <a:defRPr>
                <a:solidFill>
                  <a:schemeClr val="tx1"/>
                </a:solidFill>
                <a:latin typeface="Arial" charset="0"/>
                <a:ea typeface="ＭＳ Ｐゴシック" charset="0"/>
              </a:defRPr>
            </a:lvl5pPr>
            <a:lvl6pPr marL="2514600" indent="-228600" eaLnBrk="0" hangingPunct="0">
              <a:buFont typeface="Symbol" charset="0"/>
              <a:defRPr>
                <a:solidFill>
                  <a:schemeClr val="tx1"/>
                </a:solidFill>
                <a:latin typeface="Arial" charset="0"/>
                <a:ea typeface="ＭＳ Ｐゴシック" charset="0"/>
              </a:defRPr>
            </a:lvl6pPr>
            <a:lvl7pPr marL="2971800" indent="-228600" eaLnBrk="0" hangingPunct="0">
              <a:buFont typeface="Symbol" charset="0"/>
              <a:defRPr>
                <a:solidFill>
                  <a:schemeClr val="tx1"/>
                </a:solidFill>
                <a:latin typeface="Arial" charset="0"/>
                <a:ea typeface="ＭＳ Ｐゴシック" charset="0"/>
              </a:defRPr>
            </a:lvl7pPr>
            <a:lvl8pPr marL="3429000" indent="-228600" eaLnBrk="0" hangingPunct="0">
              <a:buFont typeface="Symbol" charset="0"/>
              <a:defRPr>
                <a:solidFill>
                  <a:schemeClr val="tx1"/>
                </a:solidFill>
                <a:latin typeface="Arial" charset="0"/>
                <a:ea typeface="ＭＳ Ｐゴシック" charset="0"/>
              </a:defRPr>
            </a:lvl8pPr>
            <a:lvl9pPr marL="3886200" indent="-228600" eaLnBrk="0" hangingPunct="0">
              <a:buFont typeface="Symbol" charset="0"/>
              <a:defRPr>
                <a:solidFill>
                  <a:schemeClr val="tx1"/>
                </a:solidFill>
                <a:latin typeface="Arial" charset="0"/>
                <a:ea typeface="ＭＳ Ｐゴシック" charset="0"/>
              </a:defRPr>
            </a:lvl9pPr>
          </a:lstStyle>
          <a:p>
            <a:pPr>
              <a:lnSpc>
                <a:spcPct val="80000"/>
              </a:lnSpc>
              <a:spcBef>
                <a:spcPct val="100000"/>
              </a:spcBef>
              <a:buFont typeface="Symbol" charset="0"/>
              <a:buNone/>
            </a:pPr>
            <a:endParaRPr lang="fr-FR" sz="1600" b="1">
              <a:solidFill>
                <a:srgbClr val="4D4D4D"/>
              </a:solidFill>
            </a:endParaRPr>
          </a:p>
        </p:txBody>
      </p:sp>
      <p:sp>
        <p:nvSpPr>
          <p:cNvPr id="53" name="Line 20">
            <a:extLst>
              <a:ext uri="{FF2B5EF4-FFF2-40B4-BE49-F238E27FC236}">
                <a16:creationId xmlns:a16="http://schemas.microsoft.com/office/drawing/2014/main" id="{F5F17B44-7CCF-4616-99FE-DFA83146F10F}"/>
              </a:ext>
            </a:extLst>
          </p:cNvPr>
          <p:cNvSpPr>
            <a:spLocks noChangeShapeType="1"/>
          </p:cNvSpPr>
          <p:nvPr/>
        </p:nvSpPr>
        <p:spPr bwMode="auto">
          <a:xfrm>
            <a:off x="3099411" y="2710847"/>
            <a:ext cx="0" cy="3696807"/>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endParaRPr lang="en-US" dirty="0">
              <a:latin typeface="Arial"/>
            </a:endParaRPr>
          </a:p>
        </p:txBody>
      </p:sp>
      <p:sp>
        <p:nvSpPr>
          <p:cNvPr id="54" name="Text Box 21">
            <a:extLst>
              <a:ext uri="{FF2B5EF4-FFF2-40B4-BE49-F238E27FC236}">
                <a16:creationId xmlns:a16="http://schemas.microsoft.com/office/drawing/2014/main" id="{AD45AB23-415F-4990-A8E4-316933E8CDA6}"/>
              </a:ext>
            </a:extLst>
          </p:cNvPr>
          <p:cNvSpPr txBox="1">
            <a:spLocks noChangeArrowheads="1"/>
          </p:cNvSpPr>
          <p:nvPr/>
        </p:nvSpPr>
        <p:spPr bwMode="auto">
          <a:xfrm>
            <a:off x="5468727" y="4623930"/>
            <a:ext cx="885825" cy="3381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857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lvl1pPr>
              <a:defRPr sz="2400">
                <a:solidFill>
                  <a:schemeClr val="tx1"/>
                </a:solidFill>
                <a:latin typeface="Arial" charset="0"/>
                <a:ea typeface="ＭＳ Ｐゴシック" charset="0"/>
              </a:defRPr>
            </a:lvl1pPr>
            <a:lvl2pPr marL="742950" indent="-285750">
              <a:defRPr sz="2000">
                <a:solidFill>
                  <a:schemeClr val="tx1"/>
                </a:solidFill>
                <a:latin typeface="Arial" charset="0"/>
                <a:ea typeface="ＭＳ Ｐゴシック" charset="0"/>
              </a:defRPr>
            </a:lvl2pPr>
            <a:lvl3pPr marL="1143000" indent="-228600">
              <a:defRPr>
                <a:solidFill>
                  <a:schemeClr val="tx1"/>
                </a:solidFill>
                <a:latin typeface="Arial" charset="0"/>
                <a:ea typeface="ＭＳ Ｐゴシック" charset="0"/>
              </a:defRPr>
            </a:lvl3pPr>
            <a:lvl4pPr marL="1600200" indent="-228600">
              <a:defRPr>
                <a:solidFill>
                  <a:schemeClr val="tx1"/>
                </a:solidFill>
                <a:latin typeface="Arial" charset="0"/>
                <a:ea typeface="ＭＳ Ｐゴシック" charset="0"/>
              </a:defRPr>
            </a:lvl4pPr>
            <a:lvl5pPr marL="2057400" indent="-228600">
              <a:defRPr>
                <a:solidFill>
                  <a:schemeClr val="tx1"/>
                </a:solidFill>
                <a:latin typeface="Arial" charset="0"/>
                <a:ea typeface="ＭＳ Ｐゴシック" charset="0"/>
              </a:defRPr>
            </a:lvl5pPr>
            <a:lvl6pPr marL="2514600" indent="-228600" eaLnBrk="0" hangingPunct="0">
              <a:buFont typeface="Symbol" charset="0"/>
              <a:defRPr>
                <a:solidFill>
                  <a:schemeClr val="tx1"/>
                </a:solidFill>
                <a:latin typeface="Arial" charset="0"/>
                <a:ea typeface="ＭＳ Ｐゴシック" charset="0"/>
              </a:defRPr>
            </a:lvl6pPr>
            <a:lvl7pPr marL="2971800" indent="-228600" eaLnBrk="0" hangingPunct="0">
              <a:buFont typeface="Symbol" charset="0"/>
              <a:defRPr>
                <a:solidFill>
                  <a:schemeClr val="tx1"/>
                </a:solidFill>
                <a:latin typeface="Arial" charset="0"/>
                <a:ea typeface="ＭＳ Ｐゴシック" charset="0"/>
              </a:defRPr>
            </a:lvl7pPr>
            <a:lvl8pPr marL="3429000" indent="-228600" eaLnBrk="0" hangingPunct="0">
              <a:buFont typeface="Symbol" charset="0"/>
              <a:defRPr>
                <a:solidFill>
                  <a:schemeClr val="tx1"/>
                </a:solidFill>
                <a:latin typeface="Arial" charset="0"/>
                <a:ea typeface="ＭＳ Ｐゴシック" charset="0"/>
              </a:defRPr>
            </a:lvl8pPr>
            <a:lvl9pPr marL="3886200" indent="-228600" eaLnBrk="0" hangingPunct="0">
              <a:buFont typeface="Symbol" charset="0"/>
              <a:defRPr>
                <a:solidFill>
                  <a:schemeClr val="tx1"/>
                </a:solidFill>
                <a:latin typeface="Arial" charset="0"/>
                <a:ea typeface="ＭＳ Ｐゴシック" charset="0"/>
              </a:defRPr>
            </a:lvl9pPr>
          </a:lstStyle>
          <a:p>
            <a:pPr algn="ctr">
              <a:spcBef>
                <a:spcPct val="50000"/>
              </a:spcBef>
            </a:pPr>
            <a:r>
              <a:rPr lang="fr-FR" sz="1600" b="1" i="1" dirty="0">
                <a:solidFill>
                  <a:srgbClr val="DF0051"/>
                </a:solidFill>
              </a:rPr>
              <a:t>TMI</a:t>
            </a:r>
          </a:p>
        </p:txBody>
      </p:sp>
      <p:sp>
        <p:nvSpPr>
          <p:cNvPr id="55" name="Line 22">
            <a:extLst>
              <a:ext uri="{FF2B5EF4-FFF2-40B4-BE49-F238E27FC236}">
                <a16:creationId xmlns:a16="http://schemas.microsoft.com/office/drawing/2014/main" id="{96B483A3-45BB-4011-B94A-8B9AF6F6DE66}"/>
              </a:ext>
            </a:extLst>
          </p:cNvPr>
          <p:cNvSpPr>
            <a:spLocks noChangeShapeType="1"/>
          </p:cNvSpPr>
          <p:nvPr/>
        </p:nvSpPr>
        <p:spPr bwMode="auto">
          <a:xfrm flipV="1">
            <a:off x="750233" y="4943170"/>
            <a:ext cx="7632700" cy="0"/>
          </a:xfrm>
          <a:prstGeom prst="line">
            <a:avLst/>
          </a:prstGeom>
          <a:noFill/>
          <a:ln w="222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endParaRPr lang="en-US" dirty="0">
              <a:latin typeface="Arial"/>
            </a:endParaRPr>
          </a:p>
        </p:txBody>
      </p:sp>
      <p:sp>
        <p:nvSpPr>
          <p:cNvPr id="56" name="AutoShape 6">
            <a:extLst>
              <a:ext uri="{FF2B5EF4-FFF2-40B4-BE49-F238E27FC236}">
                <a16:creationId xmlns:a16="http://schemas.microsoft.com/office/drawing/2014/main" id="{171B0F81-E1B2-45D0-B568-AF74C951E5E7}"/>
              </a:ext>
            </a:extLst>
          </p:cNvPr>
          <p:cNvSpPr>
            <a:spLocks noChangeArrowheads="1"/>
          </p:cNvSpPr>
          <p:nvPr/>
        </p:nvSpPr>
        <p:spPr bwMode="auto">
          <a:xfrm>
            <a:off x="4012152" y="3402564"/>
            <a:ext cx="1453663" cy="1408112"/>
          </a:xfrm>
          <a:prstGeom prst="cube">
            <a:avLst>
              <a:gd name="adj" fmla="val 15194"/>
            </a:avLst>
          </a:prstGeom>
          <a:solidFill>
            <a:schemeClr val="bg1"/>
          </a:solidFill>
          <a:ln w="19050">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bIns="154800" anchor="b"/>
          <a:lstStyle/>
          <a:p>
            <a:pPr algn="ctr">
              <a:lnSpc>
                <a:spcPct val="80000"/>
              </a:lnSpc>
              <a:spcBef>
                <a:spcPct val="100000"/>
              </a:spcBef>
              <a:buFont typeface="Symbol" charset="0"/>
              <a:buNone/>
            </a:pPr>
            <a:endParaRPr lang="fr-FR" sz="1600" b="1" dirty="0">
              <a:solidFill>
                <a:srgbClr val="4D4D4D"/>
              </a:solidFill>
              <a:latin typeface="Arial"/>
            </a:endParaRPr>
          </a:p>
        </p:txBody>
      </p:sp>
      <p:sp>
        <p:nvSpPr>
          <p:cNvPr id="57" name="Text Box 5">
            <a:extLst>
              <a:ext uri="{FF2B5EF4-FFF2-40B4-BE49-F238E27FC236}">
                <a16:creationId xmlns:a16="http://schemas.microsoft.com/office/drawing/2014/main" id="{B8B8E3DC-9554-4C5B-9BF4-05C128A7029F}"/>
              </a:ext>
            </a:extLst>
          </p:cNvPr>
          <p:cNvSpPr txBox="1">
            <a:spLocks noChangeArrowheads="1"/>
          </p:cNvSpPr>
          <p:nvPr/>
        </p:nvSpPr>
        <p:spPr bwMode="auto">
          <a:xfrm>
            <a:off x="6565245" y="2401182"/>
            <a:ext cx="1746250" cy="58477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lvl1pPr>
              <a:defRPr sz="2400">
                <a:solidFill>
                  <a:schemeClr val="tx1"/>
                </a:solidFill>
                <a:latin typeface="Arial" charset="0"/>
                <a:ea typeface="ＭＳ Ｐゴシック" charset="0"/>
              </a:defRPr>
            </a:lvl1pPr>
            <a:lvl2pPr marL="742950" indent="-285750">
              <a:defRPr sz="2000">
                <a:solidFill>
                  <a:schemeClr val="tx1"/>
                </a:solidFill>
                <a:latin typeface="Arial" charset="0"/>
                <a:ea typeface="ＭＳ Ｐゴシック" charset="0"/>
              </a:defRPr>
            </a:lvl2pPr>
            <a:lvl3pPr marL="1143000" indent="-228600">
              <a:defRPr>
                <a:solidFill>
                  <a:schemeClr val="tx1"/>
                </a:solidFill>
                <a:latin typeface="Arial" charset="0"/>
                <a:ea typeface="ＭＳ Ｐゴシック" charset="0"/>
              </a:defRPr>
            </a:lvl3pPr>
            <a:lvl4pPr marL="1600200" indent="-228600">
              <a:defRPr>
                <a:solidFill>
                  <a:schemeClr val="tx1"/>
                </a:solidFill>
                <a:latin typeface="Arial" charset="0"/>
                <a:ea typeface="ＭＳ Ｐゴシック" charset="0"/>
              </a:defRPr>
            </a:lvl4pPr>
            <a:lvl5pPr marL="2057400" indent="-228600">
              <a:defRPr>
                <a:solidFill>
                  <a:schemeClr val="tx1"/>
                </a:solidFill>
                <a:latin typeface="Arial" charset="0"/>
                <a:ea typeface="ＭＳ Ｐゴシック" charset="0"/>
              </a:defRPr>
            </a:lvl5pPr>
            <a:lvl6pPr marL="2514600" indent="-228600" eaLnBrk="0" hangingPunct="0">
              <a:buFont typeface="Symbol" charset="0"/>
              <a:defRPr>
                <a:solidFill>
                  <a:schemeClr val="tx1"/>
                </a:solidFill>
                <a:latin typeface="Arial" charset="0"/>
                <a:ea typeface="ＭＳ Ｐゴシック" charset="0"/>
              </a:defRPr>
            </a:lvl6pPr>
            <a:lvl7pPr marL="2971800" indent="-228600" eaLnBrk="0" hangingPunct="0">
              <a:buFont typeface="Symbol" charset="0"/>
              <a:defRPr>
                <a:solidFill>
                  <a:schemeClr val="tx1"/>
                </a:solidFill>
                <a:latin typeface="Arial" charset="0"/>
                <a:ea typeface="ＭＳ Ｐゴシック" charset="0"/>
              </a:defRPr>
            </a:lvl7pPr>
            <a:lvl8pPr marL="3429000" indent="-228600" eaLnBrk="0" hangingPunct="0">
              <a:buFont typeface="Symbol" charset="0"/>
              <a:defRPr>
                <a:solidFill>
                  <a:schemeClr val="tx1"/>
                </a:solidFill>
                <a:latin typeface="Arial" charset="0"/>
                <a:ea typeface="ＭＳ Ｐゴシック" charset="0"/>
              </a:defRPr>
            </a:lvl8pPr>
            <a:lvl9pPr marL="3886200" indent="-228600" eaLnBrk="0" hangingPunct="0">
              <a:buFont typeface="Symbol" charset="0"/>
              <a:defRPr>
                <a:solidFill>
                  <a:schemeClr val="tx1"/>
                </a:solidFill>
                <a:latin typeface="Arial" charset="0"/>
                <a:ea typeface="ＭＳ Ｐゴシック" charset="0"/>
              </a:defRPr>
            </a:lvl9pPr>
          </a:lstStyle>
          <a:p>
            <a:pPr algn="ctr">
              <a:spcBef>
                <a:spcPct val="50000"/>
              </a:spcBef>
            </a:pPr>
            <a:r>
              <a:rPr lang="fr-FR" sz="1600" dirty="0">
                <a:solidFill>
                  <a:srgbClr val="4D4D4D"/>
                </a:solidFill>
              </a:rPr>
              <a:t>Montants déductibles</a:t>
            </a:r>
          </a:p>
        </p:txBody>
      </p:sp>
      <p:sp>
        <p:nvSpPr>
          <p:cNvPr id="58" name="Line 20">
            <a:extLst>
              <a:ext uri="{FF2B5EF4-FFF2-40B4-BE49-F238E27FC236}">
                <a16:creationId xmlns:a16="http://schemas.microsoft.com/office/drawing/2014/main" id="{2D77606F-BEF2-4349-A7D2-BCDB9E397579}"/>
              </a:ext>
            </a:extLst>
          </p:cNvPr>
          <p:cNvSpPr>
            <a:spLocks noChangeShapeType="1"/>
          </p:cNvSpPr>
          <p:nvPr/>
        </p:nvSpPr>
        <p:spPr bwMode="auto">
          <a:xfrm>
            <a:off x="6222345" y="2710847"/>
            <a:ext cx="0" cy="3614512"/>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endParaRPr lang="en-US" dirty="0">
              <a:latin typeface="Arial"/>
            </a:endParaRPr>
          </a:p>
        </p:txBody>
      </p:sp>
      <p:sp>
        <p:nvSpPr>
          <p:cNvPr id="60" name="AutoShape 6">
            <a:extLst>
              <a:ext uri="{FF2B5EF4-FFF2-40B4-BE49-F238E27FC236}">
                <a16:creationId xmlns:a16="http://schemas.microsoft.com/office/drawing/2014/main" id="{EDF605CC-51B1-4888-8D88-87037FE7E961}"/>
              </a:ext>
            </a:extLst>
          </p:cNvPr>
          <p:cNvSpPr>
            <a:spLocks noChangeArrowheads="1"/>
          </p:cNvSpPr>
          <p:nvPr/>
        </p:nvSpPr>
        <p:spPr bwMode="auto">
          <a:xfrm>
            <a:off x="3987199" y="3407787"/>
            <a:ext cx="1468106" cy="548771"/>
          </a:xfrm>
          <a:prstGeom prst="cube">
            <a:avLst>
              <a:gd name="adj" fmla="val 41792"/>
            </a:avLst>
          </a:prstGeom>
          <a:pattFill prst="wdUpDiag">
            <a:fgClr>
              <a:srgbClr val="00B050"/>
            </a:fgClr>
            <a:bgClr>
              <a:schemeClr val="bg1"/>
            </a:bgClr>
          </a:pattFill>
          <a:ln w="19050">
            <a:solidFill>
              <a:schemeClr val="tx1"/>
            </a:solidFill>
            <a:miter lim="800000"/>
            <a:headEnd/>
            <a:tailEnd/>
          </a:ln>
        </p:spPr>
        <p:txBody>
          <a:bodyPr wrap="none" bIns="154800" anchor="b"/>
          <a:lstStyle/>
          <a:p>
            <a:pPr algn="ctr">
              <a:lnSpc>
                <a:spcPct val="80000"/>
              </a:lnSpc>
              <a:spcBef>
                <a:spcPct val="100000"/>
              </a:spcBef>
              <a:buFont typeface="Symbol" charset="0"/>
              <a:buNone/>
            </a:pPr>
            <a:endParaRPr lang="fr-FR" sz="1600" b="1" dirty="0">
              <a:solidFill>
                <a:srgbClr val="4D4D4D"/>
              </a:solidFill>
              <a:latin typeface="Arial"/>
            </a:endParaRPr>
          </a:p>
        </p:txBody>
      </p:sp>
      <p:sp>
        <p:nvSpPr>
          <p:cNvPr id="61" name="Line 29">
            <a:extLst>
              <a:ext uri="{FF2B5EF4-FFF2-40B4-BE49-F238E27FC236}">
                <a16:creationId xmlns:a16="http://schemas.microsoft.com/office/drawing/2014/main" id="{0307F1AC-FA30-4D2B-B69A-9D77EF4D68DA}"/>
              </a:ext>
            </a:extLst>
          </p:cNvPr>
          <p:cNvSpPr>
            <a:spLocks noChangeShapeType="1"/>
          </p:cNvSpPr>
          <p:nvPr/>
        </p:nvSpPr>
        <p:spPr bwMode="auto">
          <a:xfrm flipH="1">
            <a:off x="5877204" y="3462613"/>
            <a:ext cx="6350" cy="473075"/>
          </a:xfrm>
          <a:prstGeom prst="line">
            <a:avLst/>
          </a:prstGeom>
          <a:noFill/>
          <a:ln w="31750">
            <a:solidFill>
              <a:srgbClr val="99CC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endParaRPr lang="en-US" dirty="0">
              <a:latin typeface="Arial"/>
            </a:endParaRPr>
          </a:p>
        </p:txBody>
      </p:sp>
      <p:grpSp>
        <p:nvGrpSpPr>
          <p:cNvPr id="62" name="Groupe 10">
            <a:extLst>
              <a:ext uri="{FF2B5EF4-FFF2-40B4-BE49-F238E27FC236}">
                <a16:creationId xmlns:a16="http://schemas.microsoft.com/office/drawing/2014/main" id="{16F78371-EE9D-4943-B30E-6F0E527B6E59}"/>
              </a:ext>
            </a:extLst>
          </p:cNvPr>
          <p:cNvGrpSpPr>
            <a:grpSpLocks/>
          </p:cNvGrpSpPr>
          <p:nvPr/>
        </p:nvGrpSpPr>
        <p:grpSpPr bwMode="auto">
          <a:xfrm>
            <a:off x="3450570" y="3028533"/>
            <a:ext cx="328613" cy="1197087"/>
            <a:chOff x="4031977" y="1321199"/>
            <a:chExt cx="328466" cy="2182014"/>
          </a:xfrm>
        </p:grpSpPr>
        <p:cxnSp>
          <p:nvCxnSpPr>
            <p:cNvPr id="63" name="Connecteur droit 7">
              <a:extLst>
                <a:ext uri="{FF2B5EF4-FFF2-40B4-BE49-F238E27FC236}">
                  <a16:creationId xmlns:a16="http://schemas.microsoft.com/office/drawing/2014/main" id="{945754F4-6000-41C0-BD6E-3B2409E649E4}"/>
                </a:ext>
              </a:extLst>
            </p:cNvPr>
            <p:cNvCxnSpPr/>
            <p:nvPr/>
          </p:nvCxnSpPr>
          <p:spPr>
            <a:xfrm flipH="1">
              <a:off x="4031977" y="3492104"/>
              <a:ext cx="328466" cy="0"/>
            </a:xfrm>
            <a:prstGeom prst="line">
              <a:avLst/>
            </a:prstGeom>
            <a:ln w="222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4" name="Connecteur droit 40">
              <a:extLst>
                <a:ext uri="{FF2B5EF4-FFF2-40B4-BE49-F238E27FC236}">
                  <a16:creationId xmlns:a16="http://schemas.microsoft.com/office/drawing/2014/main" id="{3E4EE397-FC4E-4076-9642-11A1F1DE31B4}"/>
                </a:ext>
              </a:extLst>
            </p:cNvPr>
            <p:cNvCxnSpPr/>
            <p:nvPr/>
          </p:nvCxnSpPr>
          <p:spPr>
            <a:xfrm>
              <a:off x="4044671" y="1321199"/>
              <a:ext cx="0" cy="2182014"/>
            </a:xfrm>
            <a:prstGeom prst="line">
              <a:avLst/>
            </a:prstGeom>
            <a:ln w="22225">
              <a:solidFill>
                <a:schemeClr val="tx1"/>
              </a:solidFill>
              <a:headEnd type="triangle"/>
              <a:tailEnd type="none"/>
            </a:ln>
          </p:spPr>
          <p:style>
            <a:lnRef idx="1">
              <a:schemeClr val="accent1"/>
            </a:lnRef>
            <a:fillRef idx="0">
              <a:schemeClr val="accent1"/>
            </a:fillRef>
            <a:effectRef idx="0">
              <a:schemeClr val="accent1"/>
            </a:effectRef>
            <a:fontRef idx="minor">
              <a:schemeClr val="tx1"/>
            </a:fontRef>
          </p:style>
        </p:cxnSp>
      </p:grpSp>
      <p:sp>
        <p:nvSpPr>
          <p:cNvPr id="65" name="ZoneTexte 43">
            <a:extLst>
              <a:ext uri="{FF2B5EF4-FFF2-40B4-BE49-F238E27FC236}">
                <a16:creationId xmlns:a16="http://schemas.microsoft.com/office/drawing/2014/main" id="{629419BD-9A08-4955-9678-CE7924CA5108}"/>
              </a:ext>
            </a:extLst>
          </p:cNvPr>
          <p:cNvSpPr txBox="1"/>
          <p:nvPr/>
        </p:nvSpPr>
        <p:spPr>
          <a:xfrm>
            <a:off x="2928283" y="2668902"/>
            <a:ext cx="1439862" cy="338138"/>
          </a:xfrm>
          <a:prstGeom prst="rect">
            <a:avLst/>
          </a:prstGeom>
          <a:noFill/>
        </p:spPr>
        <p:txBody>
          <a:bodyPr>
            <a:spAutoFit/>
          </a:bodyPr>
          <a:lstStyle/>
          <a:p>
            <a:pPr algn="ctr">
              <a:defRPr/>
            </a:pPr>
            <a:r>
              <a:rPr lang="fr-FR" sz="1600" dirty="0">
                <a:solidFill>
                  <a:srgbClr val="BE2323"/>
                </a:solidFill>
                <a:latin typeface="Arial"/>
                <a:ea typeface="+mn-ea"/>
              </a:rPr>
              <a:t>17,2% PS</a:t>
            </a:r>
          </a:p>
        </p:txBody>
      </p:sp>
      <p:sp>
        <p:nvSpPr>
          <p:cNvPr id="68" name="Line 29">
            <a:extLst>
              <a:ext uri="{FF2B5EF4-FFF2-40B4-BE49-F238E27FC236}">
                <a16:creationId xmlns:a16="http://schemas.microsoft.com/office/drawing/2014/main" id="{1F005BB8-1592-4190-9AFC-6974DA9F50A7}"/>
              </a:ext>
            </a:extLst>
          </p:cNvPr>
          <p:cNvSpPr>
            <a:spLocks noChangeShapeType="1"/>
          </p:cNvSpPr>
          <p:nvPr/>
        </p:nvSpPr>
        <p:spPr bwMode="auto">
          <a:xfrm flipH="1">
            <a:off x="5896908" y="4069124"/>
            <a:ext cx="6350" cy="586707"/>
          </a:xfrm>
          <a:prstGeom prst="line">
            <a:avLst/>
          </a:prstGeom>
          <a:noFill/>
          <a:ln w="31750">
            <a:solidFill>
              <a:srgbClr val="0070C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endParaRPr lang="en-US" dirty="0">
              <a:latin typeface="Arial"/>
            </a:endParaRPr>
          </a:p>
        </p:txBody>
      </p:sp>
      <p:grpSp>
        <p:nvGrpSpPr>
          <p:cNvPr id="7" name="Groupe 6">
            <a:extLst>
              <a:ext uri="{FF2B5EF4-FFF2-40B4-BE49-F238E27FC236}">
                <a16:creationId xmlns:a16="http://schemas.microsoft.com/office/drawing/2014/main" id="{E05A50C7-7D8A-4992-8C84-9909D5D47DE6}"/>
              </a:ext>
            </a:extLst>
          </p:cNvPr>
          <p:cNvGrpSpPr/>
          <p:nvPr/>
        </p:nvGrpSpPr>
        <p:grpSpPr>
          <a:xfrm>
            <a:off x="4056996" y="3934327"/>
            <a:ext cx="1188846" cy="856375"/>
            <a:chOff x="3969248" y="3752958"/>
            <a:chExt cx="1309427" cy="1087025"/>
          </a:xfrm>
        </p:grpSpPr>
        <p:cxnSp>
          <p:nvCxnSpPr>
            <p:cNvPr id="69" name="Connecteur droit 52">
              <a:extLst>
                <a:ext uri="{FF2B5EF4-FFF2-40B4-BE49-F238E27FC236}">
                  <a16:creationId xmlns:a16="http://schemas.microsoft.com/office/drawing/2014/main" id="{259B9314-C74B-4F4E-B75E-EC5A9A4559E2}"/>
                </a:ext>
              </a:extLst>
            </p:cNvPr>
            <p:cNvCxnSpPr/>
            <p:nvPr/>
          </p:nvCxnSpPr>
          <p:spPr>
            <a:xfrm flipV="1">
              <a:off x="3994574" y="3958289"/>
              <a:ext cx="243180" cy="167034"/>
            </a:xfrm>
            <a:prstGeom prst="line">
              <a:avLst/>
            </a:prstGeom>
            <a:ln w="25400">
              <a:solidFill>
                <a:srgbClr val="0070C0"/>
              </a:solidFill>
            </a:ln>
          </p:spPr>
          <p:style>
            <a:lnRef idx="1">
              <a:schemeClr val="accent1"/>
            </a:lnRef>
            <a:fillRef idx="0">
              <a:schemeClr val="accent1"/>
            </a:fillRef>
            <a:effectRef idx="0">
              <a:schemeClr val="accent1"/>
            </a:effectRef>
            <a:fontRef idx="minor">
              <a:schemeClr val="tx1"/>
            </a:fontRef>
          </p:style>
        </p:cxnSp>
        <p:cxnSp>
          <p:nvCxnSpPr>
            <p:cNvPr id="70" name="Connecteur droit 60">
              <a:extLst>
                <a:ext uri="{FF2B5EF4-FFF2-40B4-BE49-F238E27FC236}">
                  <a16:creationId xmlns:a16="http://schemas.microsoft.com/office/drawing/2014/main" id="{D2F4C5D8-7FF5-4855-9309-B35916673FE8}"/>
                </a:ext>
              </a:extLst>
            </p:cNvPr>
            <p:cNvCxnSpPr>
              <a:cxnSpLocks/>
            </p:cNvCxnSpPr>
            <p:nvPr/>
          </p:nvCxnSpPr>
          <p:spPr>
            <a:xfrm flipV="1">
              <a:off x="4241932" y="3999464"/>
              <a:ext cx="973868" cy="724382"/>
            </a:xfrm>
            <a:prstGeom prst="line">
              <a:avLst/>
            </a:prstGeom>
            <a:ln w="25400">
              <a:solidFill>
                <a:srgbClr val="0070C0"/>
              </a:solidFill>
            </a:ln>
          </p:spPr>
          <p:style>
            <a:lnRef idx="1">
              <a:schemeClr val="accent1"/>
            </a:lnRef>
            <a:fillRef idx="0">
              <a:schemeClr val="accent1"/>
            </a:fillRef>
            <a:effectRef idx="0">
              <a:schemeClr val="accent1"/>
            </a:effectRef>
            <a:fontRef idx="minor">
              <a:schemeClr val="tx1"/>
            </a:fontRef>
          </p:style>
        </p:cxnSp>
        <p:cxnSp>
          <p:nvCxnSpPr>
            <p:cNvPr id="71" name="Connecteur droit 70">
              <a:extLst>
                <a:ext uri="{FF2B5EF4-FFF2-40B4-BE49-F238E27FC236}">
                  <a16:creationId xmlns:a16="http://schemas.microsoft.com/office/drawing/2014/main" id="{E7E9BB6B-2C6F-4DC1-BA71-6CCEF555AFA4}"/>
                </a:ext>
              </a:extLst>
            </p:cNvPr>
            <p:cNvCxnSpPr>
              <a:cxnSpLocks/>
            </p:cNvCxnSpPr>
            <p:nvPr/>
          </p:nvCxnSpPr>
          <p:spPr>
            <a:xfrm flipV="1">
              <a:off x="4713567" y="4380791"/>
              <a:ext cx="505028" cy="356355"/>
            </a:xfrm>
            <a:prstGeom prst="line">
              <a:avLst/>
            </a:prstGeom>
            <a:ln w="25400">
              <a:solidFill>
                <a:srgbClr val="0070C0"/>
              </a:solidFill>
            </a:ln>
          </p:spPr>
          <p:style>
            <a:lnRef idx="1">
              <a:schemeClr val="accent1"/>
            </a:lnRef>
            <a:fillRef idx="0">
              <a:schemeClr val="accent1"/>
            </a:fillRef>
            <a:effectRef idx="0">
              <a:schemeClr val="accent1"/>
            </a:effectRef>
            <a:fontRef idx="minor">
              <a:schemeClr val="tx1"/>
            </a:fontRef>
          </p:style>
        </p:cxnSp>
        <p:cxnSp>
          <p:nvCxnSpPr>
            <p:cNvPr id="72" name="Connecteur droit 67">
              <a:extLst>
                <a:ext uri="{FF2B5EF4-FFF2-40B4-BE49-F238E27FC236}">
                  <a16:creationId xmlns:a16="http://schemas.microsoft.com/office/drawing/2014/main" id="{5FA1413A-97DD-48E8-819E-6536C2937826}"/>
                </a:ext>
              </a:extLst>
            </p:cNvPr>
            <p:cNvCxnSpPr/>
            <p:nvPr/>
          </p:nvCxnSpPr>
          <p:spPr>
            <a:xfrm flipV="1">
              <a:off x="5084108" y="4746015"/>
              <a:ext cx="173037" cy="93968"/>
            </a:xfrm>
            <a:prstGeom prst="line">
              <a:avLst/>
            </a:prstGeom>
            <a:ln w="25400">
              <a:solidFill>
                <a:srgbClr val="0070C0"/>
              </a:solidFill>
            </a:ln>
          </p:spPr>
          <p:style>
            <a:lnRef idx="1">
              <a:schemeClr val="accent1"/>
            </a:lnRef>
            <a:fillRef idx="0">
              <a:schemeClr val="accent1"/>
            </a:fillRef>
            <a:effectRef idx="0">
              <a:schemeClr val="accent1"/>
            </a:effectRef>
            <a:fontRef idx="minor">
              <a:schemeClr val="tx1"/>
            </a:fontRef>
          </p:style>
        </p:cxnSp>
        <p:cxnSp>
          <p:nvCxnSpPr>
            <p:cNvPr id="73" name="Connecteur droit 55">
              <a:extLst>
                <a:ext uri="{FF2B5EF4-FFF2-40B4-BE49-F238E27FC236}">
                  <a16:creationId xmlns:a16="http://schemas.microsoft.com/office/drawing/2014/main" id="{D74A7185-035D-4568-B49B-46C9715C927F}"/>
                </a:ext>
              </a:extLst>
            </p:cNvPr>
            <p:cNvCxnSpPr>
              <a:endCxn id="60" idx="3"/>
            </p:cNvCxnSpPr>
            <p:nvPr/>
          </p:nvCxnSpPr>
          <p:spPr>
            <a:xfrm flipV="1">
              <a:off x="3969248" y="3956558"/>
              <a:ext cx="637333" cy="482184"/>
            </a:xfrm>
            <a:prstGeom prst="line">
              <a:avLst/>
            </a:prstGeom>
            <a:ln w="25400">
              <a:solidFill>
                <a:srgbClr val="0070C0"/>
              </a:solidFill>
            </a:ln>
          </p:spPr>
          <p:style>
            <a:lnRef idx="1">
              <a:schemeClr val="accent1"/>
            </a:lnRef>
            <a:fillRef idx="0">
              <a:schemeClr val="accent1"/>
            </a:fillRef>
            <a:effectRef idx="0">
              <a:schemeClr val="accent1"/>
            </a:effectRef>
            <a:fontRef idx="minor">
              <a:schemeClr val="tx1"/>
            </a:fontRef>
          </p:style>
        </p:cxnSp>
        <p:cxnSp>
          <p:nvCxnSpPr>
            <p:cNvPr id="74" name="Connecteur droit 58">
              <a:extLst>
                <a:ext uri="{FF2B5EF4-FFF2-40B4-BE49-F238E27FC236}">
                  <a16:creationId xmlns:a16="http://schemas.microsoft.com/office/drawing/2014/main" id="{7A51F84C-B14D-4849-9245-D195DA29C8A9}"/>
                </a:ext>
              </a:extLst>
            </p:cNvPr>
            <p:cNvCxnSpPr/>
            <p:nvPr/>
          </p:nvCxnSpPr>
          <p:spPr>
            <a:xfrm flipV="1">
              <a:off x="4048850" y="3752958"/>
              <a:ext cx="1229825" cy="819643"/>
            </a:xfrm>
            <a:prstGeom prst="line">
              <a:avLst/>
            </a:prstGeom>
            <a:ln w="25400">
              <a:solidFill>
                <a:srgbClr val="0070C0"/>
              </a:solidFill>
            </a:ln>
          </p:spPr>
          <p:style>
            <a:lnRef idx="1">
              <a:schemeClr val="accent1"/>
            </a:lnRef>
            <a:fillRef idx="0">
              <a:schemeClr val="accent1"/>
            </a:fillRef>
            <a:effectRef idx="0">
              <a:schemeClr val="accent1"/>
            </a:effectRef>
            <a:fontRef idx="minor">
              <a:schemeClr val="tx1"/>
            </a:fontRef>
          </p:style>
        </p:cxnSp>
      </p:grpSp>
      <p:cxnSp>
        <p:nvCxnSpPr>
          <p:cNvPr id="75" name="Connecteur droit 76">
            <a:extLst>
              <a:ext uri="{FF2B5EF4-FFF2-40B4-BE49-F238E27FC236}">
                <a16:creationId xmlns:a16="http://schemas.microsoft.com/office/drawing/2014/main" id="{65C3B506-0F69-4256-B912-5C086894A754}"/>
              </a:ext>
            </a:extLst>
          </p:cNvPr>
          <p:cNvCxnSpPr/>
          <p:nvPr/>
        </p:nvCxnSpPr>
        <p:spPr>
          <a:xfrm flipH="1" flipV="1">
            <a:off x="3269595" y="2686932"/>
            <a:ext cx="534988" cy="338137"/>
          </a:xfrm>
          <a:prstGeom prst="line">
            <a:avLst/>
          </a:prstGeom>
          <a:ln w="222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6" name="Connecteur droit 77">
            <a:extLst>
              <a:ext uri="{FF2B5EF4-FFF2-40B4-BE49-F238E27FC236}">
                <a16:creationId xmlns:a16="http://schemas.microsoft.com/office/drawing/2014/main" id="{80F19364-F9F9-4C82-B025-08AA1DDF62D2}"/>
              </a:ext>
            </a:extLst>
          </p:cNvPr>
          <p:cNvCxnSpPr/>
          <p:nvPr/>
        </p:nvCxnSpPr>
        <p:spPr>
          <a:xfrm flipV="1">
            <a:off x="3233083" y="2704394"/>
            <a:ext cx="565150" cy="338138"/>
          </a:xfrm>
          <a:prstGeom prst="line">
            <a:avLst/>
          </a:prstGeom>
          <a:ln w="22225">
            <a:solidFill>
              <a:schemeClr val="tx1"/>
            </a:solidFill>
          </a:ln>
        </p:spPr>
        <p:style>
          <a:lnRef idx="1">
            <a:schemeClr val="accent1"/>
          </a:lnRef>
          <a:fillRef idx="0">
            <a:schemeClr val="accent1"/>
          </a:fillRef>
          <a:effectRef idx="0">
            <a:schemeClr val="accent1"/>
          </a:effectRef>
          <a:fontRef idx="minor">
            <a:schemeClr val="tx1"/>
          </a:fontRef>
        </p:style>
      </p:cxnSp>
      <p:sp>
        <p:nvSpPr>
          <p:cNvPr id="77" name="ZoneTexte 47">
            <a:extLst>
              <a:ext uri="{FF2B5EF4-FFF2-40B4-BE49-F238E27FC236}">
                <a16:creationId xmlns:a16="http://schemas.microsoft.com/office/drawing/2014/main" id="{F294A2DB-7D09-434E-8ED9-A4A5FEDF216C}"/>
              </a:ext>
            </a:extLst>
          </p:cNvPr>
          <p:cNvSpPr txBox="1">
            <a:spLocks noChangeArrowheads="1"/>
          </p:cNvSpPr>
          <p:nvPr/>
        </p:nvSpPr>
        <p:spPr bwMode="auto">
          <a:xfrm>
            <a:off x="6412160" y="3950011"/>
            <a:ext cx="1581207"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400">
                <a:solidFill>
                  <a:schemeClr val="tx1"/>
                </a:solidFill>
                <a:latin typeface="Arial" charset="0"/>
                <a:ea typeface="ＭＳ Ｐゴシック" charset="0"/>
              </a:defRPr>
            </a:lvl1pPr>
            <a:lvl2pPr marL="742950" indent="-285750">
              <a:defRPr sz="2000">
                <a:solidFill>
                  <a:schemeClr val="tx1"/>
                </a:solidFill>
                <a:latin typeface="Arial" charset="0"/>
                <a:ea typeface="ＭＳ Ｐゴシック" charset="0"/>
              </a:defRPr>
            </a:lvl2pPr>
            <a:lvl3pPr marL="1143000" indent="-228600">
              <a:defRPr>
                <a:solidFill>
                  <a:schemeClr val="tx1"/>
                </a:solidFill>
                <a:latin typeface="Arial" charset="0"/>
                <a:ea typeface="ＭＳ Ｐゴシック" charset="0"/>
              </a:defRPr>
            </a:lvl3pPr>
            <a:lvl4pPr marL="1600200" indent="-228600">
              <a:defRPr>
                <a:solidFill>
                  <a:schemeClr val="tx1"/>
                </a:solidFill>
                <a:latin typeface="Arial" charset="0"/>
                <a:ea typeface="ＭＳ Ｐゴシック" charset="0"/>
              </a:defRPr>
            </a:lvl4pPr>
            <a:lvl5pPr marL="2057400" indent="-228600">
              <a:defRPr>
                <a:solidFill>
                  <a:schemeClr val="tx1"/>
                </a:solidFill>
                <a:latin typeface="Arial" charset="0"/>
                <a:ea typeface="ＭＳ Ｐゴシック" charset="0"/>
              </a:defRPr>
            </a:lvl5pPr>
            <a:lvl6pPr marL="2514600" indent="-228600" eaLnBrk="0" hangingPunct="0">
              <a:buFont typeface="Symbol" charset="0"/>
              <a:defRPr>
                <a:solidFill>
                  <a:schemeClr val="tx1"/>
                </a:solidFill>
                <a:latin typeface="Arial" charset="0"/>
                <a:ea typeface="ＭＳ Ｐゴシック" charset="0"/>
              </a:defRPr>
            </a:lvl6pPr>
            <a:lvl7pPr marL="2971800" indent="-228600" eaLnBrk="0" hangingPunct="0">
              <a:buFont typeface="Symbol" charset="0"/>
              <a:defRPr>
                <a:solidFill>
                  <a:schemeClr val="tx1"/>
                </a:solidFill>
                <a:latin typeface="Arial" charset="0"/>
                <a:ea typeface="ＭＳ Ｐゴシック" charset="0"/>
              </a:defRPr>
            </a:lvl7pPr>
            <a:lvl8pPr marL="3429000" indent="-228600" eaLnBrk="0" hangingPunct="0">
              <a:buFont typeface="Symbol" charset="0"/>
              <a:defRPr>
                <a:solidFill>
                  <a:schemeClr val="tx1"/>
                </a:solidFill>
                <a:latin typeface="Arial" charset="0"/>
                <a:ea typeface="ＭＳ Ｐゴシック" charset="0"/>
              </a:defRPr>
            </a:lvl8pPr>
            <a:lvl9pPr marL="3886200" indent="-228600" eaLnBrk="0" hangingPunct="0">
              <a:buFont typeface="Symbol" charset="0"/>
              <a:defRPr>
                <a:solidFill>
                  <a:schemeClr val="tx1"/>
                </a:solidFill>
                <a:latin typeface="Arial" charset="0"/>
                <a:ea typeface="ＭＳ Ｐゴシック" charset="0"/>
              </a:defRPr>
            </a:lvl9pPr>
          </a:lstStyle>
          <a:p>
            <a:pPr algn="ctr"/>
            <a:r>
              <a:rPr lang="fr-FR" sz="1200" b="1" dirty="0">
                <a:solidFill>
                  <a:srgbClr val="0070C0"/>
                </a:solidFill>
              </a:rPr>
              <a:t>Intérêts emprunt</a:t>
            </a:r>
          </a:p>
          <a:p>
            <a:pPr algn="ctr"/>
            <a:r>
              <a:rPr lang="fr-FR" sz="1200" b="1" dirty="0">
                <a:solidFill>
                  <a:srgbClr val="0070C0"/>
                </a:solidFill>
              </a:rPr>
              <a:t>+</a:t>
            </a:r>
          </a:p>
          <a:p>
            <a:pPr algn="ctr"/>
            <a:r>
              <a:rPr lang="fr-FR" sz="1200" b="1" dirty="0">
                <a:solidFill>
                  <a:srgbClr val="0070C0"/>
                </a:solidFill>
              </a:rPr>
              <a:t>ADI</a:t>
            </a:r>
          </a:p>
        </p:txBody>
      </p:sp>
      <p:grpSp>
        <p:nvGrpSpPr>
          <p:cNvPr id="2" name="Groupe 1">
            <a:extLst>
              <a:ext uri="{FF2B5EF4-FFF2-40B4-BE49-F238E27FC236}">
                <a16:creationId xmlns:a16="http://schemas.microsoft.com/office/drawing/2014/main" id="{2CA7D489-B6E4-43F4-B450-5BACD6B416A0}"/>
              </a:ext>
            </a:extLst>
          </p:cNvPr>
          <p:cNvGrpSpPr/>
          <p:nvPr/>
        </p:nvGrpSpPr>
        <p:grpSpPr>
          <a:xfrm>
            <a:off x="3907114" y="5085266"/>
            <a:ext cx="1820862" cy="1452358"/>
            <a:chOff x="3907114" y="5085266"/>
            <a:chExt cx="1820862" cy="1452358"/>
          </a:xfrm>
        </p:grpSpPr>
        <p:sp>
          <p:nvSpPr>
            <p:cNvPr id="50" name="AutoShape 6">
              <a:extLst>
                <a:ext uri="{FF2B5EF4-FFF2-40B4-BE49-F238E27FC236}">
                  <a16:creationId xmlns:a16="http://schemas.microsoft.com/office/drawing/2014/main" id="{398D43C1-9A1D-4D5C-97EC-5F7BCAF75CC6}"/>
                </a:ext>
              </a:extLst>
            </p:cNvPr>
            <p:cNvSpPr>
              <a:spLocks noChangeArrowheads="1"/>
            </p:cNvSpPr>
            <p:nvPr/>
          </p:nvSpPr>
          <p:spPr bwMode="auto">
            <a:xfrm>
              <a:off x="3907114" y="5085266"/>
              <a:ext cx="1820862" cy="1452358"/>
            </a:xfrm>
            <a:prstGeom prst="cube">
              <a:avLst>
                <a:gd name="adj" fmla="val 15194"/>
              </a:avLst>
            </a:prstGeom>
            <a:solidFill>
              <a:schemeClr val="bg1"/>
            </a:solidFill>
            <a:ln w="19050">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bIns="154800" anchor="b"/>
            <a:lstStyle/>
            <a:p>
              <a:pPr algn="ctr">
                <a:lnSpc>
                  <a:spcPct val="80000"/>
                </a:lnSpc>
                <a:spcBef>
                  <a:spcPct val="100000"/>
                </a:spcBef>
                <a:buFont typeface="Symbol" charset="0"/>
                <a:buNone/>
              </a:pPr>
              <a:r>
                <a:rPr lang="fr-FR" sz="1600" dirty="0">
                  <a:solidFill>
                    <a:srgbClr val="4D4D4D"/>
                  </a:solidFill>
                  <a:latin typeface="Arial"/>
                </a:rPr>
                <a:t>Vos Revenus</a:t>
              </a:r>
            </a:p>
          </p:txBody>
        </p:sp>
        <p:pic>
          <p:nvPicPr>
            <p:cNvPr id="78" name="Image 77">
              <a:extLst>
                <a:ext uri="{FF2B5EF4-FFF2-40B4-BE49-F238E27FC236}">
                  <a16:creationId xmlns:a16="http://schemas.microsoft.com/office/drawing/2014/main" id="{DF50E70F-D833-44B4-A967-7BDB731A81AC}"/>
                </a:ext>
              </a:extLst>
            </p:cNvPr>
            <p:cNvPicPr>
              <a:picLocks noChangeAspect="1"/>
            </p:cNvPicPr>
            <p:nvPr/>
          </p:nvPicPr>
          <p:blipFill>
            <a:blip r:embed="rId3"/>
            <a:stretch>
              <a:fillRect/>
            </a:stretch>
          </p:blipFill>
          <p:spPr>
            <a:xfrm>
              <a:off x="4260585" y="5450775"/>
              <a:ext cx="450786" cy="416260"/>
            </a:xfrm>
            <a:prstGeom prst="rect">
              <a:avLst/>
            </a:prstGeom>
          </p:spPr>
        </p:pic>
        <p:pic>
          <p:nvPicPr>
            <p:cNvPr id="79" name="Image 78">
              <a:extLst>
                <a:ext uri="{FF2B5EF4-FFF2-40B4-BE49-F238E27FC236}">
                  <a16:creationId xmlns:a16="http://schemas.microsoft.com/office/drawing/2014/main" id="{AB46F9BE-F1E6-4BFD-9FD3-F8AD692AECD5}"/>
                </a:ext>
              </a:extLst>
            </p:cNvPr>
            <p:cNvPicPr>
              <a:picLocks noChangeAspect="1"/>
            </p:cNvPicPr>
            <p:nvPr/>
          </p:nvPicPr>
          <p:blipFill>
            <a:blip r:embed="rId3"/>
            <a:stretch>
              <a:fillRect/>
            </a:stretch>
          </p:blipFill>
          <p:spPr>
            <a:xfrm>
              <a:off x="4655235" y="5603175"/>
              <a:ext cx="450786" cy="416260"/>
            </a:xfrm>
            <a:prstGeom prst="rect">
              <a:avLst/>
            </a:prstGeom>
          </p:spPr>
        </p:pic>
      </p:grpSp>
      <p:sp>
        <p:nvSpPr>
          <p:cNvPr id="80" name="Text Box 3">
            <a:extLst>
              <a:ext uri="{FF2B5EF4-FFF2-40B4-BE49-F238E27FC236}">
                <a16:creationId xmlns:a16="http://schemas.microsoft.com/office/drawing/2014/main" id="{DF890CF1-B157-4391-840C-857BDF14C90D}"/>
              </a:ext>
            </a:extLst>
          </p:cNvPr>
          <p:cNvSpPr txBox="1">
            <a:spLocks noChangeArrowheads="1"/>
          </p:cNvSpPr>
          <p:nvPr/>
        </p:nvSpPr>
        <p:spPr bwMode="auto">
          <a:xfrm>
            <a:off x="3727407" y="2442718"/>
            <a:ext cx="2016125"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lvl1pPr>
              <a:defRPr sz="2400">
                <a:solidFill>
                  <a:schemeClr val="tx1"/>
                </a:solidFill>
                <a:latin typeface="Arial" charset="0"/>
                <a:ea typeface="ＭＳ Ｐゴシック" charset="0"/>
              </a:defRPr>
            </a:lvl1pPr>
            <a:lvl2pPr marL="742950" indent="-285750">
              <a:defRPr sz="2000">
                <a:solidFill>
                  <a:schemeClr val="tx1"/>
                </a:solidFill>
                <a:latin typeface="Arial" charset="0"/>
                <a:ea typeface="ＭＳ Ｐゴシック" charset="0"/>
              </a:defRPr>
            </a:lvl2pPr>
            <a:lvl3pPr marL="1143000" indent="-228600">
              <a:defRPr>
                <a:solidFill>
                  <a:schemeClr val="tx1"/>
                </a:solidFill>
                <a:latin typeface="Arial" charset="0"/>
                <a:ea typeface="ＭＳ Ｐゴシック" charset="0"/>
              </a:defRPr>
            </a:lvl3pPr>
            <a:lvl4pPr marL="1600200" indent="-228600">
              <a:defRPr>
                <a:solidFill>
                  <a:schemeClr val="tx1"/>
                </a:solidFill>
                <a:latin typeface="Arial" charset="0"/>
                <a:ea typeface="ＭＳ Ｐゴシック" charset="0"/>
              </a:defRPr>
            </a:lvl4pPr>
            <a:lvl5pPr marL="2057400" indent="-228600">
              <a:defRPr>
                <a:solidFill>
                  <a:schemeClr val="tx1"/>
                </a:solidFill>
                <a:latin typeface="Arial" charset="0"/>
                <a:ea typeface="ＭＳ Ｐゴシック" charset="0"/>
              </a:defRPr>
            </a:lvl5pPr>
            <a:lvl6pPr marL="2514600" indent="-228600" eaLnBrk="0" hangingPunct="0">
              <a:buFont typeface="Symbol" charset="0"/>
              <a:defRPr>
                <a:solidFill>
                  <a:schemeClr val="tx1"/>
                </a:solidFill>
                <a:latin typeface="Arial" charset="0"/>
                <a:ea typeface="ＭＳ Ｐゴシック" charset="0"/>
              </a:defRPr>
            </a:lvl6pPr>
            <a:lvl7pPr marL="2971800" indent="-228600" eaLnBrk="0" hangingPunct="0">
              <a:buFont typeface="Symbol" charset="0"/>
              <a:defRPr>
                <a:solidFill>
                  <a:schemeClr val="tx1"/>
                </a:solidFill>
                <a:latin typeface="Arial" charset="0"/>
                <a:ea typeface="ＭＳ Ｐゴシック" charset="0"/>
              </a:defRPr>
            </a:lvl7pPr>
            <a:lvl8pPr marL="3429000" indent="-228600" eaLnBrk="0" hangingPunct="0">
              <a:buFont typeface="Symbol" charset="0"/>
              <a:defRPr>
                <a:solidFill>
                  <a:schemeClr val="tx1"/>
                </a:solidFill>
                <a:latin typeface="Arial" charset="0"/>
                <a:ea typeface="ＭＳ Ｐゴシック" charset="0"/>
              </a:defRPr>
            </a:lvl8pPr>
            <a:lvl9pPr marL="3886200" indent="-228600" eaLnBrk="0" hangingPunct="0">
              <a:buFont typeface="Symbol" charset="0"/>
              <a:defRPr>
                <a:solidFill>
                  <a:schemeClr val="tx1"/>
                </a:solidFill>
                <a:latin typeface="Arial" charset="0"/>
                <a:ea typeface="ＭＳ Ｐゴシック" charset="0"/>
              </a:defRPr>
            </a:lvl9pPr>
          </a:lstStyle>
          <a:p>
            <a:pPr algn="ctr">
              <a:spcBef>
                <a:spcPct val="50000"/>
              </a:spcBef>
            </a:pPr>
            <a:r>
              <a:rPr lang="fr-FR" sz="1800" dirty="0">
                <a:solidFill>
                  <a:srgbClr val="4D4D4D"/>
                </a:solidFill>
              </a:rPr>
              <a:t>Revenus</a:t>
            </a:r>
          </a:p>
        </p:txBody>
      </p:sp>
      <p:grpSp>
        <p:nvGrpSpPr>
          <p:cNvPr id="81" name="Groupe 80">
            <a:extLst>
              <a:ext uri="{FF2B5EF4-FFF2-40B4-BE49-F238E27FC236}">
                <a16:creationId xmlns:a16="http://schemas.microsoft.com/office/drawing/2014/main" id="{DD7ED57A-5E55-4E95-AD08-DEC2E8498F83}"/>
              </a:ext>
            </a:extLst>
          </p:cNvPr>
          <p:cNvGrpSpPr/>
          <p:nvPr/>
        </p:nvGrpSpPr>
        <p:grpSpPr>
          <a:xfrm>
            <a:off x="6509683" y="2970277"/>
            <a:ext cx="1551409" cy="563515"/>
            <a:chOff x="7113618" y="2819983"/>
            <a:chExt cx="1551409" cy="563515"/>
          </a:xfrm>
          <a:solidFill>
            <a:schemeClr val="bg1"/>
          </a:solidFill>
        </p:grpSpPr>
        <p:sp>
          <p:nvSpPr>
            <p:cNvPr id="82" name="AutoShape 6">
              <a:extLst>
                <a:ext uri="{FF2B5EF4-FFF2-40B4-BE49-F238E27FC236}">
                  <a16:creationId xmlns:a16="http://schemas.microsoft.com/office/drawing/2014/main" id="{C55F4567-CAC5-4916-BC42-8B55EBB8CB85}"/>
                </a:ext>
              </a:extLst>
            </p:cNvPr>
            <p:cNvSpPr>
              <a:spLocks noChangeArrowheads="1"/>
            </p:cNvSpPr>
            <p:nvPr/>
          </p:nvSpPr>
          <p:spPr bwMode="auto">
            <a:xfrm>
              <a:off x="7193647" y="2819983"/>
              <a:ext cx="1460014" cy="563515"/>
            </a:xfrm>
            <a:prstGeom prst="cube">
              <a:avLst>
                <a:gd name="adj" fmla="val 41792"/>
              </a:avLst>
            </a:prstGeom>
            <a:grpFill/>
            <a:ln w="19050">
              <a:solidFill>
                <a:schemeClr val="tx1"/>
              </a:solidFill>
              <a:miter lim="800000"/>
              <a:headEnd/>
              <a:tailEnd/>
            </a:ln>
          </p:spPr>
          <p:txBody>
            <a:bodyPr wrap="none" bIns="154800" anchor="b"/>
            <a:lstStyle/>
            <a:p>
              <a:pPr algn="ctr">
                <a:lnSpc>
                  <a:spcPct val="80000"/>
                </a:lnSpc>
                <a:spcBef>
                  <a:spcPct val="100000"/>
                </a:spcBef>
                <a:buFont typeface="Symbol" charset="0"/>
                <a:buNone/>
              </a:pPr>
              <a:endParaRPr lang="fr-FR" sz="1400" b="1" dirty="0">
                <a:solidFill>
                  <a:srgbClr val="00B050"/>
                </a:solidFill>
                <a:latin typeface="Arial"/>
              </a:endParaRPr>
            </a:p>
          </p:txBody>
        </p:sp>
        <p:sp>
          <p:nvSpPr>
            <p:cNvPr id="83" name="ZoneTexte 82">
              <a:extLst>
                <a:ext uri="{FF2B5EF4-FFF2-40B4-BE49-F238E27FC236}">
                  <a16:creationId xmlns:a16="http://schemas.microsoft.com/office/drawing/2014/main" id="{2897890B-1E6F-46EB-981F-5D4A90AF9E4D}"/>
                </a:ext>
              </a:extLst>
            </p:cNvPr>
            <p:cNvSpPr txBox="1"/>
            <p:nvPr/>
          </p:nvSpPr>
          <p:spPr>
            <a:xfrm>
              <a:off x="7113618" y="3050190"/>
              <a:ext cx="1551409" cy="276999"/>
            </a:xfrm>
            <a:prstGeom prst="rect">
              <a:avLst/>
            </a:prstGeom>
            <a:noFill/>
          </p:spPr>
          <p:txBody>
            <a:bodyPr wrap="square" rtlCol="0">
              <a:spAutoFit/>
            </a:bodyPr>
            <a:lstStyle/>
            <a:p>
              <a:pPr algn="ctr"/>
              <a:r>
                <a:rPr lang="fr-FR" sz="1200" b="1" dirty="0">
                  <a:solidFill>
                    <a:srgbClr val="00B050"/>
                  </a:solidFill>
                </a:rPr>
                <a:t>CC </a:t>
              </a:r>
            </a:p>
          </p:txBody>
        </p:sp>
      </p:grpSp>
      <p:sp>
        <p:nvSpPr>
          <p:cNvPr id="84" name="AutoShape 16">
            <a:extLst>
              <a:ext uri="{FF2B5EF4-FFF2-40B4-BE49-F238E27FC236}">
                <a16:creationId xmlns:a16="http://schemas.microsoft.com/office/drawing/2014/main" id="{87B90EBD-7D48-45E9-AAE2-CC2E5EF360DA}"/>
              </a:ext>
            </a:extLst>
          </p:cNvPr>
          <p:cNvSpPr>
            <a:spLocks noChangeArrowheads="1"/>
          </p:cNvSpPr>
          <p:nvPr/>
        </p:nvSpPr>
        <p:spPr bwMode="auto">
          <a:xfrm>
            <a:off x="1031518" y="3927398"/>
            <a:ext cx="1849438" cy="895882"/>
          </a:xfrm>
          <a:prstGeom prst="cube">
            <a:avLst>
              <a:gd name="adj" fmla="val 15231"/>
            </a:avLst>
          </a:prstGeom>
          <a:solidFill>
            <a:schemeClr val="bg1"/>
          </a:solidFill>
          <a:ln w="19050">
            <a:solidFill>
              <a:srgbClr val="4D4D4D"/>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bIns="226800" anchor="b"/>
          <a:lstStyle/>
          <a:p>
            <a:pPr algn="ctr">
              <a:lnSpc>
                <a:spcPct val="80000"/>
              </a:lnSpc>
              <a:spcBef>
                <a:spcPct val="50000"/>
              </a:spcBef>
              <a:buFont typeface="Symbol" charset="0"/>
              <a:buNone/>
            </a:pPr>
            <a:r>
              <a:rPr lang="fr-FR" dirty="0">
                <a:solidFill>
                  <a:srgbClr val="4D4D4D"/>
                </a:solidFill>
                <a:latin typeface="Arial"/>
              </a:rPr>
              <a:t>Impôts / RF</a:t>
            </a:r>
          </a:p>
        </p:txBody>
      </p:sp>
      <p:cxnSp>
        <p:nvCxnSpPr>
          <p:cNvPr id="86" name="Connecteur droit 3">
            <a:extLst>
              <a:ext uri="{FF2B5EF4-FFF2-40B4-BE49-F238E27FC236}">
                <a16:creationId xmlns:a16="http://schemas.microsoft.com/office/drawing/2014/main" id="{B39EB297-F3D9-48D6-AC85-DF3312CFBDE1}"/>
              </a:ext>
            </a:extLst>
          </p:cNvPr>
          <p:cNvCxnSpPr>
            <a:cxnSpLocks/>
          </p:cNvCxnSpPr>
          <p:nvPr/>
        </p:nvCxnSpPr>
        <p:spPr>
          <a:xfrm>
            <a:off x="1015690" y="4075727"/>
            <a:ext cx="1732181" cy="228600"/>
          </a:xfrm>
          <a:prstGeom prst="line">
            <a:avLst/>
          </a:prstGeom>
          <a:ln w="25400">
            <a:solidFill>
              <a:srgbClr val="00B050"/>
            </a:solidFill>
          </a:ln>
        </p:spPr>
        <p:style>
          <a:lnRef idx="1">
            <a:schemeClr val="accent1"/>
          </a:lnRef>
          <a:fillRef idx="0">
            <a:schemeClr val="accent1"/>
          </a:fillRef>
          <a:effectRef idx="0">
            <a:schemeClr val="accent1"/>
          </a:effectRef>
          <a:fontRef idx="minor">
            <a:schemeClr val="tx1"/>
          </a:fontRef>
        </p:style>
      </p:cxnSp>
      <p:cxnSp>
        <p:nvCxnSpPr>
          <p:cNvPr id="87" name="Connecteur droit 37">
            <a:extLst>
              <a:ext uri="{FF2B5EF4-FFF2-40B4-BE49-F238E27FC236}">
                <a16:creationId xmlns:a16="http://schemas.microsoft.com/office/drawing/2014/main" id="{0BB17AB0-492B-4622-BFB0-CAE8B4378233}"/>
              </a:ext>
            </a:extLst>
          </p:cNvPr>
          <p:cNvCxnSpPr>
            <a:cxnSpLocks/>
          </p:cNvCxnSpPr>
          <p:nvPr/>
        </p:nvCxnSpPr>
        <p:spPr>
          <a:xfrm flipV="1">
            <a:off x="1086843" y="4073932"/>
            <a:ext cx="1695450" cy="209550"/>
          </a:xfrm>
          <a:prstGeom prst="line">
            <a:avLst/>
          </a:prstGeom>
          <a:ln w="25400">
            <a:solidFill>
              <a:srgbClr val="00B050"/>
            </a:solidFill>
          </a:ln>
        </p:spPr>
        <p:style>
          <a:lnRef idx="1">
            <a:schemeClr val="accent1"/>
          </a:lnRef>
          <a:fillRef idx="0">
            <a:schemeClr val="accent1"/>
          </a:fillRef>
          <a:effectRef idx="0">
            <a:schemeClr val="accent1"/>
          </a:effectRef>
          <a:fontRef idx="minor">
            <a:schemeClr val="tx1"/>
          </a:fontRef>
        </p:style>
      </p:cxnSp>
      <p:cxnSp>
        <p:nvCxnSpPr>
          <p:cNvPr id="88" name="Connecteur droit 74">
            <a:extLst>
              <a:ext uri="{FF2B5EF4-FFF2-40B4-BE49-F238E27FC236}">
                <a16:creationId xmlns:a16="http://schemas.microsoft.com/office/drawing/2014/main" id="{D9124AFC-AD2A-482C-8172-7CE575785194}"/>
              </a:ext>
            </a:extLst>
          </p:cNvPr>
          <p:cNvCxnSpPr>
            <a:cxnSpLocks/>
          </p:cNvCxnSpPr>
          <p:nvPr/>
        </p:nvCxnSpPr>
        <p:spPr>
          <a:xfrm>
            <a:off x="1077460" y="4281686"/>
            <a:ext cx="1692085" cy="520464"/>
          </a:xfrm>
          <a:prstGeom prst="line">
            <a:avLst/>
          </a:prstGeom>
          <a:ln w="25400">
            <a:solidFill>
              <a:srgbClr val="0070C0"/>
            </a:solidFill>
          </a:ln>
        </p:spPr>
        <p:style>
          <a:lnRef idx="1">
            <a:schemeClr val="accent1"/>
          </a:lnRef>
          <a:fillRef idx="0">
            <a:schemeClr val="accent1"/>
          </a:fillRef>
          <a:effectRef idx="0">
            <a:schemeClr val="accent1"/>
          </a:effectRef>
          <a:fontRef idx="minor">
            <a:schemeClr val="tx1"/>
          </a:fontRef>
        </p:style>
      </p:cxnSp>
      <p:cxnSp>
        <p:nvCxnSpPr>
          <p:cNvPr id="89" name="Connecteur droit 75">
            <a:extLst>
              <a:ext uri="{FF2B5EF4-FFF2-40B4-BE49-F238E27FC236}">
                <a16:creationId xmlns:a16="http://schemas.microsoft.com/office/drawing/2014/main" id="{3E1401A1-6B2C-4948-8266-DA4E4B421126}"/>
              </a:ext>
            </a:extLst>
          </p:cNvPr>
          <p:cNvCxnSpPr>
            <a:cxnSpLocks/>
          </p:cNvCxnSpPr>
          <p:nvPr/>
        </p:nvCxnSpPr>
        <p:spPr>
          <a:xfrm flipV="1">
            <a:off x="1046755" y="4281686"/>
            <a:ext cx="1670050" cy="527749"/>
          </a:xfrm>
          <a:prstGeom prst="line">
            <a:avLst/>
          </a:prstGeom>
          <a:ln w="25400">
            <a:solidFill>
              <a:srgbClr val="0070C0"/>
            </a:solidFill>
          </a:ln>
        </p:spPr>
        <p:style>
          <a:lnRef idx="1">
            <a:schemeClr val="accent1"/>
          </a:lnRef>
          <a:fillRef idx="0">
            <a:schemeClr val="accent1"/>
          </a:fillRef>
          <a:effectRef idx="0">
            <a:schemeClr val="accent1"/>
          </a:effectRef>
          <a:fontRef idx="minor">
            <a:schemeClr val="tx1"/>
          </a:fontRef>
        </p:style>
      </p:cxnSp>
      <p:sp>
        <p:nvSpPr>
          <p:cNvPr id="90" name="Text Box 2">
            <a:extLst>
              <a:ext uri="{FF2B5EF4-FFF2-40B4-BE49-F238E27FC236}">
                <a16:creationId xmlns:a16="http://schemas.microsoft.com/office/drawing/2014/main" id="{11883611-008F-4403-9D4B-6EE9C64FA7E8}"/>
              </a:ext>
            </a:extLst>
          </p:cNvPr>
          <p:cNvSpPr txBox="1">
            <a:spLocks noChangeArrowheads="1"/>
          </p:cNvSpPr>
          <p:nvPr/>
        </p:nvSpPr>
        <p:spPr bwMode="auto">
          <a:xfrm>
            <a:off x="6924619" y="6319830"/>
            <a:ext cx="1833563" cy="4603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lvl1pPr>
              <a:defRPr sz="2400">
                <a:solidFill>
                  <a:schemeClr val="tx1"/>
                </a:solidFill>
                <a:latin typeface="Arial" charset="0"/>
                <a:ea typeface="ＭＳ Ｐゴシック" charset="0"/>
              </a:defRPr>
            </a:lvl1pPr>
            <a:lvl2pPr marL="742950" indent="-285750">
              <a:defRPr sz="2000">
                <a:solidFill>
                  <a:schemeClr val="tx1"/>
                </a:solidFill>
                <a:latin typeface="Arial" charset="0"/>
                <a:ea typeface="ＭＳ Ｐゴシック" charset="0"/>
              </a:defRPr>
            </a:lvl2pPr>
            <a:lvl3pPr marL="1143000" indent="-228600">
              <a:defRPr>
                <a:solidFill>
                  <a:schemeClr val="tx1"/>
                </a:solidFill>
                <a:latin typeface="Arial" charset="0"/>
                <a:ea typeface="ＭＳ Ｐゴシック" charset="0"/>
              </a:defRPr>
            </a:lvl3pPr>
            <a:lvl4pPr marL="1600200" indent="-228600">
              <a:defRPr>
                <a:solidFill>
                  <a:schemeClr val="tx1"/>
                </a:solidFill>
                <a:latin typeface="Arial" charset="0"/>
                <a:ea typeface="ＭＳ Ｐゴシック" charset="0"/>
              </a:defRPr>
            </a:lvl4pPr>
            <a:lvl5pPr marL="2057400" indent="-228600">
              <a:defRPr>
                <a:solidFill>
                  <a:schemeClr val="tx1"/>
                </a:solidFill>
                <a:latin typeface="Arial" charset="0"/>
                <a:ea typeface="ＭＳ Ｐゴシック" charset="0"/>
              </a:defRPr>
            </a:lvl5pPr>
            <a:lvl6pPr marL="2514600" indent="-228600" eaLnBrk="0" hangingPunct="0">
              <a:buFont typeface="Symbol" charset="0"/>
              <a:defRPr>
                <a:solidFill>
                  <a:schemeClr val="tx1"/>
                </a:solidFill>
                <a:latin typeface="Arial" charset="0"/>
                <a:ea typeface="ＭＳ Ｐゴシック" charset="0"/>
              </a:defRPr>
            </a:lvl6pPr>
            <a:lvl7pPr marL="2971800" indent="-228600" eaLnBrk="0" hangingPunct="0">
              <a:buFont typeface="Symbol" charset="0"/>
              <a:defRPr>
                <a:solidFill>
                  <a:schemeClr val="tx1"/>
                </a:solidFill>
                <a:latin typeface="Arial" charset="0"/>
                <a:ea typeface="ＭＳ Ｐゴシック" charset="0"/>
              </a:defRPr>
            </a:lvl7pPr>
            <a:lvl8pPr marL="3429000" indent="-228600" eaLnBrk="0" hangingPunct="0">
              <a:buFont typeface="Symbol" charset="0"/>
              <a:defRPr>
                <a:solidFill>
                  <a:schemeClr val="tx1"/>
                </a:solidFill>
                <a:latin typeface="Arial" charset="0"/>
                <a:ea typeface="ＭＳ Ｐゴシック" charset="0"/>
              </a:defRPr>
            </a:lvl8pPr>
            <a:lvl9pPr marL="3886200" indent="-228600" eaLnBrk="0" hangingPunct="0">
              <a:buFont typeface="Symbol" charset="0"/>
              <a:defRPr>
                <a:solidFill>
                  <a:schemeClr val="tx1"/>
                </a:solidFill>
                <a:latin typeface="Arial" charset="0"/>
                <a:ea typeface="ＭＳ Ｐゴシック" charset="0"/>
              </a:defRPr>
            </a:lvl9pPr>
          </a:lstStyle>
          <a:p>
            <a:pPr algn="ctr"/>
            <a:r>
              <a:rPr lang="fr-FR" sz="1200" b="1" dirty="0">
                <a:solidFill>
                  <a:srgbClr val="4D4D4D"/>
                </a:solidFill>
              </a:rPr>
              <a:t>Situation de Famille</a:t>
            </a:r>
          </a:p>
          <a:p>
            <a:pPr algn="ctr"/>
            <a:r>
              <a:rPr lang="fr-FR" sz="1200" b="1" dirty="0">
                <a:solidFill>
                  <a:srgbClr val="4D4D4D"/>
                </a:solidFill>
              </a:rPr>
              <a:t>+ Nombre de Parts</a:t>
            </a:r>
          </a:p>
        </p:txBody>
      </p:sp>
      <p:sp>
        <p:nvSpPr>
          <p:cNvPr id="91" name="Text Box 15">
            <a:extLst>
              <a:ext uri="{FF2B5EF4-FFF2-40B4-BE49-F238E27FC236}">
                <a16:creationId xmlns:a16="http://schemas.microsoft.com/office/drawing/2014/main" id="{66169B97-A720-4299-924B-6B9EE9C02AF6}"/>
              </a:ext>
            </a:extLst>
          </p:cNvPr>
          <p:cNvSpPr txBox="1">
            <a:spLocks noChangeArrowheads="1"/>
          </p:cNvSpPr>
          <p:nvPr/>
        </p:nvSpPr>
        <p:spPr bwMode="auto">
          <a:xfrm>
            <a:off x="5824482" y="6319830"/>
            <a:ext cx="884237"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lvl1pPr>
              <a:defRPr sz="2400">
                <a:solidFill>
                  <a:schemeClr val="tx1"/>
                </a:solidFill>
                <a:latin typeface="Arial" charset="0"/>
                <a:ea typeface="ＭＳ Ｐゴシック" charset="0"/>
              </a:defRPr>
            </a:lvl1pPr>
            <a:lvl2pPr marL="742950" indent="-285750">
              <a:defRPr sz="2000">
                <a:solidFill>
                  <a:schemeClr val="tx1"/>
                </a:solidFill>
                <a:latin typeface="Arial" charset="0"/>
                <a:ea typeface="ＭＳ Ｐゴシック" charset="0"/>
              </a:defRPr>
            </a:lvl2pPr>
            <a:lvl3pPr marL="1143000" indent="-228600">
              <a:defRPr>
                <a:solidFill>
                  <a:schemeClr val="tx1"/>
                </a:solidFill>
                <a:latin typeface="Arial" charset="0"/>
                <a:ea typeface="ＭＳ Ｐゴシック" charset="0"/>
              </a:defRPr>
            </a:lvl3pPr>
            <a:lvl4pPr marL="1600200" indent="-228600">
              <a:defRPr>
                <a:solidFill>
                  <a:schemeClr val="tx1"/>
                </a:solidFill>
                <a:latin typeface="Arial" charset="0"/>
                <a:ea typeface="ＭＳ Ｐゴシック" charset="0"/>
              </a:defRPr>
            </a:lvl4pPr>
            <a:lvl5pPr marL="2057400" indent="-228600">
              <a:defRPr>
                <a:solidFill>
                  <a:schemeClr val="tx1"/>
                </a:solidFill>
                <a:latin typeface="Arial" charset="0"/>
                <a:ea typeface="ＭＳ Ｐゴシック" charset="0"/>
              </a:defRPr>
            </a:lvl5pPr>
            <a:lvl6pPr marL="2514600" indent="-228600" eaLnBrk="0" hangingPunct="0">
              <a:buFont typeface="Symbol" charset="0"/>
              <a:defRPr>
                <a:solidFill>
                  <a:schemeClr val="tx1"/>
                </a:solidFill>
                <a:latin typeface="Arial" charset="0"/>
                <a:ea typeface="ＭＳ Ｐゴシック" charset="0"/>
              </a:defRPr>
            </a:lvl6pPr>
            <a:lvl7pPr marL="2971800" indent="-228600" eaLnBrk="0" hangingPunct="0">
              <a:buFont typeface="Symbol" charset="0"/>
              <a:defRPr>
                <a:solidFill>
                  <a:schemeClr val="tx1"/>
                </a:solidFill>
                <a:latin typeface="Arial" charset="0"/>
                <a:ea typeface="ＭＳ Ｐゴシック" charset="0"/>
              </a:defRPr>
            </a:lvl7pPr>
            <a:lvl8pPr marL="3429000" indent="-228600" eaLnBrk="0" hangingPunct="0">
              <a:buFont typeface="Symbol" charset="0"/>
              <a:defRPr>
                <a:solidFill>
                  <a:schemeClr val="tx1"/>
                </a:solidFill>
                <a:latin typeface="Arial" charset="0"/>
                <a:ea typeface="ＭＳ Ｐゴシック" charset="0"/>
              </a:defRPr>
            </a:lvl8pPr>
            <a:lvl9pPr marL="3886200" indent="-228600" eaLnBrk="0" hangingPunct="0">
              <a:buFont typeface="Symbol" charset="0"/>
              <a:defRPr>
                <a:solidFill>
                  <a:schemeClr val="tx1"/>
                </a:solidFill>
                <a:latin typeface="Arial" charset="0"/>
                <a:ea typeface="ＭＳ Ｐゴシック" charset="0"/>
              </a:defRPr>
            </a:lvl9pPr>
          </a:lstStyle>
          <a:p>
            <a:pPr algn="ctr"/>
            <a:r>
              <a:rPr lang="fr-FR" sz="1200" b="1" dirty="0">
                <a:solidFill>
                  <a:srgbClr val="4D4D4D"/>
                </a:solidFill>
              </a:rPr>
              <a:t>Quotient</a:t>
            </a:r>
          </a:p>
          <a:p>
            <a:pPr algn="ctr"/>
            <a:r>
              <a:rPr lang="fr-FR" sz="1200" b="1" dirty="0">
                <a:solidFill>
                  <a:srgbClr val="4D4D4D"/>
                </a:solidFill>
              </a:rPr>
              <a:t>Familial </a:t>
            </a:r>
            <a:endParaRPr lang="fr-FR" sz="1600" b="1" dirty="0">
              <a:solidFill>
                <a:srgbClr val="4D4D4D"/>
              </a:solidFill>
            </a:endParaRPr>
          </a:p>
        </p:txBody>
      </p:sp>
      <p:sp>
        <p:nvSpPr>
          <p:cNvPr id="92" name="AutoShape 16">
            <a:extLst>
              <a:ext uri="{FF2B5EF4-FFF2-40B4-BE49-F238E27FC236}">
                <a16:creationId xmlns:a16="http://schemas.microsoft.com/office/drawing/2014/main" id="{342EC9C1-7E9E-453B-894B-55CD2D7F7B4B}"/>
              </a:ext>
            </a:extLst>
          </p:cNvPr>
          <p:cNvSpPr>
            <a:spLocks noChangeArrowheads="1"/>
          </p:cNvSpPr>
          <p:nvPr/>
        </p:nvSpPr>
        <p:spPr bwMode="auto">
          <a:xfrm>
            <a:off x="6675382" y="6462705"/>
            <a:ext cx="322262" cy="201613"/>
          </a:xfrm>
          <a:prstGeom prst="leftArrow">
            <a:avLst>
              <a:gd name="adj1" fmla="val 50000"/>
              <a:gd name="adj2" fmla="val 39960"/>
            </a:avLst>
          </a:prstGeom>
          <a:solidFill>
            <a:srgbClr val="BE2323"/>
          </a:solidFill>
          <a:ln w="15875">
            <a:solidFill>
              <a:srgbClr val="BE2323"/>
            </a:solidFill>
            <a:miter lim="800000"/>
            <a:headEnd/>
            <a:tailEnd/>
          </a:ln>
        </p:spPr>
        <p:txBody>
          <a:bodyPr wrap="none" anchor="ctr"/>
          <a:lstStyle/>
          <a:p>
            <a:pPr algn="ctr"/>
            <a:endParaRPr lang="fr-FR" dirty="0">
              <a:solidFill>
                <a:srgbClr val="D24F1D"/>
              </a:solidFill>
              <a:latin typeface="Arial"/>
            </a:endParaRPr>
          </a:p>
        </p:txBody>
      </p:sp>
      <p:pic>
        <p:nvPicPr>
          <p:cNvPr id="94" name="Image 93">
            <a:extLst>
              <a:ext uri="{FF2B5EF4-FFF2-40B4-BE49-F238E27FC236}">
                <a16:creationId xmlns:a16="http://schemas.microsoft.com/office/drawing/2014/main" id="{3AE9045E-F3DC-47E5-A2E2-FBD21E1C1F92}"/>
              </a:ext>
            </a:extLst>
          </p:cNvPr>
          <p:cNvPicPr>
            <a:picLocks noChangeAspect="1"/>
          </p:cNvPicPr>
          <p:nvPr/>
        </p:nvPicPr>
        <p:blipFill>
          <a:blip r:embed="rId4"/>
          <a:stretch>
            <a:fillRect/>
          </a:stretch>
        </p:blipFill>
        <p:spPr>
          <a:xfrm>
            <a:off x="7425845" y="5452719"/>
            <a:ext cx="831109" cy="831109"/>
          </a:xfrm>
          <a:prstGeom prst="rect">
            <a:avLst/>
          </a:prstGeom>
        </p:spPr>
      </p:pic>
      <p:sp>
        <p:nvSpPr>
          <p:cNvPr id="59" name="ZoneTexte 1">
            <a:extLst>
              <a:ext uri="{FF2B5EF4-FFF2-40B4-BE49-F238E27FC236}">
                <a16:creationId xmlns:a16="http://schemas.microsoft.com/office/drawing/2014/main" id="{C8705ACE-4F3E-40C9-ACCC-6188292EF312}"/>
              </a:ext>
            </a:extLst>
          </p:cNvPr>
          <p:cNvSpPr txBox="1"/>
          <p:nvPr/>
        </p:nvSpPr>
        <p:spPr>
          <a:xfrm>
            <a:off x="3891452" y="3911337"/>
            <a:ext cx="1441450" cy="954107"/>
          </a:xfrm>
          <a:prstGeom prst="rect">
            <a:avLst/>
          </a:prstGeom>
          <a:noFill/>
        </p:spPr>
        <p:txBody>
          <a:bodyPr>
            <a:spAutoFit/>
          </a:bodyPr>
          <a:lstStyle/>
          <a:p>
            <a:pPr algn="ctr">
              <a:defRPr/>
            </a:pPr>
            <a:r>
              <a:rPr lang="fr-FR" sz="1400" b="1" dirty="0">
                <a:solidFill>
                  <a:schemeClr val="tx1">
                    <a:lumMod val="85000"/>
                    <a:lumOff val="15000"/>
                  </a:schemeClr>
                </a:solidFill>
                <a:latin typeface="Arial"/>
                <a:ea typeface="+mn-ea"/>
              </a:rPr>
              <a:t>Revenus fonciers existants ou futurs</a:t>
            </a:r>
          </a:p>
        </p:txBody>
      </p:sp>
    </p:spTree>
    <p:extLst>
      <p:ext uri="{BB962C8B-B14F-4D97-AF65-F5344CB8AC3E}">
        <p14:creationId xmlns:p14="http://schemas.microsoft.com/office/powerpoint/2010/main" val="8887412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4"/>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90"/>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92"/>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91"/>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2"/>
                                        </p:tgtEl>
                                        <p:attrNameLst>
                                          <p:attrName>style.visibility</p:attrName>
                                        </p:attrNameLst>
                                      </p:cBhvr>
                                      <p:to>
                                        <p:strVal val="visible"/>
                                      </p:to>
                                    </p:set>
                                    <p:animEffect transition="in" filter="fade">
                                      <p:cBhvr>
                                        <p:cTn id="17" dur="500"/>
                                        <p:tgtEl>
                                          <p:spTgt spid="2"/>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51"/>
                                        </p:tgtEl>
                                        <p:attrNameLst>
                                          <p:attrName>style.visibility</p:attrName>
                                        </p:attrNameLst>
                                      </p:cBhvr>
                                      <p:to>
                                        <p:strVal val="visible"/>
                                      </p:to>
                                    </p:set>
                                    <p:animEffect transition="in" filter="fade">
                                      <p:cBhvr>
                                        <p:cTn id="22" dur="500"/>
                                        <p:tgtEl>
                                          <p:spTgt spid="51"/>
                                        </p:tgtEl>
                                      </p:cBhvr>
                                    </p:animEffect>
                                  </p:childTnLst>
                                </p:cTn>
                              </p:par>
                              <p:par>
                                <p:cTn id="23" presetID="1" presetClass="entr" presetSubtype="0" fill="hold" grpId="0" nodeType="withEffect">
                                  <p:stCondLst>
                                    <p:cond delay="0"/>
                                  </p:stCondLst>
                                  <p:childTnLst>
                                    <p:set>
                                      <p:cBhvr>
                                        <p:cTn id="24" dur="1" fill="hold">
                                          <p:stCondLst>
                                            <p:cond delay="0"/>
                                          </p:stCondLst>
                                        </p:cTn>
                                        <p:tgtEl>
                                          <p:spTgt spid="54"/>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0" presetClass="entr" presetSubtype="0" fill="hold" grpId="0" nodeType="clickEffect">
                                  <p:stCondLst>
                                    <p:cond delay="0"/>
                                  </p:stCondLst>
                                  <p:childTnLst>
                                    <p:set>
                                      <p:cBhvr>
                                        <p:cTn id="28" dur="1" fill="hold">
                                          <p:stCondLst>
                                            <p:cond delay="0"/>
                                          </p:stCondLst>
                                        </p:cTn>
                                        <p:tgtEl>
                                          <p:spTgt spid="56"/>
                                        </p:tgtEl>
                                        <p:attrNameLst>
                                          <p:attrName>style.visibility</p:attrName>
                                        </p:attrNameLst>
                                      </p:cBhvr>
                                      <p:to>
                                        <p:strVal val="visible"/>
                                      </p:to>
                                    </p:set>
                                    <p:animEffect transition="in" filter="fade">
                                      <p:cBhvr>
                                        <p:cTn id="29" dur="500"/>
                                        <p:tgtEl>
                                          <p:spTgt spid="56"/>
                                        </p:tgtEl>
                                      </p:cBhvr>
                                    </p:animEffect>
                                  </p:childTnLst>
                                </p:cTn>
                              </p:par>
                              <p:par>
                                <p:cTn id="30" presetID="10" presetClass="entr" presetSubtype="0" fill="hold" grpId="0" nodeType="withEffect">
                                  <p:stCondLst>
                                    <p:cond delay="0"/>
                                  </p:stCondLst>
                                  <p:childTnLst>
                                    <p:set>
                                      <p:cBhvr>
                                        <p:cTn id="31" dur="1" fill="hold">
                                          <p:stCondLst>
                                            <p:cond delay="0"/>
                                          </p:stCondLst>
                                        </p:cTn>
                                        <p:tgtEl>
                                          <p:spTgt spid="59"/>
                                        </p:tgtEl>
                                        <p:attrNameLst>
                                          <p:attrName>style.visibility</p:attrName>
                                        </p:attrNameLst>
                                      </p:cBhvr>
                                      <p:to>
                                        <p:strVal val="visible"/>
                                      </p:to>
                                    </p:set>
                                    <p:animEffect transition="in" filter="fade">
                                      <p:cBhvr>
                                        <p:cTn id="32" dur="500"/>
                                        <p:tgtEl>
                                          <p:spTgt spid="59"/>
                                        </p:tgtEl>
                                      </p:cBhvr>
                                    </p:animEffec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84"/>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0" presetClass="entr" presetSubtype="0" fill="hold" nodeType="clickEffect">
                                  <p:stCondLst>
                                    <p:cond delay="0"/>
                                  </p:stCondLst>
                                  <p:childTnLst>
                                    <p:set>
                                      <p:cBhvr>
                                        <p:cTn id="40" dur="1" fill="hold">
                                          <p:stCondLst>
                                            <p:cond delay="0"/>
                                          </p:stCondLst>
                                        </p:cTn>
                                        <p:tgtEl>
                                          <p:spTgt spid="62"/>
                                        </p:tgtEl>
                                        <p:attrNameLst>
                                          <p:attrName>style.visibility</p:attrName>
                                        </p:attrNameLst>
                                      </p:cBhvr>
                                      <p:to>
                                        <p:strVal val="visible"/>
                                      </p:to>
                                    </p:set>
                                    <p:animEffect transition="in" filter="fade">
                                      <p:cBhvr>
                                        <p:cTn id="41" dur="500"/>
                                        <p:tgtEl>
                                          <p:spTgt spid="62"/>
                                        </p:tgtEl>
                                      </p:cBhvr>
                                    </p:animEffect>
                                  </p:childTnLst>
                                </p:cTn>
                              </p:par>
                              <p:par>
                                <p:cTn id="42" presetID="10" presetClass="entr" presetSubtype="0" fill="hold" grpId="0" nodeType="withEffect">
                                  <p:stCondLst>
                                    <p:cond delay="0"/>
                                  </p:stCondLst>
                                  <p:childTnLst>
                                    <p:set>
                                      <p:cBhvr>
                                        <p:cTn id="43" dur="1" fill="hold">
                                          <p:stCondLst>
                                            <p:cond delay="0"/>
                                          </p:stCondLst>
                                        </p:cTn>
                                        <p:tgtEl>
                                          <p:spTgt spid="65"/>
                                        </p:tgtEl>
                                        <p:attrNameLst>
                                          <p:attrName>style.visibility</p:attrName>
                                        </p:attrNameLst>
                                      </p:cBhvr>
                                      <p:to>
                                        <p:strVal val="visible"/>
                                      </p:to>
                                    </p:set>
                                    <p:animEffect transition="in" filter="fade">
                                      <p:cBhvr>
                                        <p:cTn id="44" dur="500"/>
                                        <p:tgtEl>
                                          <p:spTgt spid="65"/>
                                        </p:tgtEl>
                                      </p:cBhvr>
                                    </p:animEffect>
                                  </p:childTnLst>
                                </p:cTn>
                              </p:par>
                            </p:childTnLst>
                          </p:cTn>
                        </p:par>
                      </p:childTnLst>
                    </p:cTn>
                  </p:par>
                  <p:par>
                    <p:cTn id="45" fill="hold">
                      <p:stCondLst>
                        <p:cond delay="indefinite"/>
                      </p:stCondLst>
                      <p:childTnLst>
                        <p:par>
                          <p:cTn id="46" fill="hold">
                            <p:stCondLst>
                              <p:cond delay="0"/>
                            </p:stCondLst>
                            <p:childTnLst>
                              <p:par>
                                <p:cTn id="47" presetID="10" presetClass="entr" presetSubtype="0" fill="hold" grpId="0" nodeType="clickEffect">
                                  <p:stCondLst>
                                    <p:cond delay="0"/>
                                  </p:stCondLst>
                                  <p:childTnLst>
                                    <p:set>
                                      <p:cBhvr>
                                        <p:cTn id="48" dur="1" fill="hold">
                                          <p:stCondLst>
                                            <p:cond delay="0"/>
                                          </p:stCondLst>
                                        </p:cTn>
                                        <p:tgtEl>
                                          <p:spTgt spid="57"/>
                                        </p:tgtEl>
                                        <p:attrNameLst>
                                          <p:attrName>style.visibility</p:attrName>
                                        </p:attrNameLst>
                                      </p:cBhvr>
                                      <p:to>
                                        <p:strVal val="visible"/>
                                      </p:to>
                                    </p:set>
                                    <p:animEffect transition="in" filter="fade">
                                      <p:cBhvr>
                                        <p:cTn id="49" dur="500"/>
                                        <p:tgtEl>
                                          <p:spTgt spid="57"/>
                                        </p:tgtEl>
                                      </p:cBhvr>
                                    </p:animEffect>
                                  </p:childTnLst>
                                </p:cTn>
                              </p:par>
                              <p:par>
                                <p:cTn id="50" presetID="10" presetClass="entr" presetSubtype="0" fill="hold" nodeType="withEffect">
                                  <p:stCondLst>
                                    <p:cond delay="0"/>
                                  </p:stCondLst>
                                  <p:childTnLst>
                                    <p:set>
                                      <p:cBhvr>
                                        <p:cTn id="51" dur="1" fill="hold">
                                          <p:stCondLst>
                                            <p:cond delay="0"/>
                                          </p:stCondLst>
                                        </p:cTn>
                                        <p:tgtEl>
                                          <p:spTgt spid="81"/>
                                        </p:tgtEl>
                                        <p:attrNameLst>
                                          <p:attrName>style.visibility</p:attrName>
                                        </p:attrNameLst>
                                      </p:cBhvr>
                                      <p:to>
                                        <p:strVal val="visible"/>
                                      </p:to>
                                    </p:set>
                                    <p:animEffect transition="in" filter="fade">
                                      <p:cBhvr>
                                        <p:cTn id="52" dur="500"/>
                                        <p:tgtEl>
                                          <p:spTgt spid="81"/>
                                        </p:tgtEl>
                                      </p:cBhvr>
                                    </p:animEffect>
                                  </p:childTnLst>
                                </p:cTn>
                              </p:par>
                            </p:childTnLst>
                          </p:cTn>
                        </p:par>
                      </p:childTnLst>
                    </p:cTn>
                  </p:par>
                  <p:par>
                    <p:cTn id="53" fill="hold">
                      <p:stCondLst>
                        <p:cond delay="indefinite"/>
                      </p:stCondLst>
                      <p:childTnLst>
                        <p:par>
                          <p:cTn id="54" fill="hold">
                            <p:stCondLst>
                              <p:cond delay="0"/>
                            </p:stCondLst>
                            <p:childTnLst>
                              <p:par>
                                <p:cTn id="55" presetID="10" presetClass="entr" presetSubtype="0" fill="hold" grpId="0" nodeType="clickEffect">
                                  <p:stCondLst>
                                    <p:cond delay="0"/>
                                  </p:stCondLst>
                                  <p:childTnLst>
                                    <p:set>
                                      <p:cBhvr>
                                        <p:cTn id="56" dur="1" fill="hold">
                                          <p:stCondLst>
                                            <p:cond delay="0"/>
                                          </p:stCondLst>
                                        </p:cTn>
                                        <p:tgtEl>
                                          <p:spTgt spid="60"/>
                                        </p:tgtEl>
                                        <p:attrNameLst>
                                          <p:attrName>style.visibility</p:attrName>
                                        </p:attrNameLst>
                                      </p:cBhvr>
                                      <p:to>
                                        <p:strVal val="visible"/>
                                      </p:to>
                                    </p:set>
                                    <p:animEffect transition="in" filter="fade">
                                      <p:cBhvr>
                                        <p:cTn id="57" dur="500"/>
                                        <p:tgtEl>
                                          <p:spTgt spid="60"/>
                                        </p:tgtEl>
                                      </p:cBhvr>
                                    </p:animEffect>
                                  </p:childTnLst>
                                </p:cTn>
                              </p:par>
                            </p:childTnLst>
                          </p:cTn>
                        </p:par>
                      </p:childTnLst>
                    </p:cTn>
                  </p:par>
                  <p:par>
                    <p:cTn id="58" fill="hold">
                      <p:stCondLst>
                        <p:cond delay="indefinite"/>
                      </p:stCondLst>
                      <p:childTnLst>
                        <p:par>
                          <p:cTn id="59" fill="hold">
                            <p:stCondLst>
                              <p:cond delay="0"/>
                            </p:stCondLst>
                            <p:childTnLst>
                              <p:par>
                                <p:cTn id="60" presetID="10" presetClass="entr" presetSubtype="0" fill="hold" grpId="0" nodeType="clickEffect">
                                  <p:stCondLst>
                                    <p:cond delay="0"/>
                                  </p:stCondLst>
                                  <p:childTnLst>
                                    <p:set>
                                      <p:cBhvr>
                                        <p:cTn id="61" dur="1" fill="hold">
                                          <p:stCondLst>
                                            <p:cond delay="0"/>
                                          </p:stCondLst>
                                        </p:cTn>
                                        <p:tgtEl>
                                          <p:spTgt spid="61"/>
                                        </p:tgtEl>
                                        <p:attrNameLst>
                                          <p:attrName>style.visibility</p:attrName>
                                        </p:attrNameLst>
                                      </p:cBhvr>
                                      <p:to>
                                        <p:strVal val="visible"/>
                                      </p:to>
                                    </p:set>
                                    <p:animEffect transition="in" filter="fade">
                                      <p:cBhvr>
                                        <p:cTn id="62" dur="500"/>
                                        <p:tgtEl>
                                          <p:spTgt spid="61"/>
                                        </p:tgtEl>
                                      </p:cBhvr>
                                    </p:animEffect>
                                  </p:childTnLst>
                                </p:cTn>
                              </p:par>
                            </p:childTnLst>
                          </p:cTn>
                        </p:par>
                      </p:childTnLst>
                    </p:cTn>
                  </p:par>
                  <p:par>
                    <p:cTn id="63" fill="hold">
                      <p:stCondLst>
                        <p:cond delay="indefinite"/>
                      </p:stCondLst>
                      <p:childTnLst>
                        <p:par>
                          <p:cTn id="64" fill="hold">
                            <p:stCondLst>
                              <p:cond delay="0"/>
                            </p:stCondLst>
                            <p:childTnLst>
                              <p:par>
                                <p:cTn id="65" presetID="10" presetClass="entr" presetSubtype="0" fill="hold" nodeType="clickEffect">
                                  <p:stCondLst>
                                    <p:cond delay="0"/>
                                  </p:stCondLst>
                                  <p:childTnLst>
                                    <p:set>
                                      <p:cBhvr>
                                        <p:cTn id="66" dur="1" fill="hold">
                                          <p:stCondLst>
                                            <p:cond delay="0"/>
                                          </p:stCondLst>
                                        </p:cTn>
                                        <p:tgtEl>
                                          <p:spTgt spid="87"/>
                                        </p:tgtEl>
                                        <p:attrNameLst>
                                          <p:attrName>style.visibility</p:attrName>
                                        </p:attrNameLst>
                                      </p:cBhvr>
                                      <p:to>
                                        <p:strVal val="visible"/>
                                      </p:to>
                                    </p:set>
                                    <p:animEffect transition="in" filter="fade">
                                      <p:cBhvr>
                                        <p:cTn id="67" dur="500"/>
                                        <p:tgtEl>
                                          <p:spTgt spid="87"/>
                                        </p:tgtEl>
                                      </p:cBhvr>
                                    </p:animEffect>
                                  </p:childTnLst>
                                </p:cTn>
                              </p:par>
                              <p:par>
                                <p:cTn id="68" presetID="10" presetClass="entr" presetSubtype="0" fill="hold" nodeType="withEffect">
                                  <p:stCondLst>
                                    <p:cond delay="0"/>
                                  </p:stCondLst>
                                  <p:childTnLst>
                                    <p:set>
                                      <p:cBhvr>
                                        <p:cTn id="69" dur="1" fill="hold">
                                          <p:stCondLst>
                                            <p:cond delay="0"/>
                                          </p:stCondLst>
                                        </p:cTn>
                                        <p:tgtEl>
                                          <p:spTgt spid="86"/>
                                        </p:tgtEl>
                                        <p:attrNameLst>
                                          <p:attrName>style.visibility</p:attrName>
                                        </p:attrNameLst>
                                      </p:cBhvr>
                                      <p:to>
                                        <p:strVal val="visible"/>
                                      </p:to>
                                    </p:set>
                                    <p:animEffect transition="in" filter="fade">
                                      <p:cBhvr>
                                        <p:cTn id="70" dur="500"/>
                                        <p:tgtEl>
                                          <p:spTgt spid="86"/>
                                        </p:tgtEl>
                                      </p:cBhvr>
                                    </p:animEffect>
                                  </p:childTnLst>
                                </p:cTn>
                              </p:par>
                            </p:childTnLst>
                          </p:cTn>
                        </p:par>
                      </p:childTnLst>
                    </p:cTn>
                  </p:par>
                  <p:par>
                    <p:cTn id="71" fill="hold">
                      <p:stCondLst>
                        <p:cond delay="indefinite"/>
                      </p:stCondLst>
                      <p:childTnLst>
                        <p:par>
                          <p:cTn id="72" fill="hold">
                            <p:stCondLst>
                              <p:cond delay="0"/>
                            </p:stCondLst>
                            <p:childTnLst>
                              <p:par>
                                <p:cTn id="73" presetID="10" presetClass="entr" presetSubtype="0" fill="hold" grpId="0" nodeType="clickEffect">
                                  <p:stCondLst>
                                    <p:cond delay="0"/>
                                  </p:stCondLst>
                                  <p:childTnLst>
                                    <p:set>
                                      <p:cBhvr>
                                        <p:cTn id="74" dur="1" fill="hold">
                                          <p:stCondLst>
                                            <p:cond delay="0"/>
                                          </p:stCondLst>
                                        </p:cTn>
                                        <p:tgtEl>
                                          <p:spTgt spid="77"/>
                                        </p:tgtEl>
                                        <p:attrNameLst>
                                          <p:attrName>style.visibility</p:attrName>
                                        </p:attrNameLst>
                                      </p:cBhvr>
                                      <p:to>
                                        <p:strVal val="visible"/>
                                      </p:to>
                                    </p:set>
                                    <p:animEffect transition="in" filter="fade">
                                      <p:cBhvr>
                                        <p:cTn id="75" dur="500"/>
                                        <p:tgtEl>
                                          <p:spTgt spid="77"/>
                                        </p:tgtEl>
                                      </p:cBhvr>
                                    </p:animEffect>
                                  </p:childTnLst>
                                </p:cTn>
                              </p:par>
                              <p:par>
                                <p:cTn id="76" presetID="10" presetClass="entr" presetSubtype="0" fill="hold" grpId="0" nodeType="withEffect">
                                  <p:stCondLst>
                                    <p:cond delay="0"/>
                                  </p:stCondLst>
                                  <p:childTnLst>
                                    <p:set>
                                      <p:cBhvr>
                                        <p:cTn id="77" dur="1" fill="hold">
                                          <p:stCondLst>
                                            <p:cond delay="0"/>
                                          </p:stCondLst>
                                        </p:cTn>
                                        <p:tgtEl>
                                          <p:spTgt spid="48"/>
                                        </p:tgtEl>
                                        <p:attrNameLst>
                                          <p:attrName>style.visibility</p:attrName>
                                        </p:attrNameLst>
                                      </p:cBhvr>
                                      <p:to>
                                        <p:strVal val="visible"/>
                                      </p:to>
                                    </p:set>
                                    <p:animEffect transition="in" filter="fade">
                                      <p:cBhvr>
                                        <p:cTn id="78" dur="500"/>
                                        <p:tgtEl>
                                          <p:spTgt spid="48"/>
                                        </p:tgtEl>
                                      </p:cBhvr>
                                    </p:animEffect>
                                  </p:childTnLst>
                                </p:cTn>
                              </p:par>
                            </p:childTnLst>
                          </p:cTn>
                        </p:par>
                      </p:childTnLst>
                    </p:cTn>
                  </p:par>
                  <p:par>
                    <p:cTn id="79" fill="hold">
                      <p:stCondLst>
                        <p:cond delay="indefinite"/>
                      </p:stCondLst>
                      <p:childTnLst>
                        <p:par>
                          <p:cTn id="80" fill="hold">
                            <p:stCondLst>
                              <p:cond delay="0"/>
                            </p:stCondLst>
                            <p:childTnLst>
                              <p:par>
                                <p:cTn id="81" presetID="10" presetClass="entr" presetSubtype="0" fill="hold" nodeType="clickEffect">
                                  <p:stCondLst>
                                    <p:cond delay="0"/>
                                  </p:stCondLst>
                                  <p:childTnLst>
                                    <p:set>
                                      <p:cBhvr>
                                        <p:cTn id="82" dur="1" fill="hold">
                                          <p:stCondLst>
                                            <p:cond delay="0"/>
                                          </p:stCondLst>
                                        </p:cTn>
                                        <p:tgtEl>
                                          <p:spTgt spid="7"/>
                                        </p:tgtEl>
                                        <p:attrNameLst>
                                          <p:attrName>style.visibility</p:attrName>
                                        </p:attrNameLst>
                                      </p:cBhvr>
                                      <p:to>
                                        <p:strVal val="visible"/>
                                      </p:to>
                                    </p:set>
                                    <p:animEffect transition="in" filter="fade">
                                      <p:cBhvr>
                                        <p:cTn id="83" dur="500"/>
                                        <p:tgtEl>
                                          <p:spTgt spid="7"/>
                                        </p:tgtEl>
                                      </p:cBhvr>
                                    </p:animEffect>
                                  </p:childTnLst>
                                </p:cTn>
                              </p:par>
                            </p:childTnLst>
                          </p:cTn>
                        </p:par>
                      </p:childTnLst>
                    </p:cTn>
                  </p:par>
                  <p:par>
                    <p:cTn id="84" fill="hold">
                      <p:stCondLst>
                        <p:cond delay="indefinite"/>
                      </p:stCondLst>
                      <p:childTnLst>
                        <p:par>
                          <p:cTn id="85" fill="hold">
                            <p:stCondLst>
                              <p:cond delay="0"/>
                            </p:stCondLst>
                            <p:childTnLst>
                              <p:par>
                                <p:cTn id="86" presetID="10" presetClass="entr" presetSubtype="0" fill="hold" grpId="0" nodeType="clickEffect">
                                  <p:stCondLst>
                                    <p:cond delay="0"/>
                                  </p:stCondLst>
                                  <p:childTnLst>
                                    <p:set>
                                      <p:cBhvr>
                                        <p:cTn id="87" dur="1" fill="hold">
                                          <p:stCondLst>
                                            <p:cond delay="0"/>
                                          </p:stCondLst>
                                        </p:cTn>
                                        <p:tgtEl>
                                          <p:spTgt spid="68"/>
                                        </p:tgtEl>
                                        <p:attrNameLst>
                                          <p:attrName>style.visibility</p:attrName>
                                        </p:attrNameLst>
                                      </p:cBhvr>
                                      <p:to>
                                        <p:strVal val="visible"/>
                                      </p:to>
                                    </p:set>
                                    <p:animEffect transition="in" filter="fade">
                                      <p:cBhvr>
                                        <p:cTn id="88" dur="500"/>
                                        <p:tgtEl>
                                          <p:spTgt spid="68"/>
                                        </p:tgtEl>
                                      </p:cBhvr>
                                    </p:animEffect>
                                  </p:childTnLst>
                                </p:cTn>
                              </p:par>
                            </p:childTnLst>
                          </p:cTn>
                        </p:par>
                      </p:childTnLst>
                    </p:cTn>
                  </p:par>
                  <p:par>
                    <p:cTn id="89" fill="hold">
                      <p:stCondLst>
                        <p:cond delay="indefinite"/>
                      </p:stCondLst>
                      <p:childTnLst>
                        <p:par>
                          <p:cTn id="90" fill="hold">
                            <p:stCondLst>
                              <p:cond delay="0"/>
                            </p:stCondLst>
                            <p:childTnLst>
                              <p:par>
                                <p:cTn id="91" presetID="10" presetClass="entr" presetSubtype="0" fill="hold" nodeType="clickEffect">
                                  <p:stCondLst>
                                    <p:cond delay="0"/>
                                  </p:stCondLst>
                                  <p:childTnLst>
                                    <p:set>
                                      <p:cBhvr>
                                        <p:cTn id="92" dur="1" fill="hold">
                                          <p:stCondLst>
                                            <p:cond delay="0"/>
                                          </p:stCondLst>
                                        </p:cTn>
                                        <p:tgtEl>
                                          <p:spTgt spid="89"/>
                                        </p:tgtEl>
                                        <p:attrNameLst>
                                          <p:attrName>style.visibility</p:attrName>
                                        </p:attrNameLst>
                                      </p:cBhvr>
                                      <p:to>
                                        <p:strVal val="visible"/>
                                      </p:to>
                                    </p:set>
                                    <p:animEffect transition="in" filter="fade">
                                      <p:cBhvr>
                                        <p:cTn id="93" dur="500"/>
                                        <p:tgtEl>
                                          <p:spTgt spid="89"/>
                                        </p:tgtEl>
                                      </p:cBhvr>
                                    </p:animEffect>
                                  </p:childTnLst>
                                </p:cTn>
                              </p:par>
                              <p:par>
                                <p:cTn id="94" presetID="10" presetClass="entr" presetSubtype="0" fill="hold" nodeType="withEffect">
                                  <p:stCondLst>
                                    <p:cond delay="0"/>
                                  </p:stCondLst>
                                  <p:childTnLst>
                                    <p:set>
                                      <p:cBhvr>
                                        <p:cTn id="95" dur="1" fill="hold">
                                          <p:stCondLst>
                                            <p:cond delay="0"/>
                                          </p:stCondLst>
                                        </p:cTn>
                                        <p:tgtEl>
                                          <p:spTgt spid="88"/>
                                        </p:tgtEl>
                                        <p:attrNameLst>
                                          <p:attrName>style.visibility</p:attrName>
                                        </p:attrNameLst>
                                      </p:cBhvr>
                                      <p:to>
                                        <p:strVal val="visible"/>
                                      </p:to>
                                    </p:set>
                                    <p:animEffect transition="in" filter="fade">
                                      <p:cBhvr>
                                        <p:cTn id="96" dur="500"/>
                                        <p:tgtEl>
                                          <p:spTgt spid="88"/>
                                        </p:tgtEl>
                                      </p:cBhvr>
                                    </p:animEffect>
                                  </p:childTnLst>
                                </p:cTn>
                              </p:par>
                            </p:childTnLst>
                          </p:cTn>
                        </p:par>
                      </p:childTnLst>
                    </p:cTn>
                  </p:par>
                  <p:par>
                    <p:cTn id="97" fill="hold">
                      <p:stCondLst>
                        <p:cond delay="indefinite"/>
                      </p:stCondLst>
                      <p:childTnLst>
                        <p:par>
                          <p:cTn id="98" fill="hold">
                            <p:stCondLst>
                              <p:cond delay="0"/>
                            </p:stCondLst>
                            <p:childTnLst>
                              <p:par>
                                <p:cTn id="99" presetID="10" presetClass="entr" presetSubtype="0" fill="hold" nodeType="clickEffect">
                                  <p:stCondLst>
                                    <p:cond delay="0"/>
                                  </p:stCondLst>
                                  <p:childTnLst>
                                    <p:set>
                                      <p:cBhvr>
                                        <p:cTn id="100" dur="1" fill="hold">
                                          <p:stCondLst>
                                            <p:cond delay="0"/>
                                          </p:stCondLst>
                                        </p:cTn>
                                        <p:tgtEl>
                                          <p:spTgt spid="75"/>
                                        </p:tgtEl>
                                        <p:attrNameLst>
                                          <p:attrName>style.visibility</p:attrName>
                                        </p:attrNameLst>
                                      </p:cBhvr>
                                      <p:to>
                                        <p:strVal val="visible"/>
                                      </p:to>
                                    </p:set>
                                    <p:animEffect transition="in" filter="fade">
                                      <p:cBhvr>
                                        <p:cTn id="101" dur="500"/>
                                        <p:tgtEl>
                                          <p:spTgt spid="75"/>
                                        </p:tgtEl>
                                      </p:cBhvr>
                                    </p:animEffect>
                                  </p:childTnLst>
                                </p:cTn>
                              </p:par>
                              <p:par>
                                <p:cTn id="102" presetID="10" presetClass="entr" presetSubtype="0" fill="hold" nodeType="withEffect">
                                  <p:stCondLst>
                                    <p:cond delay="0"/>
                                  </p:stCondLst>
                                  <p:childTnLst>
                                    <p:set>
                                      <p:cBhvr>
                                        <p:cTn id="103" dur="1" fill="hold">
                                          <p:stCondLst>
                                            <p:cond delay="0"/>
                                          </p:stCondLst>
                                        </p:cTn>
                                        <p:tgtEl>
                                          <p:spTgt spid="76"/>
                                        </p:tgtEl>
                                        <p:attrNameLst>
                                          <p:attrName>style.visibility</p:attrName>
                                        </p:attrNameLst>
                                      </p:cBhvr>
                                      <p:to>
                                        <p:strVal val="visible"/>
                                      </p:to>
                                    </p:set>
                                    <p:animEffect transition="in" filter="fade">
                                      <p:cBhvr>
                                        <p:cTn id="104" dur="500"/>
                                        <p:tgtEl>
                                          <p:spTgt spid="7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8" grpId="0" animBg="1"/>
      <p:bldP spid="51" grpId="0" animBg="1"/>
      <p:bldP spid="54" grpId="0"/>
      <p:bldP spid="56" grpId="0" animBg="1"/>
      <p:bldP spid="57" grpId="0"/>
      <p:bldP spid="60" grpId="0" animBg="1"/>
      <p:bldP spid="61" grpId="0" animBg="1"/>
      <p:bldP spid="65" grpId="0"/>
      <p:bldP spid="68" grpId="0" animBg="1"/>
      <p:bldP spid="77" grpId="0"/>
      <p:bldP spid="84" grpId="0" animBg="1"/>
      <p:bldP spid="90" grpId="0"/>
      <p:bldP spid="91" grpId="0"/>
      <p:bldP spid="92" grpId="0" animBg="1"/>
      <p:bldP spid="59"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a:extLst>
              <a:ext uri="{FF2B5EF4-FFF2-40B4-BE49-F238E27FC236}">
                <a16:creationId xmlns:a16="http://schemas.microsoft.com/office/drawing/2014/main" id="{E491E698-AE18-4494-A66B-C8C70FFA1246}"/>
              </a:ext>
            </a:extLst>
          </p:cNvPr>
          <p:cNvSpPr txBox="1"/>
          <p:nvPr/>
        </p:nvSpPr>
        <p:spPr>
          <a:xfrm>
            <a:off x="329096" y="331568"/>
            <a:ext cx="7155181" cy="646331"/>
          </a:xfrm>
          <a:prstGeom prst="rect">
            <a:avLst/>
          </a:prstGeom>
          <a:noFill/>
        </p:spPr>
        <p:txBody>
          <a:bodyPr wrap="square" rtlCol="0">
            <a:spAutoFit/>
          </a:bodyPr>
          <a:lstStyle/>
          <a:p>
            <a:r>
              <a:rPr lang="fr-FR" sz="3600" cap="all" dirty="0">
                <a:solidFill>
                  <a:srgbClr val="CC0000"/>
                </a:solidFill>
              </a:rPr>
              <a:t>LES ATOUTS* DE LA SOLUTION</a:t>
            </a:r>
          </a:p>
        </p:txBody>
      </p:sp>
      <p:sp>
        <p:nvSpPr>
          <p:cNvPr id="5" name="ZoneTexte 4">
            <a:extLst>
              <a:ext uri="{FF2B5EF4-FFF2-40B4-BE49-F238E27FC236}">
                <a16:creationId xmlns:a16="http://schemas.microsoft.com/office/drawing/2014/main" id="{817BE766-D6B2-4E36-BBF2-417D009B7BF4}"/>
              </a:ext>
            </a:extLst>
          </p:cNvPr>
          <p:cNvSpPr txBox="1"/>
          <p:nvPr/>
        </p:nvSpPr>
        <p:spPr>
          <a:xfrm>
            <a:off x="392898" y="1146594"/>
            <a:ext cx="5394122" cy="400110"/>
          </a:xfrm>
          <a:prstGeom prst="rect">
            <a:avLst/>
          </a:prstGeom>
          <a:noFill/>
        </p:spPr>
        <p:txBody>
          <a:bodyPr wrap="square" rtlCol="0">
            <a:spAutoFit/>
          </a:bodyPr>
          <a:lstStyle/>
          <a:p>
            <a:r>
              <a:rPr lang="fr-FR" sz="2000" b="1" u="sng" cap="all" dirty="0">
                <a:solidFill>
                  <a:srgbClr val="CC0000"/>
                </a:solidFill>
              </a:rPr>
              <a:t>ATOUTS FISCAUX : LA SYNTHESE</a:t>
            </a:r>
          </a:p>
        </p:txBody>
      </p:sp>
      <p:sp>
        <p:nvSpPr>
          <p:cNvPr id="2" name="Rectangle 1">
            <a:extLst>
              <a:ext uri="{FF2B5EF4-FFF2-40B4-BE49-F238E27FC236}">
                <a16:creationId xmlns:a16="http://schemas.microsoft.com/office/drawing/2014/main" id="{15EB8E57-8ECE-48B2-919C-48B8B52AB311}"/>
              </a:ext>
            </a:extLst>
          </p:cNvPr>
          <p:cNvSpPr/>
          <p:nvPr/>
        </p:nvSpPr>
        <p:spPr bwMode="auto">
          <a:xfrm>
            <a:off x="392898" y="1976692"/>
            <a:ext cx="3512352" cy="580794"/>
          </a:xfrm>
          <a:prstGeom prst="rect">
            <a:avLst/>
          </a:prstGeom>
          <a:solidFill>
            <a:srgbClr val="CC0000"/>
          </a:solidFill>
          <a:ln>
            <a:noFill/>
            <a:headEnd type="none" w="med" len="med"/>
            <a:tailEnd type="none" w="med" len="med"/>
          </a:ln>
        </p:spPr>
        <p:style>
          <a:lnRef idx="2">
            <a:schemeClr val="accent5"/>
          </a:lnRef>
          <a:fillRef idx="1">
            <a:schemeClr val="lt1"/>
          </a:fillRef>
          <a:effectRef idx="0">
            <a:schemeClr val="accent5"/>
          </a:effectRef>
          <a:fontRef idx="minor">
            <a:schemeClr val="dk1"/>
          </a:fontRef>
        </p:style>
        <p:txBody>
          <a:bodyPr vert="horz" wrap="square" lIns="91440" tIns="45720" rIns="91440" bIns="45720" numCol="1" rtlCol="0" anchor="ctr" anchorCtr="0" compatLnSpc="1">
            <a:prstTxWarp prst="textNoShape">
              <a:avLst/>
            </a:prstTxWarp>
          </a:bodyPr>
          <a:lstStyle/>
          <a:p>
            <a:pPr algn="ctr" fontAlgn="base">
              <a:spcBef>
                <a:spcPct val="0"/>
              </a:spcBef>
              <a:spcAft>
                <a:spcPct val="0"/>
              </a:spcAft>
            </a:pPr>
            <a:r>
              <a:rPr lang="fr-FR" sz="2000" b="1" dirty="0">
                <a:solidFill>
                  <a:schemeClr val="bg1"/>
                </a:solidFill>
                <a:latin typeface="Century Gothic" panose="020B0502020202020204" pitchFamily="34" charset="0"/>
              </a:rPr>
              <a:t>Pas de </a:t>
            </a:r>
            <a:br>
              <a:rPr lang="fr-FR" sz="2000" b="1" dirty="0">
                <a:solidFill>
                  <a:schemeClr val="bg1"/>
                </a:solidFill>
                <a:latin typeface="Century Gothic" panose="020B0502020202020204" pitchFamily="34" charset="0"/>
              </a:rPr>
            </a:br>
            <a:r>
              <a:rPr lang="fr-FR" sz="2000" b="1" dirty="0">
                <a:solidFill>
                  <a:schemeClr val="bg1"/>
                </a:solidFill>
                <a:latin typeface="Century Gothic" panose="020B0502020202020204" pitchFamily="34" charset="0"/>
              </a:rPr>
              <a:t>nouvelle fiscalité</a:t>
            </a:r>
          </a:p>
        </p:txBody>
      </p:sp>
      <p:sp>
        <p:nvSpPr>
          <p:cNvPr id="6" name="ZoneTexte 5">
            <a:extLst>
              <a:ext uri="{FF2B5EF4-FFF2-40B4-BE49-F238E27FC236}">
                <a16:creationId xmlns:a16="http://schemas.microsoft.com/office/drawing/2014/main" id="{F5584F89-EB24-4A09-A8D3-38A71BF6AA7B}"/>
              </a:ext>
            </a:extLst>
          </p:cNvPr>
          <p:cNvSpPr txBox="1"/>
          <p:nvPr/>
        </p:nvSpPr>
        <p:spPr>
          <a:xfrm>
            <a:off x="543898" y="3022968"/>
            <a:ext cx="3361351" cy="3139321"/>
          </a:xfrm>
          <a:prstGeom prst="rect">
            <a:avLst/>
          </a:prstGeom>
          <a:noFill/>
        </p:spPr>
        <p:txBody>
          <a:bodyPr wrap="square" rtlCol="0">
            <a:spAutoFit/>
          </a:bodyPr>
          <a:lstStyle/>
          <a:p>
            <a:pPr marL="285750" lvl="0" indent="-285750">
              <a:buFont typeface="Wingdings" panose="05000000000000000000" pitchFamily="2" charset="2"/>
              <a:buChar char="ü"/>
            </a:pPr>
            <a:r>
              <a:rPr lang="fr-FR" dirty="0"/>
              <a:t>Pas d’impôt additionnel sur le revenu </a:t>
            </a:r>
          </a:p>
          <a:p>
            <a:pPr marL="285750" lvl="0" indent="-285750">
              <a:buFont typeface="Wingdings" panose="05000000000000000000" pitchFamily="2" charset="2"/>
              <a:buChar char="ü"/>
            </a:pPr>
            <a:r>
              <a:rPr lang="fr-FR" dirty="0"/>
              <a:t>Pas de prélèvements sociaux additionnels</a:t>
            </a:r>
          </a:p>
          <a:p>
            <a:pPr marL="285750" lvl="0" indent="-285750">
              <a:buFont typeface="Wingdings" panose="05000000000000000000" pitchFamily="2" charset="2"/>
              <a:buChar char="ü"/>
            </a:pPr>
            <a:r>
              <a:rPr lang="fr-FR" dirty="0"/>
              <a:t>Pas dans la base taxable de l’IFI</a:t>
            </a:r>
          </a:p>
          <a:p>
            <a:pPr marL="285750" lvl="0" indent="-285750">
              <a:buFont typeface="Wingdings" panose="05000000000000000000" pitchFamily="2" charset="2"/>
              <a:buChar char="ü"/>
            </a:pPr>
            <a:r>
              <a:rPr lang="fr-FR" dirty="0"/>
              <a:t>Imposition sur la plus-value allégée en cas de revente</a:t>
            </a:r>
          </a:p>
          <a:p>
            <a:pPr marL="285750" lvl="0" indent="-285750">
              <a:buFont typeface="Wingdings" panose="05000000000000000000" pitchFamily="2" charset="2"/>
              <a:buChar char="ü"/>
            </a:pPr>
            <a:r>
              <a:rPr lang="fr-FR" dirty="0"/>
              <a:t>Taxe foncière portée par l’usufruitier</a:t>
            </a:r>
          </a:p>
          <a:p>
            <a:pPr marL="285750" indent="-285750">
              <a:buFont typeface="Wingdings" panose="05000000000000000000" pitchFamily="2" charset="2"/>
              <a:buChar char="ü"/>
            </a:pPr>
            <a:endParaRPr lang="fr-FR" dirty="0"/>
          </a:p>
        </p:txBody>
      </p:sp>
      <p:sp>
        <p:nvSpPr>
          <p:cNvPr id="3" name="Rectangle 2">
            <a:extLst>
              <a:ext uri="{FF2B5EF4-FFF2-40B4-BE49-F238E27FC236}">
                <a16:creationId xmlns:a16="http://schemas.microsoft.com/office/drawing/2014/main" id="{55784C27-1C2E-4F1B-9C1D-FA9CF087D77C}"/>
              </a:ext>
            </a:extLst>
          </p:cNvPr>
          <p:cNvSpPr/>
          <p:nvPr/>
        </p:nvSpPr>
        <p:spPr bwMode="auto">
          <a:xfrm>
            <a:off x="5238752" y="1975536"/>
            <a:ext cx="3382768" cy="580794"/>
          </a:xfrm>
          <a:prstGeom prst="rect">
            <a:avLst/>
          </a:prstGeom>
          <a:solidFill>
            <a:srgbClr val="CC0000"/>
          </a:solidFill>
          <a:ln>
            <a:noFill/>
            <a:headEnd type="none" w="med" len="med"/>
            <a:tailEnd type="none" w="med" len="med"/>
          </a:ln>
        </p:spPr>
        <p:style>
          <a:lnRef idx="2">
            <a:schemeClr val="accent5"/>
          </a:lnRef>
          <a:fillRef idx="1">
            <a:schemeClr val="lt1"/>
          </a:fillRef>
          <a:effectRef idx="0">
            <a:schemeClr val="accent5"/>
          </a:effectRef>
          <a:fontRef idx="minor">
            <a:schemeClr val="dk1"/>
          </a:fontRef>
        </p:style>
        <p:txBody>
          <a:bodyPr vert="horz" wrap="square" lIns="91440" tIns="45720" rIns="91440" bIns="45720" numCol="1" rtlCol="0" anchor="ctr" anchorCtr="0" compatLnSpc="1">
            <a:prstTxWarp prst="textNoShape">
              <a:avLst/>
            </a:prstTxWarp>
          </a:bodyPr>
          <a:lstStyle/>
          <a:p>
            <a:pPr algn="ctr" fontAlgn="base">
              <a:spcBef>
                <a:spcPct val="0"/>
              </a:spcBef>
              <a:spcAft>
                <a:spcPct val="0"/>
              </a:spcAft>
            </a:pPr>
            <a:r>
              <a:rPr lang="fr-FR" sz="2000" b="1" dirty="0">
                <a:solidFill>
                  <a:schemeClr val="bg1"/>
                </a:solidFill>
                <a:latin typeface="Century Gothic" panose="020B0502020202020204" pitchFamily="34" charset="0"/>
              </a:rPr>
              <a:t>Impact favorable </a:t>
            </a:r>
          </a:p>
          <a:p>
            <a:pPr algn="ctr" fontAlgn="base">
              <a:spcBef>
                <a:spcPct val="0"/>
              </a:spcBef>
              <a:spcAft>
                <a:spcPct val="0"/>
              </a:spcAft>
            </a:pPr>
            <a:r>
              <a:rPr lang="fr-FR" sz="2000" b="1" dirty="0">
                <a:solidFill>
                  <a:schemeClr val="bg1"/>
                </a:solidFill>
                <a:latin typeface="Century Gothic" panose="020B0502020202020204" pitchFamily="34" charset="0"/>
              </a:rPr>
              <a:t>sur fiscalité existante</a:t>
            </a:r>
          </a:p>
        </p:txBody>
      </p:sp>
      <p:sp>
        <p:nvSpPr>
          <p:cNvPr id="7" name="ZoneTexte 6">
            <a:extLst>
              <a:ext uri="{FF2B5EF4-FFF2-40B4-BE49-F238E27FC236}">
                <a16:creationId xmlns:a16="http://schemas.microsoft.com/office/drawing/2014/main" id="{3F03D877-C79D-4668-9020-9F3B441BFED5}"/>
              </a:ext>
            </a:extLst>
          </p:cNvPr>
          <p:cNvSpPr txBox="1"/>
          <p:nvPr/>
        </p:nvSpPr>
        <p:spPr>
          <a:xfrm>
            <a:off x="5511567" y="3022968"/>
            <a:ext cx="3088534" cy="2031325"/>
          </a:xfrm>
          <a:prstGeom prst="rect">
            <a:avLst/>
          </a:prstGeom>
          <a:noFill/>
        </p:spPr>
        <p:txBody>
          <a:bodyPr wrap="square" rtlCol="0">
            <a:spAutoFit/>
          </a:bodyPr>
          <a:lstStyle/>
          <a:p>
            <a:pPr marL="285750" lvl="1" indent="-285750">
              <a:buFont typeface="Wingdings" panose="05000000000000000000" pitchFamily="2" charset="2"/>
              <a:buChar char="ü"/>
            </a:pPr>
            <a:r>
              <a:rPr lang="fr-FR" dirty="0"/>
              <a:t>Déduction des intérêts d’emprunt sur des revenus fonciers existants ou futurs pour un investissement réalisé par un financement</a:t>
            </a:r>
          </a:p>
          <a:p>
            <a:pPr marL="285750" lvl="1" indent="-285750">
              <a:buFont typeface="Wingdings" panose="05000000000000000000" pitchFamily="2" charset="2"/>
              <a:buChar char="ü"/>
            </a:pPr>
            <a:r>
              <a:rPr lang="fr-FR" dirty="0"/>
              <a:t>Hors plafonnement global des niches fiscales</a:t>
            </a:r>
          </a:p>
        </p:txBody>
      </p:sp>
      <p:cxnSp>
        <p:nvCxnSpPr>
          <p:cNvPr id="8" name="Connecteur droit 7">
            <a:extLst>
              <a:ext uri="{FF2B5EF4-FFF2-40B4-BE49-F238E27FC236}">
                <a16:creationId xmlns:a16="http://schemas.microsoft.com/office/drawing/2014/main" id="{C5A68168-7840-474B-AA1D-95610CF20237}"/>
              </a:ext>
            </a:extLst>
          </p:cNvPr>
          <p:cNvCxnSpPr/>
          <p:nvPr/>
        </p:nvCxnSpPr>
        <p:spPr>
          <a:xfrm>
            <a:off x="4572000" y="1975536"/>
            <a:ext cx="0" cy="3905147"/>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9" name="ZoneTexte 8">
            <a:extLst>
              <a:ext uri="{FF2B5EF4-FFF2-40B4-BE49-F238E27FC236}">
                <a16:creationId xmlns:a16="http://schemas.microsoft.com/office/drawing/2014/main" id="{83331516-CCFC-4598-A1C6-FEA6F408CFA1}"/>
              </a:ext>
            </a:extLst>
          </p:cNvPr>
          <p:cNvSpPr txBox="1"/>
          <p:nvPr/>
        </p:nvSpPr>
        <p:spPr>
          <a:xfrm>
            <a:off x="1066413" y="6171015"/>
            <a:ext cx="6118274" cy="276999"/>
          </a:xfrm>
          <a:prstGeom prst="rect">
            <a:avLst/>
          </a:prstGeom>
          <a:noFill/>
        </p:spPr>
        <p:txBody>
          <a:bodyPr wrap="square" rtlCol="0">
            <a:spAutoFit/>
          </a:bodyPr>
          <a:lstStyle/>
          <a:p>
            <a:r>
              <a:rPr lang="fr-FR" sz="1200" dirty="0"/>
              <a:t>*Selon réglementation en vigueur à la date de diffusion du présent support</a:t>
            </a:r>
          </a:p>
        </p:txBody>
      </p:sp>
    </p:spTree>
    <p:extLst>
      <p:ext uri="{BB962C8B-B14F-4D97-AF65-F5344CB8AC3E}">
        <p14:creationId xmlns:p14="http://schemas.microsoft.com/office/powerpoint/2010/main" val="40242907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6">
                                            <p:txEl>
                                              <p:pRg st="0" end="0"/>
                                            </p:txEl>
                                          </p:spTgt>
                                        </p:tgtEl>
                                        <p:attrNameLst>
                                          <p:attrName>style.visibility</p:attrName>
                                        </p:attrNameLst>
                                      </p:cBhvr>
                                      <p:to>
                                        <p:strVal val="visible"/>
                                      </p:to>
                                    </p:set>
                                    <p:animEffect transition="in" filter="wipe(left)">
                                      <p:cBhvr>
                                        <p:cTn id="12" dur="500"/>
                                        <p:tgtEl>
                                          <p:spTgt spid="6">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6">
                                            <p:txEl>
                                              <p:pRg st="1" end="1"/>
                                            </p:txEl>
                                          </p:spTgt>
                                        </p:tgtEl>
                                        <p:attrNameLst>
                                          <p:attrName>style.visibility</p:attrName>
                                        </p:attrNameLst>
                                      </p:cBhvr>
                                      <p:to>
                                        <p:strVal val="visible"/>
                                      </p:to>
                                    </p:set>
                                    <p:animEffect transition="in" filter="wipe(left)">
                                      <p:cBhvr>
                                        <p:cTn id="17" dur="500"/>
                                        <p:tgtEl>
                                          <p:spTgt spid="6">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6">
                                            <p:txEl>
                                              <p:pRg st="2" end="2"/>
                                            </p:txEl>
                                          </p:spTgt>
                                        </p:tgtEl>
                                        <p:attrNameLst>
                                          <p:attrName>style.visibility</p:attrName>
                                        </p:attrNameLst>
                                      </p:cBhvr>
                                      <p:to>
                                        <p:strVal val="visible"/>
                                      </p:to>
                                    </p:set>
                                    <p:animEffect transition="in" filter="wipe(left)">
                                      <p:cBhvr>
                                        <p:cTn id="22" dur="500"/>
                                        <p:tgtEl>
                                          <p:spTgt spid="6">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6">
                                            <p:txEl>
                                              <p:pRg st="3" end="3"/>
                                            </p:txEl>
                                          </p:spTgt>
                                        </p:tgtEl>
                                        <p:attrNameLst>
                                          <p:attrName>style.visibility</p:attrName>
                                        </p:attrNameLst>
                                      </p:cBhvr>
                                      <p:to>
                                        <p:strVal val="visible"/>
                                      </p:to>
                                    </p:set>
                                    <p:animEffect transition="in" filter="wipe(left)">
                                      <p:cBhvr>
                                        <p:cTn id="27" dur="500"/>
                                        <p:tgtEl>
                                          <p:spTgt spid="6">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6">
                                            <p:txEl>
                                              <p:pRg st="4" end="4"/>
                                            </p:txEl>
                                          </p:spTgt>
                                        </p:tgtEl>
                                        <p:attrNameLst>
                                          <p:attrName>style.visibility</p:attrName>
                                        </p:attrNameLst>
                                      </p:cBhvr>
                                      <p:to>
                                        <p:strVal val="visible"/>
                                      </p:to>
                                    </p:set>
                                    <p:animEffect transition="in" filter="wipe(left)">
                                      <p:cBhvr>
                                        <p:cTn id="32" dur="500"/>
                                        <p:tgtEl>
                                          <p:spTgt spid="6">
                                            <p:txEl>
                                              <p:pRg st="4" end="4"/>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1" fill="hold" nodeType="clickEffect">
                                  <p:stCondLst>
                                    <p:cond delay="0"/>
                                  </p:stCondLst>
                                  <p:childTnLst>
                                    <p:set>
                                      <p:cBhvr>
                                        <p:cTn id="36" dur="1" fill="hold">
                                          <p:stCondLst>
                                            <p:cond delay="0"/>
                                          </p:stCondLst>
                                        </p:cTn>
                                        <p:tgtEl>
                                          <p:spTgt spid="8"/>
                                        </p:tgtEl>
                                        <p:attrNameLst>
                                          <p:attrName>style.visibility</p:attrName>
                                        </p:attrNameLst>
                                      </p:cBhvr>
                                      <p:to>
                                        <p:strVal val="visible"/>
                                      </p:to>
                                    </p:set>
                                    <p:animEffect transition="in" filter="wipe(up)">
                                      <p:cBhvr>
                                        <p:cTn id="37" dur="500"/>
                                        <p:tgtEl>
                                          <p:spTgt spid="8"/>
                                        </p:tgtEl>
                                      </p:cBhvr>
                                    </p:animEffect>
                                  </p:childTnLst>
                                </p:cTn>
                              </p:par>
                            </p:childTnLst>
                          </p:cTn>
                        </p:par>
                        <p:par>
                          <p:cTn id="38" fill="hold">
                            <p:stCondLst>
                              <p:cond delay="500"/>
                            </p:stCondLst>
                            <p:childTnLst>
                              <p:par>
                                <p:cTn id="39" presetID="10" presetClass="entr" presetSubtype="0" fill="hold" grpId="0" nodeType="afterEffect">
                                  <p:stCondLst>
                                    <p:cond delay="0"/>
                                  </p:stCondLst>
                                  <p:childTnLst>
                                    <p:set>
                                      <p:cBhvr>
                                        <p:cTn id="40" dur="1" fill="hold">
                                          <p:stCondLst>
                                            <p:cond delay="0"/>
                                          </p:stCondLst>
                                        </p:cTn>
                                        <p:tgtEl>
                                          <p:spTgt spid="3"/>
                                        </p:tgtEl>
                                        <p:attrNameLst>
                                          <p:attrName>style.visibility</p:attrName>
                                        </p:attrNameLst>
                                      </p:cBhvr>
                                      <p:to>
                                        <p:strVal val="visible"/>
                                      </p:to>
                                    </p:set>
                                    <p:animEffect transition="in" filter="fade">
                                      <p:cBhvr>
                                        <p:cTn id="41" dur="500"/>
                                        <p:tgtEl>
                                          <p:spTgt spid="3"/>
                                        </p:tgtEl>
                                      </p:cBhvr>
                                    </p:animEffect>
                                  </p:childTnLst>
                                </p:cTn>
                              </p:par>
                            </p:childTnLst>
                          </p:cTn>
                        </p:par>
                        <p:par>
                          <p:cTn id="42" fill="hold">
                            <p:stCondLst>
                              <p:cond delay="1000"/>
                            </p:stCondLst>
                            <p:childTnLst>
                              <p:par>
                                <p:cTn id="43" presetID="22" presetClass="entr" presetSubtype="8" fill="hold" grpId="0" nodeType="afterEffect">
                                  <p:stCondLst>
                                    <p:cond delay="0"/>
                                  </p:stCondLst>
                                  <p:childTnLst>
                                    <p:set>
                                      <p:cBhvr>
                                        <p:cTn id="44" dur="1" fill="hold">
                                          <p:stCondLst>
                                            <p:cond delay="0"/>
                                          </p:stCondLst>
                                        </p:cTn>
                                        <p:tgtEl>
                                          <p:spTgt spid="7">
                                            <p:txEl>
                                              <p:pRg st="0" end="0"/>
                                            </p:txEl>
                                          </p:spTgt>
                                        </p:tgtEl>
                                        <p:attrNameLst>
                                          <p:attrName>style.visibility</p:attrName>
                                        </p:attrNameLst>
                                      </p:cBhvr>
                                      <p:to>
                                        <p:strVal val="visible"/>
                                      </p:to>
                                    </p:set>
                                    <p:animEffect transition="in" filter="wipe(left)">
                                      <p:cBhvr>
                                        <p:cTn id="45" dur="500"/>
                                        <p:tgtEl>
                                          <p:spTgt spid="7">
                                            <p:txEl>
                                              <p:pRg st="0" end="0"/>
                                            </p:txEl>
                                          </p:spTgt>
                                        </p:tgtEl>
                                      </p:cBhvr>
                                    </p:animEffect>
                                  </p:childTnLst>
                                </p:cTn>
                              </p:par>
                            </p:childTnLst>
                          </p:cTn>
                        </p:par>
                      </p:childTnLst>
                    </p:cTn>
                  </p:par>
                  <p:par>
                    <p:cTn id="46" fill="hold">
                      <p:stCondLst>
                        <p:cond delay="indefinite"/>
                      </p:stCondLst>
                      <p:childTnLst>
                        <p:par>
                          <p:cTn id="47" fill="hold">
                            <p:stCondLst>
                              <p:cond delay="0"/>
                            </p:stCondLst>
                            <p:childTnLst>
                              <p:par>
                                <p:cTn id="48" presetID="22" presetClass="entr" presetSubtype="8" fill="hold" grpId="0" nodeType="clickEffect">
                                  <p:stCondLst>
                                    <p:cond delay="0"/>
                                  </p:stCondLst>
                                  <p:childTnLst>
                                    <p:set>
                                      <p:cBhvr>
                                        <p:cTn id="49" dur="1" fill="hold">
                                          <p:stCondLst>
                                            <p:cond delay="0"/>
                                          </p:stCondLst>
                                        </p:cTn>
                                        <p:tgtEl>
                                          <p:spTgt spid="7">
                                            <p:txEl>
                                              <p:pRg st="1" end="1"/>
                                            </p:txEl>
                                          </p:spTgt>
                                        </p:tgtEl>
                                        <p:attrNameLst>
                                          <p:attrName>style.visibility</p:attrName>
                                        </p:attrNameLst>
                                      </p:cBhvr>
                                      <p:to>
                                        <p:strVal val="visible"/>
                                      </p:to>
                                    </p:set>
                                    <p:animEffect transition="in" filter="wipe(left)">
                                      <p:cBhvr>
                                        <p:cTn id="50" dur="500"/>
                                        <p:tgtEl>
                                          <p:spTgt spid="7">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6" grpId="0" build="p"/>
      <p:bldP spid="3" grpId="0" animBg="1"/>
      <p:bldP spid="7" grpId="0" uiExpand="1"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36" name="Titre 1"/>
          <p:cNvSpPr>
            <a:spLocks noGrp="1"/>
          </p:cNvSpPr>
          <p:nvPr>
            <p:ph type="title"/>
          </p:nvPr>
        </p:nvSpPr>
        <p:spPr>
          <a:xfrm>
            <a:off x="457200" y="-1"/>
            <a:ext cx="7056438" cy="998535"/>
          </a:xfrm>
        </p:spPr>
        <p:txBody>
          <a:bodyPr/>
          <a:lstStyle/>
          <a:p>
            <a:r>
              <a:rPr lang="fr-FR" sz="3600" cap="all" dirty="0">
                <a:solidFill>
                  <a:srgbClr val="CC0000"/>
                </a:solidFill>
                <a:latin typeface="+mn-lt"/>
                <a:ea typeface="+mn-ea"/>
                <a:cs typeface="+mn-cs"/>
              </a:rPr>
              <a:t>Points clés de la solution</a:t>
            </a:r>
          </a:p>
        </p:txBody>
      </p:sp>
      <p:pic>
        <p:nvPicPr>
          <p:cNvPr id="15" name="Image 14">
            <a:extLst>
              <a:ext uri="{FF2B5EF4-FFF2-40B4-BE49-F238E27FC236}">
                <a16:creationId xmlns:a16="http://schemas.microsoft.com/office/drawing/2014/main" id="{400DCB34-9758-46AC-A6E9-539F8DB463FB}"/>
              </a:ext>
            </a:extLst>
          </p:cNvPr>
          <p:cNvPicPr>
            <a:picLocks noChangeAspect="1"/>
          </p:cNvPicPr>
          <p:nvPr/>
        </p:nvPicPr>
        <p:blipFill>
          <a:blip r:embed="rId3"/>
          <a:stretch>
            <a:fillRect/>
          </a:stretch>
        </p:blipFill>
        <p:spPr>
          <a:xfrm>
            <a:off x="3182414" y="1951240"/>
            <a:ext cx="523875" cy="523875"/>
          </a:xfrm>
          <a:prstGeom prst="rect">
            <a:avLst/>
          </a:prstGeom>
        </p:spPr>
      </p:pic>
      <p:pic>
        <p:nvPicPr>
          <p:cNvPr id="17" name="Image 16">
            <a:extLst>
              <a:ext uri="{FF2B5EF4-FFF2-40B4-BE49-F238E27FC236}">
                <a16:creationId xmlns:a16="http://schemas.microsoft.com/office/drawing/2014/main" id="{F89AD0F4-FBA4-4B59-8AF1-0B07AFE72D8A}"/>
              </a:ext>
            </a:extLst>
          </p:cNvPr>
          <p:cNvPicPr>
            <a:picLocks noChangeAspect="1"/>
          </p:cNvPicPr>
          <p:nvPr/>
        </p:nvPicPr>
        <p:blipFill>
          <a:blip r:embed="rId4"/>
          <a:stretch>
            <a:fillRect/>
          </a:stretch>
        </p:blipFill>
        <p:spPr>
          <a:xfrm>
            <a:off x="3129778" y="4070592"/>
            <a:ext cx="529565" cy="577225"/>
          </a:xfrm>
          <a:prstGeom prst="rect">
            <a:avLst/>
          </a:prstGeom>
        </p:spPr>
      </p:pic>
      <p:pic>
        <p:nvPicPr>
          <p:cNvPr id="25" name="Graphique 18">
            <a:extLst>
              <a:ext uri="{FF2B5EF4-FFF2-40B4-BE49-F238E27FC236}">
                <a16:creationId xmlns:a16="http://schemas.microsoft.com/office/drawing/2014/main" id="{E4225BD6-AAFE-4D07-8F65-970F92B1D67A}"/>
              </a:ext>
            </a:extLst>
          </p:cNvPr>
          <p:cNvPicPr/>
          <p:nvPr/>
        </p:nvPicPr>
        <p:blipFill>
          <a:blip r:embed="rId5" cstate="print">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3162071" y="5133828"/>
            <a:ext cx="464977" cy="623455"/>
          </a:xfrm>
          <a:prstGeom prst="rect">
            <a:avLst/>
          </a:prstGeom>
        </p:spPr>
      </p:pic>
      <p:sp>
        <p:nvSpPr>
          <p:cNvPr id="12" name="Rectangle à coins arrondis 3">
            <a:extLst>
              <a:ext uri="{FF2B5EF4-FFF2-40B4-BE49-F238E27FC236}">
                <a16:creationId xmlns:a16="http://schemas.microsoft.com/office/drawing/2014/main" id="{1FEA4A58-2A7C-4C46-B292-3469D0ABE89A}"/>
              </a:ext>
            </a:extLst>
          </p:cNvPr>
          <p:cNvSpPr/>
          <p:nvPr/>
        </p:nvSpPr>
        <p:spPr bwMode="auto">
          <a:xfrm>
            <a:off x="2331727" y="1629890"/>
            <a:ext cx="4713507" cy="845225"/>
          </a:xfrm>
          <a:prstGeom prst="roundRect">
            <a:avLst/>
          </a:prstGeom>
          <a:solidFill>
            <a:srgbClr val="BE2323"/>
          </a:solidFill>
          <a:ln w="3175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r-FR" sz="2400" dirty="0">
                <a:latin typeface="Arial"/>
              </a:rPr>
              <a:t>Le financement</a:t>
            </a:r>
          </a:p>
        </p:txBody>
      </p:sp>
      <p:sp>
        <p:nvSpPr>
          <p:cNvPr id="13" name="Rectangle à coins arrondis 3">
            <a:extLst>
              <a:ext uri="{FF2B5EF4-FFF2-40B4-BE49-F238E27FC236}">
                <a16:creationId xmlns:a16="http://schemas.microsoft.com/office/drawing/2014/main" id="{42882C94-EC57-47D3-87CA-63AD86B58CC3}"/>
              </a:ext>
            </a:extLst>
          </p:cNvPr>
          <p:cNvSpPr/>
          <p:nvPr/>
        </p:nvSpPr>
        <p:spPr bwMode="auto">
          <a:xfrm>
            <a:off x="2331727" y="2676573"/>
            <a:ext cx="4713507" cy="845225"/>
          </a:xfrm>
          <a:prstGeom prst="roundRect">
            <a:avLst/>
          </a:prstGeom>
          <a:solidFill>
            <a:srgbClr val="BE2323"/>
          </a:solidFill>
          <a:ln w="3175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lvl="0" algn="ctr">
              <a:defRPr/>
            </a:pPr>
            <a:r>
              <a:rPr lang="fr-FR" sz="2400" dirty="0">
                <a:latin typeface="Arial"/>
              </a:rPr>
              <a:t>L’emplacement, </a:t>
            </a:r>
            <a:br>
              <a:rPr lang="fr-FR" sz="2400" dirty="0">
                <a:latin typeface="Arial"/>
              </a:rPr>
            </a:br>
            <a:r>
              <a:rPr lang="fr-FR" sz="2400" dirty="0">
                <a:latin typeface="Arial"/>
              </a:rPr>
              <a:t>la location, la gestion</a:t>
            </a:r>
          </a:p>
        </p:txBody>
      </p:sp>
      <p:sp>
        <p:nvSpPr>
          <p:cNvPr id="16" name="Rectangle à coins arrondis 3">
            <a:extLst>
              <a:ext uri="{FF2B5EF4-FFF2-40B4-BE49-F238E27FC236}">
                <a16:creationId xmlns:a16="http://schemas.microsoft.com/office/drawing/2014/main" id="{850F746C-B309-4792-8B90-3D87E682D4F4}"/>
              </a:ext>
            </a:extLst>
          </p:cNvPr>
          <p:cNvSpPr/>
          <p:nvPr/>
        </p:nvSpPr>
        <p:spPr bwMode="auto">
          <a:xfrm>
            <a:off x="2273099" y="3849374"/>
            <a:ext cx="4713507" cy="845225"/>
          </a:xfrm>
          <a:prstGeom prst="roundRect">
            <a:avLst/>
          </a:prstGeom>
          <a:solidFill>
            <a:srgbClr val="BE2323"/>
          </a:solidFill>
          <a:ln w="3175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lvl="0" algn="ctr"/>
            <a:r>
              <a:rPr lang="fr-FR" sz="2400" dirty="0">
                <a:latin typeface="Arial"/>
              </a:rPr>
              <a:t>La revente, la retraite, </a:t>
            </a:r>
            <a:br>
              <a:rPr lang="fr-FR" sz="2400" dirty="0">
                <a:latin typeface="Arial"/>
              </a:rPr>
            </a:br>
            <a:r>
              <a:rPr lang="fr-FR" sz="2400" dirty="0">
                <a:latin typeface="Arial"/>
              </a:rPr>
              <a:t>la transmission</a:t>
            </a:r>
          </a:p>
        </p:txBody>
      </p:sp>
      <p:sp>
        <p:nvSpPr>
          <p:cNvPr id="18" name="Rectangle à coins arrondis 3">
            <a:extLst>
              <a:ext uri="{FF2B5EF4-FFF2-40B4-BE49-F238E27FC236}">
                <a16:creationId xmlns:a16="http://schemas.microsoft.com/office/drawing/2014/main" id="{03E11511-B1B4-4740-8378-4520F0BD11EA}"/>
              </a:ext>
            </a:extLst>
          </p:cNvPr>
          <p:cNvSpPr/>
          <p:nvPr/>
        </p:nvSpPr>
        <p:spPr bwMode="auto">
          <a:xfrm>
            <a:off x="2331727" y="5022175"/>
            <a:ext cx="4713507" cy="845225"/>
          </a:xfrm>
          <a:prstGeom prst="roundRect">
            <a:avLst/>
          </a:prstGeom>
          <a:solidFill>
            <a:srgbClr val="BE2323"/>
          </a:solidFill>
          <a:ln w="3175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lvl="0" algn="ctr"/>
            <a:r>
              <a:rPr lang="fr-FR" sz="2400" dirty="0"/>
              <a:t>Rôle et avantages </a:t>
            </a:r>
            <a:br>
              <a:rPr lang="fr-FR" sz="2400" dirty="0"/>
            </a:br>
            <a:r>
              <a:rPr lang="fr-FR" sz="2400" dirty="0"/>
              <a:t>du consultant </a:t>
            </a:r>
            <a:r>
              <a:rPr lang="fr-FR" sz="2400" dirty="0" err="1"/>
              <a:t>Prodémial</a:t>
            </a:r>
            <a:endParaRPr lang="fr-FR" sz="2400" dirty="0"/>
          </a:p>
        </p:txBody>
      </p:sp>
    </p:spTree>
    <p:extLst>
      <p:ext uri="{BB962C8B-B14F-4D97-AF65-F5344CB8AC3E}">
        <p14:creationId xmlns:p14="http://schemas.microsoft.com/office/powerpoint/2010/main" val="18621075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fade">
                                      <p:cBhvr>
                                        <p:cTn id="7" dur="500"/>
                                        <p:tgtEl>
                                          <p:spTgt spid="1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3"/>
                                        </p:tgtEl>
                                        <p:attrNameLst>
                                          <p:attrName>style.visibility</p:attrName>
                                        </p:attrNameLst>
                                      </p:cBhvr>
                                      <p:to>
                                        <p:strVal val="visible"/>
                                      </p:to>
                                    </p:set>
                                    <p:animEffect transition="in" filter="fade">
                                      <p:cBhvr>
                                        <p:cTn id="12" dur="500"/>
                                        <p:tgtEl>
                                          <p:spTgt spid="13"/>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6"/>
                                        </p:tgtEl>
                                        <p:attrNameLst>
                                          <p:attrName>style.visibility</p:attrName>
                                        </p:attrNameLst>
                                      </p:cBhvr>
                                      <p:to>
                                        <p:strVal val="visible"/>
                                      </p:to>
                                    </p:set>
                                    <p:animEffect transition="in" filter="fade">
                                      <p:cBhvr>
                                        <p:cTn id="17" dur="500"/>
                                        <p:tgtEl>
                                          <p:spTgt spid="16"/>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18"/>
                                        </p:tgtEl>
                                        <p:attrNameLst>
                                          <p:attrName>style.visibility</p:attrName>
                                        </p:attrNameLst>
                                      </p:cBhvr>
                                      <p:to>
                                        <p:strVal val="visible"/>
                                      </p:to>
                                    </p:set>
                                    <p:animEffect transition="in" filter="fade">
                                      <p:cBhvr>
                                        <p:cTn id="22" dur="500"/>
                                        <p:tgtEl>
                                          <p:spTgt spid="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P spid="13" grpId="0" animBg="1"/>
      <p:bldP spid="16" grpId="0" animBg="1"/>
      <p:bldP spid="18"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9" name="Groupe 28">
            <a:extLst>
              <a:ext uri="{FF2B5EF4-FFF2-40B4-BE49-F238E27FC236}">
                <a16:creationId xmlns:a16="http://schemas.microsoft.com/office/drawing/2014/main" id="{23D7C44C-8DF9-4E96-95C1-55B7D2F73917}"/>
              </a:ext>
            </a:extLst>
          </p:cNvPr>
          <p:cNvGrpSpPr/>
          <p:nvPr/>
        </p:nvGrpSpPr>
        <p:grpSpPr>
          <a:xfrm>
            <a:off x="830438" y="2840920"/>
            <a:ext cx="1566862" cy="1428750"/>
            <a:chOff x="830438" y="2840920"/>
            <a:chExt cx="1566862" cy="1428750"/>
          </a:xfrm>
        </p:grpSpPr>
        <p:sp>
          <p:nvSpPr>
            <p:cNvPr id="2" name="Ellipse 1">
              <a:extLst>
                <a:ext uri="{FF2B5EF4-FFF2-40B4-BE49-F238E27FC236}">
                  <a16:creationId xmlns:a16="http://schemas.microsoft.com/office/drawing/2014/main" id="{76CE8DA2-364A-4618-8953-420BB10C1331}"/>
                </a:ext>
              </a:extLst>
            </p:cNvPr>
            <p:cNvSpPr/>
            <p:nvPr/>
          </p:nvSpPr>
          <p:spPr>
            <a:xfrm>
              <a:off x="830438" y="2840920"/>
              <a:ext cx="1566862" cy="1428750"/>
            </a:xfrm>
            <a:prstGeom prst="ellipse">
              <a:avLst/>
            </a:prstGeom>
            <a:solidFill>
              <a:srgbClr val="CC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fr-FR" dirty="0">
                <a:latin typeface="Arial"/>
              </a:endParaRPr>
            </a:p>
          </p:txBody>
        </p:sp>
        <p:sp>
          <p:nvSpPr>
            <p:cNvPr id="3" name="ZoneTexte 2">
              <a:extLst>
                <a:ext uri="{FF2B5EF4-FFF2-40B4-BE49-F238E27FC236}">
                  <a16:creationId xmlns:a16="http://schemas.microsoft.com/office/drawing/2014/main" id="{094ED103-2BD5-4998-A67B-69D57B59C26D}"/>
                </a:ext>
              </a:extLst>
            </p:cNvPr>
            <p:cNvSpPr txBox="1">
              <a:spLocks noChangeArrowheads="1"/>
            </p:cNvSpPr>
            <p:nvPr/>
          </p:nvSpPr>
          <p:spPr bwMode="auto">
            <a:xfrm>
              <a:off x="892350" y="3201283"/>
              <a:ext cx="1443038"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Arial" charset="0"/>
                  <a:ea typeface="ＭＳ Ｐゴシック" charset="0"/>
                </a:defRPr>
              </a:lvl1pPr>
              <a:lvl2pPr marL="742950" indent="-285750">
                <a:defRPr sz="2000">
                  <a:solidFill>
                    <a:schemeClr val="tx1"/>
                  </a:solidFill>
                  <a:latin typeface="Arial" charset="0"/>
                  <a:ea typeface="ＭＳ Ｐゴシック" charset="0"/>
                </a:defRPr>
              </a:lvl2pPr>
              <a:lvl3pPr marL="1143000" indent="-228600">
                <a:defRPr>
                  <a:solidFill>
                    <a:schemeClr val="tx1"/>
                  </a:solidFill>
                  <a:latin typeface="Arial" charset="0"/>
                  <a:ea typeface="ＭＳ Ｐゴシック" charset="0"/>
                </a:defRPr>
              </a:lvl3pPr>
              <a:lvl4pPr marL="1600200" indent="-228600">
                <a:defRPr>
                  <a:solidFill>
                    <a:schemeClr val="tx1"/>
                  </a:solidFill>
                  <a:latin typeface="Arial" charset="0"/>
                  <a:ea typeface="ＭＳ Ｐゴシック" charset="0"/>
                </a:defRPr>
              </a:lvl4pPr>
              <a:lvl5pPr marL="2057400" indent="-228600">
                <a:defRPr>
                  <a:solidFill>
                    <a:schemeClr val="tx1"/>
                  </a:solidFill>
                  <a:latin typeface="Arial" charset="0"/>
                  <a:ea typeface="ＭＳ Ｐゴシック" charset="0"/>
                </a:defRPr>
              </a:lvl5pPr>
              <a:lvl6pPr marL="2514600" indent="-228600" eaLnBrk="0" hangingPunct="0">
                <a:buFont typeface="Symbol" charset="0"/>
                <a:defRPr>
                  <a:solidFill>
                    <a:schemeClr val="tx1"/>
                  </a:solidFill>
                  <a:latin typeface="Arial" charset="0"/>
                  <a:ea typeface="ＭＳ Ｐゴシック" charset="0"/>
                </a:defRPr>
              </a:lvl6pPr>
              <a:lvl7pPr marL="2971800" indent="-228600" eaLnBrk="0" hangingPunct="0">
                <a:buFont typeface="Symbol" charset="0"/>
                <a:defRPr>
                  <a:solidFill>
                    <a:schemeClr val="tx1"/>
                  </a:solidFill>
                  <a:latin typeface="Arial" charset="0"/>
                  <a:ea typeface="ＭＳ Ｐゴシック" charset="0"/>
                </a:defRPr>
              </a:lvl7pPr>
              <a:lvl8pPr marL="3429000" indent="-228600" eaLnBrk="0" hangingPunct="0">
                <a:buFont typeface="Symbol" charset="0"/>
                <a:defRPr>
                  <a:solidFill>
                    <a:schemeClr val="tx1"/>
                  </a:solidFill>
                  <a:latin typeface="Arial" charset="0"/>
                  <a:ea typeface="ＭＳ Ｐゴシック" charset="0"/>
                </a:defRPr>
              </a:lvl8pPr>
              <a:lvl9pPr marL="3886200" indent="-228600" eaLnBrk="0" hangingPunct="0">
                <a:buFont typeface="Symbol" charset="0"/>
                <a:defRPr>
                  <a:solidFill>
                    <a:schemeClr val="tx1"/>
                  </a:solidFill>
                  <a:latin typeface="Arial" charset="0"/>
                  <a:ea typeface="ＭＳ Ｐゴシック" charset="0"/>
                </a:defRPr>
              </a:lvl9pPr>
            </a:lstStyle>
            <a:p>
              <a:pPr algn="ctr"/>
              <a:r>
                <a:rPr lang="fr-FR" sz="2000" dirty="0">
                  <a:solidFill>
                    <a:schemeClr val="bg1"/>
                  </a:solidFill>
                </a:rPr>
                <a:t>Vous avez le choix</a:t>
              </a:r>
            </a:p>
          </p:txBody>
        </p:sp>
      </p:grpSp>
      <p:grpSp>
        <p:nvGrpSpPr>
          <p:cNvPr id="4" name="Groupe 3">
            <a:extLst>
              <a:ext uri="{FF2B5EF4-FFF2-40B4-BE49-F238E27FC236}">
                <a16:creationId xmlns:a16="http://schemas.microsoft.com/office/drawing/2014/main" id="{995F6575-D92C-457F-A809-17D9900709BB}"/>
              </a:ext>
            </a:extLst>
          </p:cNvPr>
          <p:cNvGrpSpPr/>
          <p:nvPr/>
        </p:nvGrpSpPr>
        <p:grpSpPr>
          <a:xfrm>
            <a:off x="2138538" y="2097970"/>
            <a:ext cx="3673475" cy="741363"/>
            <a:chOff x="2843213" y="2265750"/>
            <a:chExt cx="3673475" cy="741363"/>
          </a:xfrm>
        </p:grpSpPr>
        <p:sp>
          <p:nvSpPr>
            <p:cNvPr id="5" name="AutoShape 37">
              <a:extLst>
                <a:ext uri="{FF2B5EF4-FFF2-40B4-BE49-F238E27FC236}">
                  <a16:creationId xmlns:a16="http://schemas.microsoft.com/office/drawing/2014/main" id="{746ACEF7-33A1-4DB6-A279-0A675E31343E}"/>
                </a:ext>
              </a:extLst>
            </p:cNvPr>
            <p:cNvSpPr>
              <a:spLocks noChangeArrowheads="1"/>
            </p:cNvSpPr>
            <p:nvPr/>
          </p:nvSpPr>
          <p:spPr bwMode="auto">
            <a:xfrm rot="19489580">
              <a:off x="2843213" y="2718188"/>
              <a:ext cx="1079500" cy="288925"/>
            </a:xfrm>
            <a:prstGeom prst="rightArrow">
              <a:avLst>
                <a:gd name="adj1" fmla="val 50000"/>
                <a:gd name="adj2" fmla="val 93407"/>
              </a:avLst>
            </a:prstGeom>
            <a:solidFill>
              <a:srgbClr val="CC0000"/>
            </a:solidFill>
            <a:ln>
              <a:noFill/>
              <a:headEnd type="none" w="med" len="med"/>
              <a:tailEnd type="none" w="med" len="med"/>
            </a:ln>
          </p:spPr>
          <p:style>
            <a:lnRef idx="2">
              <a:schemeClr val="accent5"/>
            </a:lnRef>
            <a:fillRef idx="1">
              <a:schemeClr val="lt1"/>
            </a:fillRef>
            <a:effectRef idx="0">
              <a:schemeClr val="accent5"/>
            </a:effectRef>
            <a:fontRef idx="minor">
              <a:schemeClr val="dk1"/>
            </a:fontRef>
          </p:style>
          <p:txBody>
            <a:bodyPr vert="horz" wrap="square" lIns="91440" tIns="45720" rIns="91440" bIns="45720" numCol="1" rtlCol="0" anchor="ctr" anchorCtr="0" compatLnSpc="1">
              <a:prstTxWarp prst="textNoShape">
                <a:avLst/>
              </a:prstTxWarp>
            </a:bodyPr>
            <a:lstStyle/>
            <a:p>
              <a:pPr algn="ctr" fontAlgn="base">
                <a:spcBef>
                  <a:spcPct val="0"/>
                </a:spcBef>
                <a:spcAft>
                  <a:spcPct val="0"/>
                </a:spcAft>
              </a:pPr>
              <a:endParaRPr lang="fr-FR" sz="2000" b="1" dirty="0">
                <a:solidFill>
                  <a:schemeClr val="bg1"/>
                </a:solidFill>
                <a:latin typeface="Century Gothic" panose="020B0502020202020204" pitchFamily="34" charset="0"/>
              </a:endParaRPr>
            </a:p>
          </p:txBody>
        </p:sp>
        <p:sp>
          <p:nvSpPr>
            <p:cNvPr id="6" name="Rectangle à coins arrondis 3">
              <a:extLst>
                <a:ext uri="{FF2B5EF4-FFF2-40B4-BE49-F238E27FC236}">
                  <a16:creationId xmlns:a16="http://schemas.microsoft.com/office/drawing/2014/main" id="{69341C05-D968-4F88-8852-1665B34DB7D0}"/>
                </a:ext>
              </a:extLst>
            </p:cNvPr>
            <p:cNvSpPr/>
            <p:nvPr/>
          </p:nvSpPr>
          <p:spPr>
            <a:xfrm>
              <a:off x="4391025" y="2265750"/>
              <a:ext cx="2125663" cy="725488"/>
            </a:xfrm>
            <a:prstGeom prst="roundRect">
              <a:avLst/>
            </a:prstGeom>
            <a:solidFill>
              <a:srgbClr val="CC0000"/>
            </a:solidFill>
            <a:ln>
              <a:noFill/>
              <a:headEnd type="none" w="med" len="med"/>
              <a:tailEnd type="none" w="med" len="med"/>
            </a:ln>
          </p:spPr>
          <p:style>
            <a:lnRef idx="2">
              <a:schemeClr val="accent5"/>
            </a:lnRef>
            <a:fillRef idx="1">
              <a:schemeClr val="lt1"/>
            </a:fillRef>
            <a:effectRef idx="0">
              <a:schemeClr val="accent5"/>
            </a:effectRef>
            <a:fontRef idx="minor">
              <a:schemeClr val="dk1"/>
            </a:fontRef>
          </p:style>
          <p:txBody>
            <a:bodyPr vert="horz" wrap="square" lIns="91440" tIns="45720" rIns="91440" bIns="45720" numCol="1" rtlCol="0" anchor="ctr" anchorCtr="0" compatLnSpc="1">
              <a:prstTxWarp prst="textNoShape">
                <a:avLst/>
              </a:prstTxWarp>
            </a:bodyPr>
            <a:lstStyle/>
            <a:p>
              <a:pPr algn="ctr" fontAlgn="base">
                <a:spcBef>
                  <a:spcPct val="0"/>
                </a:spcBef>
                <a:spcAft>
                  <a:spcPct val="0"/>
                </a:spcAft>
              </a:pPr>
              <a:r>
                <a:rPr lang="fr-FR" sz="2000" dirty="0">
                  <a:solidFill>
                    <a:schemeClr val="bg1"/>
                  </a:solidFill>
                  <a:latin typeface="Arial" charset="0"/>
                  <a:ea typeface="ＭＳ Ｐゴシック" charset="0"/>
                </a:rPr>
                <a:t>Type de prêt</a:t>
              </a:r>
            </a:p>
          </p:txBody>
        </p:sp>
      </p:grpSp>
      <p:grpSp>
        <p:nvGrpSpPr>
          <p:cNvPr id="7" name="Groupe 6">
            <a:extLst>
              <a:ext uri="{FF2B5EF4-FFF2-40B4-BE49-F238E27FC236}">
                <a16:creationId xmlns:a16="http://schemas.microsoft.com/office/drawing/2014/main" id="{C6EA2DFD-D670-4F25-A38C-F50273D5A2DC}"/>
              </a:ext>
            </a:extLst>
          </p:cNvPr>
          <p:cNvGrpSpPr/>
          <p:nvPr/>
        </p:nvGrpSpPr>
        <p:grpSpPr>
          <a:xfrm>
            <a:off x="2452863" y="3271133"/>
            <a:ext cx="3359150" cy="725487"/>
            <a:chOff x="3157538" y="3438913"/>
            <a:chExt cx="3359150" cy="725487"/>
          </a:xfrm>
        </p:grpSpPr>
        <p:sp>
          <p:nvSpPr>
            <p:cNvPr id="8" name="AutoShape 38">
              <a:extLst>
                <a:ext uri="{FF2B5EF4-FFF2-40B4-BE49-F238E27FC236}">
                  <a16:creationId xmlns:a16="http://schemas.microsoft.com/office/drawing/2014/main" id="{E63B1D7D-6FBA-44D5-9A0C-989CBC7897FE}"/>
                </a:ext>
              </a:extLst>
            </p:cNvPr>
            <p:cNvSpPr>
              <a:spLocks noChangeArrowheads="1"/>
            </p:cNvSpPr>
            <p:nvPr/>
          </p:nvSpPr>
          <p:spPr bwMode="auto">
            <a:xfrm>
              <a:off x="3157538" y="3578613"/>
              <a:ext cx="1079500" cy="288925"/>
            </a:xfrm>
            <a:prstGeom prst="rightArrow">
              <a:avLst>
                <a:gd name="adj1" fmla="val 50000"/>
                <a:gd name="adj2" fmla="val 93407"/>
              </a:avLst>
            </a:prstGeom>
            <a:solidFill>
              <a:srgbClr val="CC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fr-FR" dirty="0">
                <a:solidFill>
                  <a:schemeClr val="lt1"/>
                </a:solidFill>
                <a:latin typeface="Arial"/>
              </a:endParaRPr>
            </a:p>
          </p:txBody>
        </p:sp>
        <p:sp>
          <p:nvSpPr>
            <p:cNvPr id="9" name="Rectangle à coins arrondis 44">
              <a:extLst>
                <a:ext uri="{FF2B5EF4-FFF2-40B4-BE49-F238E27FC236}">
                  <a16:creationId xmlns:a16="http://schemas.microsoft.com/office/drawing/2014/main" id="{F515C4A7-A5E2-40F9-9B7F-34182FF7B182}"/>
                </a:ext>
              </a:extLst>
            </p:cNvPr>
            <p:cNvSpPr/>
            <p:nvPr/>
          </p:nvSpPr>
          <p:spPr>
            <a:xfrm>
              <a:off x="4391025" y="3438913"/>
              <a:ext cx="2125663" cy="725487"/>
            </a:xfrm>
            <a:prstGeom prst="roundRect">
              <a:avLst/>
            </a:prstGeom>
            <a:solidFill>
              <a:srgbClr val="CC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r>
                <a:rPr lang="fr-FR" sz="2000" dirty="0">
                  <a:solidFill>
                    <a:schemeClr val="bg1"/>
                  </a:solidFill>
                  <a:latin typeface="Arial" charset="0"/>
                  <a:ea typeface="ＭＳ Ｐゴシック" charset="0"/>
                </a:rPr>
                <a:t>Type</a:t>
              </a:r>
              <a:r>
                <a:rPr lang="fr-FR" dirty="0">
                  <a:latin typeface="Arial"/>
                </a:rPr>
                <a:t> de taux</a:t>
              </a:r>
            </a:p>
          </p:txBody>
        </p:sp>
      </p:grpSp>
      <p:grpSp>
        <p:nvGrpSpPr>
          <p:cNvPr id="10" name="Groupe 9">
            <a:extLst>
              <a:ext uri="{FF2B5EF4-FFF2-40B4-BE49-F238E27FC236}">
                <a16:creationId xmlns:a16="http://schemas.microsoft.com/office/drawing/2014/main" id="{89731CBA-69BA-4440-8946-5BB69F478080}"/>
              </a:ext>
            </a:extLst>
          </p:cNvPr>
          <p:cNvGrpSpPr/>
          <p:nvPr/>
        </p:nvGrpSpPr>
        <p:grpSpPr>
          <a:xfrm>
            <a:off x="2138538" y="4350633"/>
            <a:ext cx="3673475" cy="866775"/>
            <a:chOff x="2843213" y="4518413"/>
            <a:chExt cx="3673475" cy="866775"/>
          </a:xfrm>
          <a:solidFill>
            <a:srgbClr val="CC0000"/>
          </a:solidFill>
        </p:grpSpPr>
        <p:sp>
          <p:nvSpPr>
            <p:cNvPr id="11" name="AutoShape 38">
              <a:extLst>
                <a:ext uri="{FF2B5EF4-FFF2-40B4-BE49-F238E27FC236}">
                  <a16:creationId xmlns:a16="http://schemas.microsoft.com/office/drawing/2014/main" id="{966C45B9-5960-4E38-9298-92D7ED3E98EC}"/>
                </a:ext>
              </a:extLst>
            </p:cNvPr>
            <p:cNvSpPr>
              <a:spLocks noChangeArrowheads="1"/>
            </p:cNvSpPr>
            <p:nvPr/>
          </p:nvSpPr>
          <p:spPr bwMode="auto">
            <a:xfrm rot="2291252">
              <a:off x="2843213" y="4518413"/>
              <a:ext cx="1079500" cy="288925"/>
            </a:xfrm>
            <a:prstGeom prst="rightArrow">
              <a:avLst>
                <a:gd name="adj1" fmla="val 50000"/>
                <a:gd name="adj2" fmla="val 93407"/>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fr-FR" dirty="0">
                <a:solidFill>
                  <a:schemeClr val="lt1"/>
                </a:solidFill>
                <a:latin typeface="Arial"/>
              </a:endParaRPr>
            </a:p>
          </p:txBody>
        </p:sp>
        <p:sp>
          <p:nvSpPr>
            <p:cNvPr id="12" name="Rectangle à coins arrondis 45">
              <a:extLst>
                <a:ext uri="{FF2B5EF4-FFF2-40B4-BE49-F238E27FC236}">
                  <a16:creationId xmlns:a16="http://schemas.microsoft.com/office/drawing/2014/main" id="{A7641DD5-D74B-4E7F-B405-286AFBCD6448}"/>
                </a:ext>
              </a:extLst>
            </p:cNvPr>
            <p:cNvSpPr/>
            <p:nvPr/>
          </p:nvSpPr>
          <p:spPr>
            <a:xfrm>
              <a:off x="4391025" y="4659700"/>
              <a:ext cx="2125663" cy="725488"/>
            </a:xfrm>
            <a:prstGeom prst="round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r>
                <a:rPr lang="fr-FR" dirty="0">
                  <a:latin typeface="Arial"/>
                </a:rPr>
                <a:t>Durée</a:t>
              </a:r>
            </a:p>
          </p:txBody>
        </p:sp>
      </p:grpSp>
      <p:grpSp>
        <p:nvGrpSpPr>
          <p:cNvPr id="13" name="Groupe 12">
            <a:extLst>
              <a:ext uri="{FF2B5EF4-FFF2-40B4-BE49-F238E27FC236}">
                <a16:creationId xmlns:a16="http://schemas.microsoft.com/office/drawing/2014/main" id="{8BFDF8FB-12E7-41C4-B2F1-BFAFA244FDF1}"/>
              </a:ext>
            </a:extLst>
          </p:cNvPr>
          <p:cNvGrpSpPr/>
          <p:nvPr/>
        </p:nvGrpSpPr>
        <p:grpSpPr>
          <a:xfrm>
            <a:off x="6000925" y="1955095"/>
            <a:ext cx="2409825" cy="400050"/>
            <a:chOff x="6705600" y="2122875"/>
            <a:chExt cx="2409825" cy="400050"/>
          </a:xfrm>
        </p:grpSpPr>
        <p:sp>
          <p:nvSpPr>
            <p:cNvPr id="14" name="AutoShape 38">
              <a:extLst>
                <a:ext uri="{FF2B5EF4-FFF2-40B4-BE49-F238E27FC236}">
                  <a16:creationId xmlns:a16="http://schemas.microsoft.com/office/drawing/2014/main" id="{4B23F9AC-DEB6-4FE2-AE89-70E9F7B81F1F}"/>
                </a:ext>
              </a:extLst>
            </p:cNvPr>
            <p:cNvSpPr>
              <a:spLocks noChangeArrowheads="1"/>
            </p:cNvSpPr>
            <p:nvPr/>
          </p:nvSpPr>
          <p:spPr bwMode="auto">
            <a:xfrm>
              <a:off x="6705600" y="2289563"/>
              <a:ext cx="387350" cy="144462"/>
            </a:xfrm>
            <a:prstGeom prst="rightArrow">
              <a:avLst>
                <a:gd name="adj1" fmla="val 50000"/>
                <a:gd name="adj2" fmla="val 93412"/>
              </a:avLst>
            </a:prstGeom>
            <a:solidFill>
              <a:schemeClr val="tx1"/>
            </a:solidFill>
            <a:ln w="15875">
              <a:noFill/>
              <a:miter lim="800000"/>
              <a:headEnd/>
              <a:tailEnd/>
            </a:ln>
          </p:spPr>
          <p:txBody>
            <a:bodyPr wrap="none" anchor="ctr"/>
            <a:lstStyle/>
            <a:p>
              <a:endParaRPr lang="fr-FR" dirty="0">
                <a:solidFill>
                  <a:srgbClr val="4D4D4D"/>
                </a:solidFill>
                <a:latin typeface="Arial"/>
              </a:endParaRPr>
            </a:p>
          </p:txBody>
        </p:sp>
        <p:sp>
          <p:nvSpPr>
            <p:cNvPr id="15" name="ZoneTexte 54">
              <a:extLst>
                <a:ext uri="{FF2B5EF4-FFF2-40B4-BE49-F238E27FC236}">
                  <a16:creationId xmlns:a16="http://schemas.microsoft.com/office/drawing/2014/main" id="{957EB5D3-E2C1-4C6C-9EAE-DA933AA6AFCC}"/>
                </a:ext>
              </a:extLst>
            </p:cNvPr>
            <p:cNvSpPr txBox="1">
              <a:spLocks noChangeArrowheads="1"/>
            </p:cNvSpPr>
            <p:nvPr/>
          </p:nvSpPr>
          <p:spPr bwMode="auto">
            <a:xfrm>
              <a:off x="7137400" y="2122875"/>
              <a:ext cx="1978025"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Arial" charset="0"/>
                  <a:ea typeface="ＭＳ Ｐゴシック" charset="0"/>
                </a:defRPr>
              </a:lvl1pPr>
              <a:lvl2pPr marL="742950" indent="-285750">
                <a:defRPr sz="2000">
                  <a:solidFill>
                    <a:schemeClr val="tx1"/>
                  </a:solidFill>
                  <a:latin typeface="Arial" charset="0"/>
                  <a:ea typeface="ＭＳ Ｐゴシック" charset="0"/>
                </a:defRPr>
              </a:lvl2pPr>
              <a:lvl3pPr marL="1143000" indent="-228600">
                <a:defRPr>
                  <a:solidFill>
                    <a:schemeClr val="tx1"/>
                  </a:solidFill>
                  <a:latin typeface="Arial" charset="0"/>
                  <a:ea typeface="ＭＳ Ｐゴシック" charset="0"/>
                </a:defRPr>
              </a:lvl3pPr>
              <a:lvl4pPr marL="1600200" indent="-228600">
                <a:defRPr>
                  <a:solidFill>
                    <a:schemeClr val="tx1"/>
                  </a:solidFill>
                  <a:latin typeface="Arial" charset="0"/>
                  <a:ea typeface="ＭＳ Ｐゴシック" charset="0"/>
                </a:defRPr>
              </a:lvl4pPr>
              <a:lvl5pPr marL="2057400" indent="-228600">
                <a:defRPr>
                  <a:solidFill>
                    <a:schemeClr val="tx1"/>
                  </a:solidFill>
                  <a:latin typeface="Arial" charset="0"/>
                  <a:ea typeface="ＭＳ Ｐゴシック" charset="0"/>
                </a:defRPr>
              </a:lvl5pPr>
              <a:lvl6pPr marL="2514600" indent="-228600" eaLnBrk="0" hangingPunct="0">
                <a:buFont typeface="Symbol" charset="0"/>
                <a:defRPr>
                  <a:solidFill>
                    <a:schemeClr val="tx1"/>
                  </a:solidFill>
                  <a:latin typeface="Arial" charset="0"/>
                  <a:ea typeface="ＭＳ Ｐゴシック" charset="0"/>
                </a:defRPr>
              </a:lvl6pPr>
              <a:lvl7pPr marL="2971800" indent="-228600" eaLnBrk="0" hangingPunct="0">
                <a:buFont typeface="Symbol" charset="0"/>
                <a:defRPr>
                  <a:solidFill>
                    <a:schemeClr val="tx1"/>
                  </a:solidFill>
                  <a:latin typeface="Arial" charset="0"/>
                  <a:ea typeface="ＭＳ Ｐゴシック" charset="0"/>
                </a:defRPr>
              </a:lvl7pPr>
              <a:lvl8pPr marL="3429000" indent="-228600" eaLnBrk="0" hangingPunct="0">
                <a:buFont typeface="Symbol" charset="0"/>
                <a:defRPr>
                  <a:solidFill>
                    <a:schemeClr val="tx1"/>
                  </a:solidFill>
                  <a:latin typeface="Arial" charset="0"/>
                  <a:ea typeface="ＭＳ Ｐゴシック" charset="0"/>
                </a:defRPr>
              </a:lvl8pPr>
              <a:lvl9pPr marL="3886200" indent="-228600" eaLnBrk="0" hangingPunct="0">
                <a:buFont typeface="Symbol" charset="0"/>
                <a:defRPr>
                  <a:solidFill>
                    <a:schemeClr val="tx1"/>
                  </a:solidFill>
                  <a:latin typeface="Arial" charset="0"/>
                  <a:ea typeface="ＭＳ Ｐゴシック" charset="0"/>
                </a:defRPr>
              </a:lvl9pPr>
            </a:lstStyle>
            <a:p>
              <a:r>
                <a:rPr lang="fr-FR" sz="2000" dirty="0">
                  <a:solidFill>
                    <a:srgbClr val="4D4D4D"/>
                  </a:solidFill>
                </a:rPr>
                <a:t>Amortissable</a:t>
              </a:r>
            </a:p>
          </p:txBody>
        </p:sp>
      </p:grpSp>
      <p:grpSp>
        <p:nvGrpSpPr>
          <p:cNvPr id="16" name="Groupe 15">
            <a:extLst>
              <a:ext uri="{FF2B5EF4-FFF2-40B4-BE49-F238E27FC236}">
                <a16:creationId xmlns:a16="http://schemas.microsoft.com/office/drawing/2014/main" id="{EBE9D1E9-3E41-49E9-A7C7-F4B5CA2512F0}"/>
              </a:ext>
            </a:extLst>
          </p:cNvPr>
          <p:cNvGrpSpPr/>
          <p:nvPr/>
        </p:nvGrpSpPr>
        <p:grpSpPr>
          <a:xfrm>
            <a:off x="6000925" y="2513895"/>
            <a:ext cx="2409825" cy="400050"/>
            <a:chOff x="6705600" y="2681675"/>
            <a:chExt cx="2409825" cy="400050"/>
          </a:xfrm>
        </p:grpSpPr>
        <p:sp>
          <p:nvSpPr>
            <p:cNvPr id="17" name="AutoShape 38">
              <a:extLst>
                <a:ext uri="{FF2B5EF4-FFF2-40B4-BE49-F238E27FC236}">
                  <a16:creationId xmlns:a16="http://schemas.microsoft.com/office/drawing/2014/main" id="{687321E9-C8F6-4654-97A5-56701E628E3A}"/>
                </a:ext>
              </a:extLst>
            </p:cNvPr>
            <p:cNvSpPr>
              <a:spLocks noChangeArrowheads="1"/>
            </p:cNvSpPr>
            <p:nvPr/>
          </p:nvSpPr>
          <p:spPr bwMode="auto">
            <a:xfrm>
              <a:off x="6705600" y="2792800"/>
              <a:ext cx="387350" cy="144463"/>
            </a:xfrm>
            <a:prstGeom prst="rightArrow">
              <a:avLst>
                <a:gd name="adj1" fmla="val 50000"/>
                <a:gd name="adj2" fmla="val 93411"/>
              </a:avLst>
            </a:prstGeom>
            <a:solidFill>
              <a:schemeClr val="tx1"/>
            </a:solidFill>
            <a:ln w="15875">
              <a:noFill/>
              <a:miter lim="800000"/>
              <a:headEnd/>
              <a:tailEnd/>
            </a:ln>
          </p:spPr>
          <p:txBody>
            <a:bodyPr wrap="none" anchor="ctr"/>
            <a:lstStyle/>
            <a:p>
              <a:endParaRPr lang="fr-FR" dirty="0">
                <a:solidFill>
                  <a:srgbClr val="4D4D4D"/>
                </a:solidFill>
                <a:latin typeface="Arial"/>
              </a:endParaRPr>
            </a:p>
          </p:txBody>
        </p:sp>
        <p:sp>
          <p:nvSpPr>
            <p:cNvPr id="18" name="ZoneTexte 55">
              <a:extLst>
                <a:ext uri="{FF2B5EF4-FFF2-40B4-BE49-F238E27FC236}">
                  <a16:creationId xmlns:a16="http://schemas.microsoft.com/office/drawing/2014/main" id="{F99230BD-A74E-4295-8C68-A2407CED7705}"/>
                </a:ext>
              </a:extLst>
            </p:cNvPr>
            <p:cNvSpPr txBox="1">
              <a:spLocks noChangeArrowheads="1"/>
            </p:cNvSpPr>
            <p:nvPr/>
          </p:nvSpPr>
          <p:spPr bwMode="auto">
            <a:xfrm>
              <a:off x="7137400" y="2681675"/>
              <a:ext cx="1978025"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Arial" charset="0"/>
                  <a:ea typeface="ＭＳ Ｐゴシック" charset="0"/>
                </a:defRPr>
              </a:lvl1pPr>
              <a:lvl2pPr marL="742950" indent="-285750">
                <a:defRPr sz="2000">
                  <a:solidFill>
                    <a:schemeClr val="tx1"/>
                  </a:solidFill>
                  <a:latin typeface="Arial" charset="0"/>
                  <a:ea typeface="ＭＳ Ｐゴシック" charset="0"/>
                </a:defRPr>
              </a:lvl2pPr>
              <a:lvl3pPr marL="1143000" indent="-228600">
                <a:defRPr>
                  <a:solidFill>
                    <a:schemeClr val="tx1"/>
                  </a:solidFill>
                  <a:latin typeface="Arial" charset="0"/>
                  <a:ea typeface="ＭＳ Ｐゴシック" charset="0"/>
                </a:defRPr>
              </a:lvl3pPr>
              <a:lvl4pPr marL="1600200" indent="-228600">
                <a:defRPr>
                  <a:solidFill>
                    <a:schemeClr val="tx1"/>
                  </a:solidFill>
                  <a:latin typeface="Arial" charset="0"/>
                  <a:ea typeface="ＭＳ Ｐゴシック" charset="0"/>
                </a:defRPr>
              </a:lvl4pPr>
              <a:lvl5pPr marL="2057400" indent="-228600">
                <a:defRPr>
                  <a:solidFill>
                    <a:schemeClr val="tx1"/>
                  </a:solidFill>
                  <a:latin typeface="Arial" charset="0"/>
                  <a:ea typeface="ＭＳ Ｐゴシック" charset="0"/>
                </a:defRPr>
              </a:lvl5pPr>
              <a:lvl6pPr marL="2514600" indent="-228600" eaLnBrk="0" hangingPunct="0">
                <a:buFont typeface="Symbol" charset="0"/>
                <a:defRPr>
                  <a:solidFill>
                    <a:schemeClr val="tx1"/>
                  </a:solidFill>
                  <a:latin typeface="Arial" charset="0"/>
                  <a:ea typeface="ＭＳ Ｐゴシック" charset="0"/>
                </a:defRPr>
              </a:lvl6pPr>
              <a:lvl7pPr marL="2971800" indent="-228600" eaLnBrk="0" hangingPunct="0">
                <a:buFont typeface="Symbol" charset="0"/>
                <a:defRPr>
                  <a:solidFill>
                    <a:schemeClr val="tx1"/>
                  </a:solidFill>
                  <a:latin typeface="Arial" charset="0"/>
                  <a:ea typeface="ＭＳ Ｐゴシック" charset="0"/>
                </a:defRPr>
              </a:lvl7pPr>
              <a:lvl8pPr marL="3429000" indent="-228600" eaLnBrk="0" hangingPunct="0">
                <a:buFont typeface="Symbol" charset="0"/>
                <a:defRPr>
                  <a:solidFill>
                    <a:schemeClr val="tx1"/>
                  </a:solidFill>
                  <a:latin typeface="Arial" charset="0"/>
                  <a:ea typeface="ＭＳ Ｐゴシック" charset="0"/>
                </a:defRPr>
              </a:lvl8pPr>
              <a:lvl9pPr marL="3886200" indent="-228600" eaLnBrk="0" hangingPunct="0">
                <a:buFont typeface="Symbol" charset="0"/>
                <a:defRPr>
                  <a:solidFill>
                    <a:schemeClr val="tx1"/>
                  </a:solidFill>
                  <a:latin typeface="Arial" charset="0"/>
                  <a:ea typeface="ＭＳ Ｐゴシック" charset="0"/>
                </a:defRPr>
              </a:lvl9pPr>
            </a:lstStyle>
            <a:p>
              <a:r>
                <a:rPr lang="fr-FR" sz="2000">
                  <a:solidFill>
                    <a:srgbClr val="4D4D4D"/>
                  </a:solidFill>
                </a:rPr>
                <a:t>In fine</a:t>
              </a:r>
            </a:p>
          </p:txBody>
        </p:sp>
      </p:grpSp>
      <p:grpSp>
        <p:nvGrpSpPr>
          <p:cNvPr id="19" name="Groupe 18">
            <a:extLst>
              <a:ext uri="{FF2B5EF4-FFF2-40B4-BE49-F238E27FC236}">
                <a16:creationId xmlns:a16="http://schemas.microsoft.com/office/drawing/2014/main" id="{96F1CFBB-5319-4D0B-BA71-B388C14007DC}"/>
              </a:ext>
            </a:extLst>
          </p:cNvPr>
          <p:cNvGrpSpPr/>
          <p:nvPr/>
        </p:nvGrpSpPr>
        <p:grpSpPr>
          <a:xfrm>
            <a:off x="6000925" y="3201283"/>
            <a:ext cx="2409825" cy="400050"/>
            <a:chOff x="6705600" y="3369063"/>
            <a:chExt cx="2409825" cy="400050"/>
          </a:xfrm>
        </p:grpSpPr>
        <p:sp>
          <p:nvSpPr>
            <p:cNvPr id="20" name="AutoShape 38">
              <a:extLst>
                <a:ext uri="{FF2B5EF4-FFF2-40B4-BE49-F238E27FC236}">
                  <a16:creationId xmlns:a16="http://schemas.microsoft.com/office/drawing/2014/main" id="{950654E1-AE59-42A2-A67C-8AE414E58CE8}"/>
                </a:ext>
              </a:extLst>
            </p:cNvPr>
            <p:cNvSpPr>
              <a:spLocks noChangeArrowheads="1"/>
            </p:cNvSpPr>
            <p:nvPr/>
          </p:nvSpPr>
          <p:spPr bwMode="auto">
            <a:xfrm>
              <a:off x="6705600" y="3513525"/>
              <a:ext cx="387350" cy="144463"/>
            </a:xfrm>
            <a:prstGeom prst="rightArrow">
              <a:avLst>
                <a:gd name="adj1" fmla="val 50000"/>
                <a:gd name="adj2" fmla="val 93411"/>
              </a:avLst>
            </a:prstGeom>
            <a:solidFill>
              <a:schemeClr val="tx1"/>
            </a:solidFill>
            <a:ln w="15875">
              <a:noFill/>
              <a:miter lim="800000"/>
              <a:headEnd/>
              <a:tailEnd/>
            </a:ln>
          </p:spPr>
          <p:txBody>
            <a:bodyPr wrap="none" anchor="ctr"/>
            <a:lstStyle/>
            <a:p>
              <a:endParaRPr lang="fr-FR" dirty="0">
                <a:solidFill>
                  <a:srgbClr val="4D4D4D"/>
                </a:solidFill>
                <a:latin typeface="Arial"/>
              </a:endParaRPr>
            </a:p>
          </p:txBody>
        </p:sp>
        <p:sp>
          <p:nvSpPr>
            <p:cNvPr id="21" name="ZoneTexte 56">
              <a:extLst>
                <a:ext uri="{FF2B5EF4-FFF2-40B4-BE49-F238E27FC236}">
                  <a16:creationId xmlns:a16="http://schemas.microsoft.com/office/drawing/2014/main" id="{9A940884-F19A-442D-9394-974AEB0415F8}"/>
                </a:ext>
              </a:extLst>
            </p:cNvPr>
            <p:cNvSpPr txBox="1">
              <a:spLocks noChangeArrowheads="1"/>
            </p:cNvSpPr>
            <p:nvPr/>
          </p:nvSpPr>
          <p:spPr bwMode="auto">
            <a:xfrm>
              <a:off x="7137400" y="3369063"/>
              <a:ext cx="1978025"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Arial" charset="0"/>
                  <a:ea typeface="ＭＳ Ｐゴシック" charset="0"/>
                </a:defRPr>
              </a:lvl1pPr>
              <a:lvl2pPr marL="742950" indent="-285750">
                <a:defRPr sz="2000">
                  <a:solidFill>
                    <a:schemeClr val="tx1"/>
                  </a:solidFill>
                  <a:latin typeface="Arial" charset="0"/>
                  <a:ea typeface="ＭＳ Ｐゴシック" charset="0"/>
                </a:defRPr>
              </a:lvl2pPr>
              <a:lvl3pPr marL="1143000" indent="-228600">
                <a:defRPr>
                  <a:solidFill>
                    <a:schemeClr val="tx1"/>
                  </a:solidFill>
                  <a:latin typeface="Arial" charset="0"/>
                  <a:ea typeface="ＭＳ Ｐゴシック" charset="0"/>
                </a:defRPr>
              </a:lvl3pPr>
              <a:lvl4pPr marL="1600200" indent="-228600">
                <a:defRPr>
                  <a:solidFill>
                    <a:schemeClr val="tx1"/>
                  </a:solidFill>
                  <a:latin typeface="Arial" charset="0"/>
                  <a:ea typeface="ＭＳ Ｐゴシック" charset="0"/>
                </a:defRPr>
              </a:lvl4pPr>
              <a:lvl5pPr marL="2057400" indent="-228600">
                <a:defRPr>
                  <a:solidFill>
                    <a:schemeClr val="tx1"/>
                  </a:solidFill>
                  <a:latin typeface="Arial" charset="0"/>
                  <a:ea typeface="ＭＳ Ｐゴシック" charset="0"/>
                </a:defRPr>
              </a:lvl5pPr>
              <a:lvl6pPr marL="2514600" indent="-228600" eaLnBrk="0" hangingPunct="0">
                <a:buFont typeface="Symbol" charset="0"/>
                <a:defRPr>
                  <a:solidFill>
                    <a:schemeClr val="tx1"/>
                  </a:solidFill>
                  <a:latin typeface="Arial" charset="0"/>
                  <a:ea typeface="ＭＳ Ｐゴシック" charset="0"/>
                </a:defRPr>
              </a:lvl6pPr>
              <a:lvl7pPr marL="2971800" indent="-228600" eaLnBrk="0" hangingPunct="0">
                <a:buFont typeface="Symbol" charset="0"/>
                <a:defRPr>
                  <a:solidFill>
                    <a:schemeClr val="tx1"/>
                  </a:solidFill>
                  <a:latin typeface="Arial" charset="0"/>
                  <a:ea typeface="ＭＳ Ｐゴシック" charset="0"/>
                </a:defRPr>
              </a:lvl7pPr>
              <a:lvl8pPr marL="3429000" indent="-228600" eaLnBrk="0" hangingPunct="0">
                <a:buFont typeface="Symbol" charset="0"/>
                <a:defRPr>
                  <a:solidFill>
                    <a:schemeClr val="tx1"/>
                  </a:solidFill>
                  <a:latin typeface="Arial" charset="0"/>
                  <a:ea typeface="ＭＳ Ｐゴシック" charset="0"/>
                </a:defRPr>
              </a:lvl8pPr>
              <a:lvl9pPr marL="3886200" indent="-228600" eaLnBrk="0" hangingPunct="0">
                <a:buFont typeface="Symbol" charset="0"/>
                <a:defRPr>
                  <a:solidFill>
                    <a:schemeClr val="tx1"/>
                  </a:solidFill>
                  <a:latin typeface="Arial" charset="0"/>
                  <a:ea typeface="ＭＳ Ｐゴシック" charset="0"/>
                </a:defRPr>
              </a:lvl9pPr>
            </a:lstStyle>
            <a:p>
              <a:r>
                <a:rPr lang="fr-FR" sz="2000">
                  <a:solidFill>
                    <a:srgbClr val="4D4D4D"/>
                  </a:solidFill>
                </a:rPr>
                <a:t>Fixe</a:t>
              </a:r>
            </a:p>
          </p:txBody>
        </p:sp>
      </p:grpSp>
      <p:grpSp>
        <p:nvGrpSpPr>
          <p:cNvPr id="22" name="Groupe 21">
            <a:extLst>
              <a:ext uri="{FF2B5EF4-FFF2-40B4-BE49-F238E27FC236}">
                <a16:creationId xmlns:a16="http://schemas.microsoft.com/office/drawing/2014/main" id="{63EB6883-2C37-492E-BD38-C04F1B8FB66A}"/>
              </a:ext>
            </a:extLst>
          </p:cNvPr>
          <p:cNvGrpSpPr/>
          <p:nvPr/>
        </p:nvGrpSpPr>
        <p:grpSpPr>
          <a:xfrm>
            <a:off x="6000925" y="3633083"/>
            <a:ext cx="2409825" cy="400050"/>
            <a:chOff x="6705600" y="3800863"/>
            <a:chExt cx="2409825" cy="400050"/>
          </a:xfrm>
        </p:grpSpPr>
        <p:sp>
          <p:nvSpPr>
            <p:cNvPr id="23" name="AutoShape 38">
              <a:extLst>
                <a:ext uri="{FF2B5EF4-FFF2-40B4-BE49-F238E27FC236}">
                  <a16:creationId xmlns:a16="http://schemas.microsoft.com/office/drawing/2014/main" id="{06A36D46-23CF-49B3-91E7-4FEF4456004F}"/>
                </a:ext>
              </a:extLst>
            </p:cNvPr>
            <p:cNvSpPr>
              <a:spLocks noChangeArrowheads="1"/>
            </p:cNvSpPr>
            <p:nvPr/>
          </p:nvSpPr>
          <p:spPr bwMode="auto">
            <a:xfrm>
              <a:off x="6705600" y="3937388"/>
              <a:ext cx="387350" cy="144462"/>
            </a:xfrm>
            <a:prstGeom prst="rightArrow">
              <a:avLst>
                <a:gd name="adj1" fmla="val 50000"/>
                <a:gd name="adj2" fmla="val 93412"/>
              </a:avLst>
            </a:prstGeom>
            <a:solidFill>
              <a:schemeClr val="tx1"/>
            </a:solidFill>
            <a:ln w="15875">
              <a:noFill/>
              <a:miter lim="800000"/>
              <a:headEnd/>
              <a:tailEnd/>
            </a:ln>
          </p:spPr>
          <p:txBody>
            <a:bodyPr wrap="none" anchor="ctr"/>
            <a:lstStyle/>
            <a:p>
              <a:endParaRPr lang="fr-FR" dirty="0">
                <a:solidFill>
                  <a:srgbClr val="4D4D4D"/>
                </a:solidFill>
                <a:latin typeface="Arial"/>
              </a:endParaRPr>
            </a:p>
          </p:txBody>
        </p:sp>
        <p:sp>
          <p:nvSpPr>
            <p:cNvPr id="24" name="ZoneTexte 57">
              <a:extLst>
                <a:ext uri="{FF2B5EF4-FFF2-40B4-BE49-F238E27FC236}">
                  <a16:creationId xmlns:a16="http://schemas.microsoft.com/office/drawing/2014/main" id="{54505381-60B3-4725-8909-1DF9D4456E71}"/>
                </a:ext>
              </a:extLst>
            </p:cNvPr>
            <p:cNvSpPr txBox="1">
              <a:spLocks noChangeArrowheads="1"/>
            </p:cNvSpPr>
            <p:nvPr/>
          </p:nvSpPr>
          <p:spPr bwMode="auto">
            <a:xfrm>
              <a:off x="7137400" y="3800863"/>
              <a:ext cx="1978025"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Arial" charset="0"/>
                  <a:ea typeface="ＭＳ Ｐゴシック" charset="0"/>
                </a:defRPr>
              </a:lvl1pPr>
              <a:lvl2pPr marL="742950" indent="-285750">
                <a:defRPr sz="2000">
                  <a:solidFill>
                    <a:schemeClr val="tx1"/>
                  </a:solidFill>
                  <a:latin typeface="Arial" charset="0"/>
                  <a:ea typeface="ＭＳ Ｐゴシック" charset="0"/>
                </a:defRPr>
              </a:lvl2pPr>
              <a:lvl3pPr marL="1143000" indent="-228600">
                <a:defRPr>
                  <a:solidFill>
                    <a:schemeClr val="tx1"/>
                  </a:solidFill>
                  <a:latin typeface="Arial" charset="0"/>
                  <a:ea typeface="ＭＳ Ｐゴシック" charset="0"/>
                </a:defRPr>
              </a:lvl3pPr>
              <a:lvl4pPr marL="1600200" indent="-228600">
                <a:defRPr>
                  <a:solidFill>
                    <a:schemeClr val="tx1"/>
                  </a:solidFill>
                  <a:latin typeface="Arial" charset="0"/>
                  <a:ea typeface="ＭＳ Ｐゴシック" charset="0"/>
                </a:defRPr>
              </a:lvl4pPr>
              <a:lvl5pPr marL="2057400" indent="-228600">
                <a:defRPr>
                  <a:solidFill>
                    <a:schemeClr val="tx1"/>
                  </a:solidFill>
                  <a:latin typeface="Arial" charset="0"/>
                  <a:ea typeface="ＭＳ Ｐゴシック" charset="0"/>
                </a:defRPr>
              </a:lvl5pPr>
              <a:lvl6pPr marL="2514600" indent="-228600" eaLnBrk="0" hangingPunct="0">
                <a:buFont typeface="Symbol" charset="0"/>
                <a:defRPr>
                  <a:solidFill>
                    <a:schemeClr val="tx1"/>
                  </a:solidFill>
                  <a:latin typeface="Arial" charset="0"/>
                  <a:ea typeface="ＭＳ Ｐゴシック" charset="0"/>
                </a:defRPr>
              </a:lvl6pPr>
              <a:lvl7pPr marL="2971800" indent="-228600" eaLnBrk="0" hangingPunct="0">
                <a:buFont typeface="Symbol" charset="0"/>
                <a:defRPr>
                  <a:solidFill>
                    <a:schemeClr val="tx1"/>
                  </a:solidFill>
                  <a:latin typeface="Arial" charset="0"/>
                  <a:ea typeface="ＭＳ Ｐゴシック" charset="0"/>
                </a:defRPr>
              </a:lvl7pPr>
              <a:lvl8pPr marL="3429000" indent="-228600" eaLnBrk="0" hangingPunct="0">
                <a:buFont typeface="Symbol" charset="0"/>
                <a:defRPr>
                  <a:solidFill>
                    <a:schemeClr val="tx1"/>
                  </a:solidFill>
                  <a:latin typeface="Arial" charset="0"/>
                  <a:ea typeface="ＭＳ Ｐゴシック" charset="0"/>
                </a:defRPr>
              </a:lvl8pPr>
              <a:lvl9pPr marL="3886200" indent="-228600" eaLnBrk="0" hangingPunct="0">
                <a:buFont typeface="Symbol" charset="0"/>
                <a:defRPr>
                  <a:solidFill>
                    <a:schemeClr val="tx1"/>
                  </a:solidFill>
                  <a:latin typeface="Arial" charset="0"/>
                  <a:ea typeface="ＭＳ Ｐゴシック" charset="0"/>
                </a:defRPr>
              </a:lvl9pPr>
            </a:lstStyle>
            <a:p>
              <a:r>
                <a:rPr lang="fr-FR" sz="2000" dirty="0">
                  <a:solidFill>
                    <a:srgbClr val="4D4D4D"/>
                  </a:solidFill>
                </a:rPr>
                <a:t>Révisable</a:t>
              </a:r>
            </a:p>
          </p:txBody>
        </p:sp>
      </p:grpSp>
      <p:grpSp>
        <p:nvGrpSpPr>
          <p:cNvPr id="25" name="Groupe 24">
            <a:extLst>
              <a:ext uri="{FF2B5EF4-FFF2-40B4-BE49-F238E27FC236}">
                <a16:creationId xmlns:a16="http://schemas.microsoft.com/office/drawing/2014/main" id="{B56D7C0F-2940-44D5-9D30-4753C642FDD1}"/>
              </a:ext>
            </a:extLst>
          </p:cNvPr>
          <p:cNvGrpSpPr/>
          <p:nvPr/>
        </p:nvGrpSpPr>
        <p:grpSpPr>
          <a:xfrm>
            <a:off x="5982150" y="4665067"/>
            <a:ext cx="3012627" cy="400110"/>
            <a:chOff x="6664325" y="4825564"/>
            <a:chExt cx="2860694" cy="400110"/>
          </a:xfrm>
        </p:grpSpPr>
        <p:sp>
          <p:nvSpPr>
            <p:cNvPr id="26" name="AutoShape 38">
              <a:extLst>
                <a:ext uri="{FF2B5EF4-FFF2-40B4-BE49-F238E27FC236}">
                  <a16:creationId xmlns:a16="http://schemas.microsoft.com/office/drawing/2014/main" id="{7E3375E9-1533-47F2-AC45-A2D4146D4BFD}"/>
                </a:ext>
              </a:extLst>
            </p:cNvPr>
            <p:cNvSpPr>
              <a:spLocks noChangeArrowheads="1"/>
            </p:cNvSpPr>
            <p:nvPr/>
          </p:nvSpPr>
          <p:spPr bwMode="auto">
            <a:xfrm>
              <a:off x="6664325" y="4953388"/>
              <a:ext cx="387350" cy="144462"/>
            </a:xfrm>
            <a:prstGeom prst="rightArrow">
              <a:avLst>
                <a:gd name="adj1" fmla="val 50000"/>
                <a:gd name="adj2" fmla="val 93412"/>
              </a:avLst>
            </a:prstGeom>
            <a:solidFill>
              <a:schemeClr val="tx1"/>
            </a:solidFill>
            <a:ln w="15875">
              <a:noFill/>
              <a:miter lim="800000"/>
              <a:headEnd/>
              <a:tailEnd/>
            </a:ln>
          </p:spPr>
          <p:txBody>
            <a:bodyPr wrap="none" anchor="ctr"/>
            <a:lstStyle/>
            <a:p>
              <a:endParaRPr lang="fr-FR" dirty="0">
                <a:solidFill>
                  <a:srgbClr val="4D4D4D"/>
                </a:solidFill>
                <a:latin typeface="Arial"/>
              </a:endParaRPr>
            </a:p>
          </p:txBody>
        </p:sp>
        <p:sp>
          <p:nvSpPr>
            <p:cNvPr id="27" name="ZoneTexte 58">
              <a:extLst>
                <a:ext uri="{FF2B5EF4-FFF2-40B4-BE49-F238E27FC236}">
                  <a16:creationId xmlns:a16="http://schemas.microsoft.com/office/drawing/2014/main" id="{5A800ACA-D79A-46CE-ABC0-68A96DE8A779}"/>
                </a:ext>
              </a:extLst>
            </p:cNvPr>
            <p:cNvSpPr txBox="1">
              <a:spLocks noChangeArrowheads="1"/>
            </p:cNvSpPr>
            <p:nvPr/>
          </p:nvSpPr>
          <p:spPr bwMode="auto">
            <a:xfrm>
              <a:off x="7092177" y="4825564"/>
              <a:ext cx="2432842"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400">
                  <a:solidFill>
                    <a:schemeClr val="tx1"/>
                  </a:solidFill>
                  <a:latin typeface="Arial" charset="0"/>
                  <a:ea typeface="ＭＳ Ｐゴシック" charset="0"/>
                </a:defRPr>
              </a:lvl1pPr>
              <a:lvl2pPr marL="742950" indent="-285750">
                <a:defRPr sz="2000">
                  <a:solidFill>
                    <a:schemeClr val="tx1"/>
                  </a:solidFill>
                  <a:latin typeface="Arial" charset="0"/>
                  <a:ea typeface="ＭＳ Ｐゴシック" charset="0"/>
                </a:defRPr>
              </a:lvl2pPr>
              <a:lvl3pPr marL="1143000" indent="-228600">
                <a:defRPr>
                  <a:solidFill>
                    <a:schemeClr val="tx1"/>
                  </a:solidFill>
                  <a:latin typeface="Arial" charset="0"/>
                  <a:ea typeface="ＭＳ Ｐゴシック" charset="0"/>
                </a:defRPr>
              </a:lvl3pPr>
              <a:lvl4pPr marL="1600200" indent="-228600">
                <a:defRPr>
                  <a:solidFill>
                    <a:schemeClr val="tx1"/>
                  </a:solidFill>
                  <a:latin typeface="Arial" charset="0"/>
                  <a:ea typeface="ＭＳ Ｐゴシック" charset="0"/>
                </a:defRPr>
              </a:lvl4pPr>
              <a:lvl5pPr marL="2057400" indent="-228600">
                <a:defRPr>
                  <a:solidFill>
                    <a:schemeClr val="tx1"/>
                  </a:solidFill>
                  <a:latin typeface="Arial" charset="0"/>
                  <a:ea typeface="ＭＳ Ｐゴシック" charset="0"/>
                </a:defRPr>
              </a:lvl5pPr>
              <a:lvl6pPr marL="2514600" indent="-228600" eaLnBrk="0" hangingPunct="0">
                <a:buFont typeface="Symbol" charset="0"/>
                <a:defRPr>
                  <a:solidFill>
                    <a:schemeClr val="tx1"/>
                  </a:solidFill>
                  <a:latin typeface="Arial" charset="0"/>
                  <a:ea typeface="ＭＳ Ｐゴシック" charset="0"/>
                </a:defRPr>
              </a:lvl6pPr>
              <a:lvl7pPr marL="2971800" indent="-228600" eaLnBrk="0" hangingPunct="0">
                <a:buFont typeface="Symbol" charset="0"/>
                <a:defRPr>
                  <a:solidFill>
                    <a:schemeClr val="tx1"/>
                  </a:solidFill>
                  <a:latin typeface="Arial" charset="0"/>
                  <a:ea typeface="ＭＳ Ｐゴシック" charset="0"/>
                </a:defRPr>
              </a:lvl7pPr>
              <a:lvl8pPr marL="3429000" indent="-228600" eaLnBrk="0" hangingPunct="0">
                <a:buFont typeface="Symbol" charset="0"/>
                <a:defRPr>
                  <a:solidFill>
                    <a:schemeClr val="tx1"/>
                  </a:solidFill>
                  <a:latin typeface="Arial" charset="0"/>
                  <a:ea typeface="ＭＳ Ｐゴシック" charset="0"/>
                </a:defRPr>
              </a:lvl8pPr>
              <a:lvl9pPr marL="3886200" indent="-228600" eaLnBrk="0" hangingPunct="0">
                <a:buFont typeface="Symbol" charset="0"/>
                <a:defRPr>
                  <a:solidFill>
                    <a:schemeClr val="tx1"/>
                  </a:solidFill>
                  <a:latin typeface="Arial" charset="0"/>
                  <a:ea typeface="ＭＳ Ｐゴシック" charset="0"/>
                </a:defRPr>
              </a:lvl9pPr>
            </a:lstStyle>
            <a:p>
              <a:r>
                <a:rPr lang="fr-FR" sz="2000" dirty="0">
                  <a:solidFill>
                    <a:srgbClr val="4D4D4D"/>
                  </a:solidFill>
                </a:rPr>
                <a:t>De 6 ans à 20 ans</a:t>
              </a:r>
            </a:p>
          </p:txBody>
        </p:sp>
      </p:grpSp>
      <p:sp>
        <p:nvSpPr>
          <p:cNvPr id="28" name="Titre 2">
            <a:extLst>
              <a:ext uri="{FF2B5EF4-FFF2-40B4-BE49-F238E27FC236}">
                <a16:creationId xmlns:a16="http://schemas.microsoft.com/office/drawing/2014/main" id="{45C134A8-EB7E-4843-B22F-98264AAC81F7}"/>
              </a:ext>
            </a:extLst>
          </p:cNvPr>
          <p:cNvSpPr>
            <a:spLocks noGrp="1"/>
          </p:cNvSpPr>
          <p:nvPr>
            <p:ph type="title"/>
          </p:nvPr>
        </p:nvSpPr>
        <p:spPr>
          <a:xfrm>
            <a:off x="461928" y="266260"/>
            <a:ext cx="5644342" cy="892684"/>
          </a:xfrm>
        </p:spPr>
        <p:txBody>
          <a:bodyPr>
            <a:normAutofit/>
          </a:bodyPr>
          <a:lstStyle/>
          <a:p>
            <a:r>
              <a:rPr lang="fr-FR" sz="3600" cap="all" dirty="0">
                <a:solidFill>
                  <a:srgbClr val="CC0000"/>
                </a:solidFill>
                <a:latin typeface="+mn-lt"/>
                <a:ea typeface="+mn-ea"/>
                <a:cs typeface="+mn-cs"/>
              </a:rPr>
              <a:t>Le financement</a:t>
            </a:r>
          </a:p>
        </p:txBody>
      </p:sp>
    </p:spTree>
    <p:extLst>
      <p:ext uri="{BB962C8B-B14F-4D97-AF65-F5344CB8AC3E}">
        <p14:creationId xmlns:p14="http://schemas.microsoft.com/office/powerpoint/2010/main" val="34533744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29"/>
                                        </p:tgtEl>
                                        <p:attrNameLst>
                                          <p:attrName>style.visibility</p:attrName>
                                        </p:attrNameLst>
                                      </p:cBhvr>
                                      <p:to>
                                        <p:strVal val="visible"/>
                                      </p:to>
                                    </p:set>
                                    <p:animEffect transition="in" filter="fade">
                                      <p:cBhvr>
                                        <p:cTn id="7" dur="500"/>
                                        <p:tgtEl>
                                          <p:spTgt spid="29"/>
                                        </p:tgtEl>
                                      </p:cBhvr>
                                    </p:animEffect>
                                  </p:childTnLst>
                                </p:cTn>
                              </p:par>
                            </p:childTnLst>
                          </p:cTn>
                        </p:par>
                        <p:par>
                          <p:cTn id="8" fill="hold">
                            <p:stCondLst>
                              <p:cond delay="500"/>
                            </p:stCondLst>
                            <p:childTnLst>
                              <p:par>
                                <p:cTn id="9" presetID="22" presetClass="entr" presetSubtype="8" fill="hold" nodeType="afterEffect">
                                  <p:stCondLst>
                                    <p:cond delay="0"/>
                                  </p:stCondLst>
                                  <p:childTnLst>
                                    <p:set>
                                      <p:cBhvr>
                                        <p:cTn id="10" dur="1" fill="hold">
                                          <p:stCondLst>
                                            <p:cond delay="0"/>
                                          </p:stCondLst>
                                        </p:cTn>
                                        <p:tgtEl>
                                          <p:spTgt spid="4"/>
                                        </p:tgtEl>
                                        <p:attrNameLst>
                                          <p:attrName>style.visibility</p:attrName>
                                        </p:attrNameLst>
                                      </p:cBhvr>
                                      <p:to>
                                        <p:strVal val="visible"/>
                                      </p:to>
                                    </p:set>
                                    <p:animEffect transition="in" filter="wipe(left)">
                                      <p:cBhvr>
                                        <p:cTn id="11" dur="500"/>
                                        <p:tgtEl>
                                          <p:spTgt spid="4"/>
                                        </p:tgtEl>
                                      </p:cBhvr>
                                    </p:animEffect>
                                  </p:childTnLst>
                                </p:cTn>
                              </p:par>
                            </p:childTnLst>
                          </p:cTn>
                        </p:par>
                      </p:childTnLst>
                    </p:cTn>
                  </p:par>
                  <p:par>
                    <p:cTn id="12" fill="hold">
                      <p:stCondLst>
                        <p:cond delay="indefinite"/>
                      </p:stCondLst>
                      <p:childTnLst>
                        <p:par>
                          <p:cTn id="13" fill="hold">
                            <p:stCondLst>
                              <p:cond delay="0"/>
                            </p:stCondLst>
                            <p:childTnLst>
                              <p:par>
                                <p:cTn id="14" presetID="22" presetClass="entr" presetSubtype="8" fill="hold" nodeType="clickEffect">
                                  <p:stCondLst>
                                    <p:cond delay="0"/>
                                  </p:stCondLst>
                                  <p:childTnLst>
                                    <p:set>
                                      <p:cBhvr>
                                        <p:cTn id="15" dur="1" fill="hold">
                                          <p:stCondLst>
                                            <p:cond delay="0"/>
                                          </p:stCondLst>
                                        </p:cTn>
                                        <p:tgtEl>
                                          <p:spTgt spid="13"/>
                                        </p:tgtEl>
                                        <p:attrNameLst>
                                          <p:attrName>style.visibility</p:attrName>
                                        </p:attrNameLst>
                                      </p:cBhvr>
                                      <p:to>
                                        <p:strVal val="visible"/>
                                      </p:to>
                                    </p:set>
                                    <p:animEffect transition="in" filter="wipe(left)">
                                      <p:cBhvr>
                                        <p:cTn id="16" dur="500"/>
                                        <p:tgtEl>
                                          <p:spTgt spid="13"/>
                                        </p:tgtEl>
                                      </p:cBhvr>
                                    </p:animEffect>
                                  </p:childTnLst>
                                </p:cTn>
                              </p:par>
                            </p:childTnLst>
                          </p:cTn>
                        </p:par>
                      </p:childTnLst>
                    </p:cTn>
                  </p:par>
                  <p:par>
                    <p:cTn id="17" fill="hold">
                      <p:stCondLst>
                        <p:cond delay="indefinite"/>
                      </p:stCondLst>
                      <p:childTnLst>
                        <p:par>
                          <p:cTn id="18" fill="hold">
                            <p:stCondLst>
                              <p:cond delay="0"/>
                            </p:stCondLst>
                            <p:childTnLst>
                              <p:par>
                                <p:cTn id="19" presetID="22" presetClass="entr" presetSubtype="8" fill="hold" nodeType="clickEffect">
                                  <p:stCondLst>
                                    <p:cond delay="0"/>
                                  </p:stCondLst>
                                  <p:childTnLst>
                                    <p:set>
                                      <p:cBhvr>
                                        <p:cTn id="20" dur="1" fill="hold">
                                          <p:stCondLst>
                                            <p:cond delay="0"/>
                                          </p:stCondLst>
                                        </p:cTn>
                                        <p:tgtEl>
                                          <p:spTgt spid="16"/>
                                        </p:tgtEl>
                                        <p:attrNameLst>
                                          <p:attrName>style.visibility</p:attrName>
                                        </p:attrNameLst>
                                      </p:cBhvr>
                                      <p:to>
                                        <p:strVal val="visible"/>
                                      </p:to>
                                    </p:set>
                                    <p:animEffect transition="in" filter="wipe(left)">
                                      <p:cBhvr>
                                        <p:cTn id="21" dur="500"/>
                                        <p:tgtEl>
                                          <p:spTgt spid="16"/>
                                        </p:tgtEl>
                                      </p:cBhvr>
                                    </p:animEffect>
                                  </p:childTnLst>
                                </p:cTn>
                              </p:par>
                            </p:childTnLst>
                          </p:cTn>
                        </p:par>
                      </p:childTnLst>
                    </p:cTn>
                  </p:par>
                  <p:par>
                    <p:cTn id="22" fill="hold">
                      <p:stCondLst>
                        <p:cond delay="indefinite"/>
                      </p:stCondLst>
                      <p:childTnLst>
                        <p:par>
                          <p:cTn id="23" fill="hold">
                            <p:stCondLst>
                              <p:cond delay="0"/>
                            </p:stCondLst>
                            <p:childTnLst>
                              <p:par>
                                <p:cTn id="24" presetID="22" presetClass="entr" presetSubtype="8" fill="hold" nodeType="clickEffect">
                                  <p:stCondLst>
                                    <p:cond delay="0"/>
                                  </p:stCondLst>
                                  <p:childTnLst>
                                    <p:set>
                                      <p:cBhvr>
                                        <p:cTn id="25" dur="1" fill="hold">
                                          <p:stCondLst>
                                            <p:cond delay="0"/>
                                          </p:stCondLst>
                                        </p:cTn>
                                        <p:tgtEl>
                                          <p:spTgt spid="7"/>
                                        </p:tgtEl>
                                        <p:attrNameLst>
                                          <p:attrName>style.visibility</p:attrName>
                                        </p:attrNameLst>
                                      </p:cBhvr>
                                      <p:to>
                                        <p:strVal val="visible"/>
                                      </p:to>
                                    </p:set>
                                    <p:animEffect transition="in" filter="wipe(left)">
                                      <p:cBhvr>
                                        <p:cTn id="26" dur="500"/>
                                        <p:tgtEl>
                                          <p:spTgt spid="7"/>
                                        </p:tgtEl>
                                      </p:cBhvr>
                                    </p:animEffect>
                                  </p:childTnLst>
                                </p:cTn>
                              </p:par>
                            </p:childTnLst>
                          </p:cTn>
                        </p:par>
                      </p:childTnLst>
                    </p:cTn>
                  </p:par>
                  <p:par>
                    <p:cTn id="27" fill="hold">
                      <p:stCondLst>
                        <p:cond delay="indefinite"/>
                      </p:stCondLst>
                      <p:childTnLst>
                        <p:par>
                          <p:cTn id="28" fill="hold">
                            <p:stCondLst>
                              <p:cond delay="0"/>
                            </p:stCondLst>
                            <p:childTnLst>
                              <p:par>
                                <p:cTn id="29" presetID="22" presetClass="entr" presetSubtype="8" fill="hold" nodeType="clickEffect">
                                  <p:stCondLst>
                                    <p:cond delay="0"/>
                                  </p:stCondLst>
                                  <p:childTnLst>
                                    <p:set>
                                      <p:cBhvr>
                                        <p:cTn id="30" dur="1" fill="hold">
                                          <p:stCondLst>
                                            <p:cond delay="0"/>
                                          </p:stCondLst>
                                        </p:cTn>
                                        <p:tgtEl>
                                          <p:spTgt spid="19"/>
                                        </p:tgtEl>
                                        <p:attrNameLst>
                                          <p:attrName>style.visibility</p:attrName>
                                        </p:attrNameLst>
                                      </p:cBhvr>
                                      <p:to>
                                        <p:strVal val="visible"/>
                                      </p:to>
                                    </p:set>
                                    <p:animEffect transition="in" filter="wipe(left)">
                                      <p:cBhvr>
                                        <p:cTn id="31" dur="500"/>
                                        <p:tgtEl>
                                          <p:spTgt spid="19"/>
                                        </p:tgtEl>
                                      </p:cBhvr>
                                    </p:animEffect>
                                  </p:childTnLst>
                                </p:cTn>
                              </p:par>
                            </p:childTnLst>
                          </p:cTn>
                        </p:par>
                      </p:childTnLst>
                    </p:cTn>
                  </p:par>
                  <p:par>
                    <p:cTn id="32" fill="hold">
                      <p:stCondLst>
                        <p:cond delay="indefinite"/>
                      </p:stCondLst>
                      <p:childTnLst>
                        <p:par>
                          <p:cTn id="33" fill="hold">
                            <p:stCondLst>
                              <p:cond delay="0"/>
                            </p:stCondLst>
                            <p:childTnLst>
                              <p:par>
                                <p:cTn id="34" presetID="22" presetClass="entr" presetSubtype="8" fill="hold" nodeType="clickEffect">
                                  <p:stCondLst>
                                    <p:cond delay="0"/>
                                  </p:stCondLst>
                                  <p:childTnLst>
                                    <p:set>
                                      <p:cBhvr>
                                        <p:cTn id="35" dur="1" fill="hold">
                                          <p:stCondLst>
                                            <p:cond delay="0"/>
                                          </p:stCondLst>
                                        </p:cTn>
                                        <p:tgtEl>
                                          <p:spTgt spid="22"/>
                                        </p:tgtEl>
                                        <p:attrNameLst>
                                          <p:attrName>style.visibility</p:attrName>
                                        </p:attrNameLst>
                                      </p:cBhvr>
                                      <p:to>
                                        <p:strVal val="visible"/>
                                      </p:to>
                                    </p:set>
                                    <p:animEffect transition="in" filter="wipe(left)">
                                      <p:cBhvr>
                                        <p:cTn id="36" dur="500"/>
                                        <p:tgtEl>
                                          <p:spTgt spid="22"/>
                                        </p:tgtEl>
                                      </p:cBhvr>
                                    </p:animEffect>
                                  </p:childTnLst>
                                </p:cTn>
                              </p:par>
                            </p:childTnLst>
                          </p:cTn>
                        </p:par>
                      </p:childTnLst>
                    </p:cTn>
                  </p:par>
                  <p:par>
                    <p:cTn id="37" fill="hold">
                      <p:stCondLst>
                        <p:cond delay="indefinite"/>
                      </p:stCondLst>
                      <p:childTnLst>
                        <p:par>
                          <p:cTn id="38" fill="hold">
                            <p:stCondLst>
                              <p:cond delay="0"/>
                            </p:stCondLst>
                            <p:childTnLst>
                              <p:par>
                                <p:cTn id="39" presetID="22" presetClass="entr" presetSubtype="8" fill="hold" nodeType="clickEffect">
                                  <p:stCondLst>
                                    <p:cond delay="0"/>
                                  </p:stCondLst>
                                  <p:childTnLst>
                                    <p:set>
                                      <p:cBhvr>
                                        <p:cTn id="40" dur="1" fill="hold">
                                          <p:stCondLst>
                                            <p:cond delay="0"/>
                                          </p:stCondLst>
                                        </p:cTn>
                                        <p:tgtEl>
                                          <p:spTgt spid="10"/>
                                        </p:tgtEl>
                                        <p:attrNameLst>
                                          <p:attrName>style.visibility</p:attrName>
                                        </p:attrNameLst>
                                      </p:cBhvr>
                                      <p:to>
                                        <p:strVal val="visible"/>
                                      </p:to>
                                    </p:set>
                                    <p:animEffect transition="in" filter="wipe(left)">
                                      <p:cBhvr>
                                        <p:cTn id="41" dur="500"/>
                                        <p:tgtEl>
                                          <p:spTgt spid="10"/>
                                        </p:tgtEl>
                                      </p:cBhvr>
                                    </p:animEffect>
                                  </p:childTnLst>
                                </p:cTn>
                              </p:par>
                            </p:childTnLst>
                          </p:cTn>
                        </p:par>
                      </p:childTnLst>
                    </p:cTn>
                  </p:par>
                  <p:par>
                    <p:cTn id="42" fill="hold">
                      <p:stCondLst>
                        <p:cond delay="indefinite"/>
                      </p:stCondLst>
                      <p:childTnLst>
                        <p:par>
                          <p:cTn id="43" fill="hold">
                            <p:stCondLst>
                              <p:cond delay="0"/>
                            </p:stCondLst>
                            <p:childTnLst>
                              <p:par>
                                <p:cTn id="44" presetID="22" presetClass="entr" presetSubtype="8" fill="hold" nodeType="clickEffect">
                                  <p:stCondLst>
                                    <p:cond delay="0"/>
                                  </p:stCondLst>
                                  <p:childTnLst>
                                    <p:set>
                                      <p:cBhvr>
                                        <p:cTn id="45" dur="1" fill="hold">
                                          <p:stCondLst>
                                            <p:cond delay="0"/>
                                          </p:stCondLst>
                                        </p:cTn>
                                        <p:tgtEl>
                                          <p:spTgt spid="25"/>
                                        </p:tgtEl>
                                        <p:attrNameLst>
                                          <p:attrName>style.visibility</p:attrName>
                                        </p:attrNameLst>
                                      </p:cBhvr>
                                      <p:to>
                                        <p:strVal val="visible"/>
                                      </p:to>
                                    </p:set>
                                    <p:animEffect transition="in" filter="wipe(left)">
                                      <p:cBhvr>
                                        <p:cTn id="46" dur="500"/>
                                        <p:tgtEl>
                                          <p:spTgt spid="2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re 2"/>
          <p:cNvSpPr>
            <a:spLocks noGrp="1"/>
          </p:cNvSpPr>
          <p:nvPr>
            <p:ph type="title"/>
          </p:nvPr>
        </p:nvSpPr>
        <p:spPr>
          <a:xfrm>
            <a:off x="856210" y="178181"/>
            <a:ext cx="5644342" cy="892684"/>
          </a:xfrm>
        </p:spPr>
        <p:txBody>
          <a:bodyPr/>
          <a:lstStyle/>
          <a:p>
            <a:r>
              <a:rPr lang="fr-FR" sz="3600" cap="all" dirty="0">
                <a:solidFill>
                  <a:srgbClr val="CC0000"/>
                </a:solidFill>
                <a:latin typeface="+mn-lt"/>
                <a:ea typeface="+mn-ea"/>
                <a:cs typeface="+mn-cs"/>
              </a:rPr>
              <a:t>La location</a:t>
            </a:r>
          </a:p>
        </p:txBody>
      </p:sp>
      <p:grpSp>
        <p:nvGrpSpPr>
          <p:cNvPr id="4" name="Groupe 3">
            <a:extLst>
              <a:ext uri="{FF2B5EF4-FFF2-40B4-BE49-F238E27FC236}">
                <a16:creationId xmlns:a16="http://schemas.microsoft.com/office/drawing/2014/main" id="{8CDE1BE5-581A-4E16-805C-0103BB5F006E}"/>
              </a:ext>
            </a:extLst>
          </p:cNvPr>
          <p:cNvGrpSpPr/>
          <p:nvPr/>
        </p:nvGrpSpPr>
        <p:grpSpPr>
          <a:xfrm>
            <a:off x="2152804" y="1413089"/>
            <a:ext cx="5483682" cy="1053275"/>
            <a:chOff x="2152804" y="1413089"/>
            <a:chExt cx="5483682" cy="1053275"/>
          </a:xfrm>
        </p:grpSpPr>
        <p:sp>
          <p:nvSpPr>
            <p:cNvPr id="2" name="ZoneTexte 1"/>
            <p:cNvSpPr txBox="1"/>
            <p:nvPr/>
          </p:nvSpPr>
          <p:spPr>
            <a:xfrm>
              <a:off x="3374878" y="1636918"/>
              <a:ext cx="4261608" cy="461665"/>
            </a:xfrm>
            <a:prstGeom prst="rect">
              <a:avLst/>
            </a:prstGeom>
            <a:noFill/>
          </p:spPr>
          <p:txBody>
            <a:bodyPr wrap="square" rtlCol="0">
              <a:spAutoFit/>
            </a:bodyPr>
            <a:lstStyle/>
            <a:p>
              <a:r>
                <a:rPr lang="fr-FR" sz="2400" dirty="0">
                  <a:latin typeface="Arial" panose="020B0604020202020204" pitchFamily="34" charset="0"/>
                  <a:cs typeface="Arial" panose="020B0604020202020204" pitchFamily="34" charset="0"/>
                </a:rPr>
                <a:t>La qualité de l’emplacement</a:t>
              </a:r>
            </a:p>
          </p:txBody>
        </p:sp>
        <p:pic>
          <p:nvPicPr>
            <p:cNvPr id="8" name="Image 7">
              <a:extLst>
                <a:ext uri="{FF2B5EF4-FFF2-40B4-BE49-F238E27FC236}">
                  <a16:creationId xmlns:a16="http://schemas.microsoft.com/office/drawing/2014/main" id="{AD50D3C3-E85F-41F8-97AC-8809FF8FE8ED}"/>
                </a:ext>
              </a:extLst>
            </p:cNvPr>
            <p:cNvPicPr>
              <a:picLocks noChangeAspect="1"/>
            </p:cNvPicPr>
            <p:nvPr/>
          </p:nvPicPr>
          <p:blipFill>
            <a:blip r:embed="rId2">
              <a:duotone>
                <a:prstClr val="black"/>
                <a:schemeClr val="tx2">
                  <a:tint val="45000"/>
                  <a:satMod val="400000"/>
                </a:schemeClr>
              </a:duotone>
              <a:extLst>
                <a:ext uri="{28A0092B-C50C-407E-A947-70E740481C1C}">
                  <a14:useLocalDpi xmlns:a14="http://schemas.microsoft.com/office/drawing/2010/main" val="0"/>
                </a:ext>
              </a:extLst>
            </a:blip>
            <a:stretch>
              <a:fillRect/>
            </a:stretch>
          </p:blipFill>
          <p:spPr>
            <a:xfrm>
              <a:off x="2152804" y="1413089"/>
              <a:ext cx="1053275" cy="1053275"/>
            </a:xfrm>
            <a:prstGeom prst="rect">
              <a:avLst/>
            </a:prstGeom>
            <a:solidFill>
              <a:schemeClr val="bg1"/>
            </a:solidFill>
          </p:spPr>
        </p:pic>
      </p:grpSp>
      <p:grpSp>
        <p:nvGrpSpPr>
          <p:cNvPr id="5" name="Groupe 4">
            <a:extLst>
              <a:ext uri="{FF2B5EF4-FFF2-40B4-BE49-F238E27FC236}">
                <a16:creationId xmlns:a16="http://schemas.microsoft.com/office/drawing/2014/main" id="{544CA7F2-1116-4F4B-9F70-90F6B6778B30}"/>
              </a:ext>
            </a:extLst>
          </p:cNvPr>
          <p:cNvGrpSpPr/>
          <p:nvPr/>
        </p:nvGrpSpPr>
        <p:grpSpPr>
          <a:xfrm>
            <a:off x="2249716" y="3134615"/>
            <a:ext cx="5314286" cy="798838"/>
            <a:chOff x="2249716" y="3134615"/>
            <a:chExt cx="5314286" cy="798838"/>
          </a:xfrm>
        </p:grpSpPr>
        <p:sp>
          <p:nvSpPr>
            <p:cNvPr id="21" name="ZoneTexte 20"/>
            <p:cNvSpPr txBox="1"/>
            <p:nvPr/>
          </p:nvSpPr>
          <p:spPr>
            <a:xfrm>
              <a:off x="3302394" y="3134615"/>
              <a:ext cx="4261608" cy="461665"/>
            </a:xfrm>
            <a:prstGeom prst="rect">
              <a:avLst/>
            </a:prstGeom>
            <a:noFill/>
          </p:spPr>
          <p:txBody>
            <a:bodyPr wrap="square" rtlCol="0">
              <a:spAutoFit/>
            </a:bodyPr>
            <a:lstStyle/>
            <a:p>
              <a:r>
                <a:rPr lang="fr-FR" sz="2400" dirty="0">
                  <a:latin typeface="Arial" panose="020B0604020202020204" pitchFamily="34" charset="0"/>
                  <a:cs typeface="Arial" panose="020B0604020202020204" pitchFamily="34" charset="0"/>
                </a:rPr>
                <a:t>La qualité du bien</a:t>
              </a:r>
            </a:p>
          </p:txBody>
        </p:sp>
        <p:pic>
          <p:nvPicPr>
            <p:cNvPr id="10" name="Image 9">
              <a:extLst>
                <a:ext uri="{FF2B5EF4-FFF2-40B4-BE49-F238E27FC236}">
                  <a16:creationId xmlns:a16="http://schemas.microsoft.com/office/drawing/2014/main" id="{0135C1DE-3E58-4F3C-90F7-3168482E2BDA}"/>
                </a:ext>
              </a:extLst>
            </p:cNvPr>
            <p:cNvPicPr>
              <a:picLocks noChangeAspect="1"/>
            </p:cNvPicPr>
            <p:nvPr/>
          </p:nvPicPr>
          <p:blipFill>
            <a:blip r:embed="rId3">
              <a:biLevel thresh="25000"/>
              <a:extLst>
                <a:ext uri="{28A0092B-C50C-407E-A947-70E740481C1C}">
                  <a14:useLocalDpi xmlns:a14="http://schemas.microsoft.com/office/drawing/2010/main" val="0"/>
                </a:ext>
              </a:extLst>
            </a:blip>
            <a:stretch>
              <a:fillRect/>
            </a:stretch>
          </p:blipFill>
          <p:spPr>
            <a:xfrm>
              <a:off x="2249716" y="3134615"/>
              <a:ext cx="798838" cy="798838"/>
            </a:xfrm>
            <a:prstGeom prst="rect">
              <a:avLst/>
            </a:prstGeom>
          </p:spPr>
        </p:pic>
      </p:grpSp>
      <p:grpSp>
        <p:nvGrpSpPr>
          <p:cNvPr id="6" name="Groupe 5">
            <a:extLst>
              <a:ext uri="{FF2B5EF4-FFF2-40B4-BE49-F238E27FC236}">
                <a16:creationId xmlns:a16="http://schemas.microsoft.com/office/drawing/2014/main" id="{F5571580-38E9-4D60-A2CF-67C4E276BD9C}"/>
              </a:ext>
            </a:extLst>
          </p:cNvPr>
          <p:cNvGrpSpPr/>
          <p:nvPr/>
        </p:nvGrpSpPr>
        <p:grpSpPr>
          <a:xfrm>
            <a:off x="2280022" y="4763284"/>
            <a:ext cx="6092453" cy="747973"/>
            <a:chOff x="2280022" y="4763284"/>
            <a:chExt cx="6092453" cy="747973"/>
          </a:xfrm>
        </p:grpSpPr>
        <p:sp>
          <p:nvSpPr>
            <p:cNvPr id="24" name="ZoneTexte 23"/>
            <p:cNvSpPr txBox="1"/>
            <p:nvPr/>
          </p:nvSpPr>
          <p:spPr>
            <a:xfrm>
              <a:off x="3302394" y="4906437"/>
              <a:ext cx="5070081" cy="461665"/>
            </a:xfrm>
            <a:prstGeom prst="rect">
              <a:avLst/>
            </a:prstGeom>
            <a:noFill/>
          </p:spPr>
          <p:txBody>
            <a:bodyPr wrap="square" rtlCol="0">
              <a:spAutoFit/>
            </a:bodyPr>
            <a:lstStyle/>
            <a:p>
              <a:r>
                <a:rPr lang="fr-FR" sz="2400" dirty="0">
                  <a:latin typeface="Arial" panose="020B0604020202020204" pitchFamily="34" charset="0"/>
                  <a:cs typeface="Arial" panose="020B0604020202020204" pitchFamily="34" charset="0"/>
                </a:rPr>
                <a:t>Le rôle de l’usufruitier</a:t>
              </a:r>
            </a:p>
          </p:txBody>
        </p:sp>
        <p:pic>
          <p:nvPicPr>
            <p:cNvPr id="14" name="Image 13">
              <a:extLst>
                <a:ext uri="{FF2B5EF4-FFF2-40B4-BE49-F238E27FC236}">
                  <a16:creationId xmlns:a16="http://schemas.microsoft.com/office/drawing/2014/main" id="{F0C98686-9528-46F7-98D5-5509F03C8892}"/>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flipH="1">
              <a:off x="2280022" y="4763284"/>
              <a:ext cx="798837" cy="747973"/>
            </a:xfrm>
            <a:prstGeom prst="rect">
              <a:avLst/>
            </a:prstGeom>
          </p:spPr>
        </p:pic>
      </p:grpSp>
    </p:spTree>
    <p:extLst>
      <p:ext uri="{BB962C8B-B14F-4D97-AF65-F5344CB8AC3E}">
        <p14:creationId xmlns:p14="http://schemas.microsoft.com/office/powerpoint/2010/main" val="29311655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fade">
                                      <p:cBhvr>
                                        <p:cTn id="12" dur="5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fade">
                                      <p:cBhvr>
                                        <p:cTn id="1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Thème Office">
  <a:themeElements>
    <a:clrScheme name="Thème 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Thème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hème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5A46D7167CD5EF428F4BEB18DE13E18B" ma:contentTypeVersion="12" ma:contentTypeDescription="Crée un document." ma:contentTypeScope="" ma:versionID="4527e36b8bfaeed528000d4b568a8849">
  <xsd:schema xmlns:xsd="http://www.w3.org/2001/XMLSchema" xmlns:xs="http://www.w3.org/2001/XMLSchema" xmlns:p="http://schemas.microsoft.com/office/2006/metadata/properties" xmlns:ns2="a69f78b5-757d-451c-b423-06684895b917" xmlns:ns3="b180824a-ba1a-407e-a664-3789ba827baa" targetNamespace="http://schemas.microsoft.com/office/2006/metadata/properties" ma:root="true" ma:fieldsID="6604d09027e3ed6f8ca53172ef55e170" ns2:_="" ns3:_="">
    <xsd:import namespace="a69f78b5-757d-451c-b423-06684895b917"/>
    <xsd:import namespace="b180824a-ba1a-407e-a664-3789ba827baa"/>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OCR" minOccurs="0"/>
                <xsd:element ref="ns3:SharedWithUsers" minOccurs="0"/>
                <xsd:element ref="ns3:SharedWithDetails" minOccurs="0"/>
                <xsd:element ref="ns2:MediaServiceGenerationTime" minOccurs="0"/>
                <xsd:element ref="ns2:MediaServiceEventHashCode" minOccurs="0"/>
                <xsd:element ref="ns2:MediaServiceDateTaken" minOccurs="0"/>
                <xsd:element ref="ns2:MediaServiceLocation" minOccurs="0"/>
                <xsd:element ref="ns2:MediaServiceAutoKeyPoints" minOccurs="0"/>
                <xsd:element ref="ns2: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69f78b5-757d-451c-b423-06684895b917"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DateTaken" ma:index="16" nillable="true" ma:displayName="MediaServiceDateTaken" ma:hidden="true" ma:internalName="MediaServiceDateTaken" ma:readOnly="true">
      <xsd:simpleType>
        <xsd:restriction base="dms:Text"/>
      </xsd:simpleType>
    </xsd:element>
    <xsd:element name="MediaServiceLocation" ma:index="17" nillable="true" ma:displayName="Location" ma:internalName="MediaServiceLocation" ma:readOnly="true">
      <xsd:simpleType>
        <xsd:restriction base="dms:Text"/>
      </xsd:simpleType>
    </xsd:element>
    <xsd:element name="MediaServiceAutoKeyPoints" ma:index="18" nillable="true" ma:displayName="MediaServiceAutoKeyPoints" ma:hidden="true" ma:internalName="MediaServiceAutoKeyPoints" ma:readOnly="true">
      <xsd:simpleType>
        <xsd:restriction base="dms:Note"/>
      </xsd:simpleType>
    </xsd:element>
    <xsd:element name="MediaServiceKeyPoints" ma:index="19" nillable="true" ma:displayName="KeyPoints" ma:internalName="MediaServiceKeyPoint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b180824a-ba1a-407e-a664-3789ba827baa" elementFormDefault="qualified">
    <xsd:import namespace="http://schemas.microsoft.com/office/2006/documentManagement/types"/>
    <xsd:import namespace="http://schemas.microsoft.com/office/infopath/2007/PartnerControls"/>
    <xsd:element name="SharedWithUsers" ma:index="12" nillable="true" ma:displayName="Partagé avec"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Partagé avec dé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ype de contenu"/>
        <xsd:element ref="dc:title" minOccurs="0" maxOccurs="1" ma:index="4" ma:displayName="Titr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F2F46A07-F8E3-4DDE-9347-BB6E3EB6FA37}"/>
</file>

<file path=customXml/itemProps2.xml><?xml version="1.0" encoding="utf-8"?>
<ds:datastoreItem xmlns:ds="http://schemas.openxmlformats.org/officeDocument/2006/customXml" ds:itemID="{ED62F3AE-193A-4678-BDD7-F9FBB602AF4B}"/>
</file>

<file path=customXml/itemProps3.xml><?xml version="1.0" encoding="utf-8"?>
<ds:datastoreItem xmlns:ds="http://schemas.openxmlformats.org/officeDocument/2006/customXml" ds:itemID="{49A3FE9A-EBD1-4267-B52E-0FD713CF9047}"/>
</file>

<file path=docProps/app.xml><?xml version="1.0" encoding="utf-8"?>
<Properties xmlns="http://schemas.openxmlformats.org/officeDocument/2006/extended-properties" xmlns:vt="http://schemas.openxmlformats.org/officeDocument/2006/docPropsVTypes">
  <Template>Office Theme</Template>
  <TotalTime>2905</TotalTime>
  <Words>899</Words>
  <Application>Microsoft Office PowerPoint</Application>
  <PresentationFormat>Affichage à l'écran (4:3)</PresentationFormat>
  <Paragraphs>375</Paragraphs>
  <Slides>28</Slides>
  <Notes>18</Notes>
  <HiddenSlides>0</HiddenSlides>
  <MMClips>0</MMClips>
  <ScaleCrop>false</ScaleCrop>
  <HeadingPairs>
    <vt:vector size="6" baseType="variant">
      <vt:variant>
        <vt:lpstr>Polices utilisées</vt:lpstr>
      </vt:variant>
      <vt:variant>
        <vt:i4>7</vt:i4>
      </vt:variant>
      <vt:variant>
        <vt:lpstr>Thème</vt:lpstr>
      </vt:variant>
      <vt:variant>
        <vt:i4>1</vt:i4>
      </vt:variant>
      <vt:variant>
        <vt:lpstr>Titres des diapositives</vt:lpstr>
      </vt:variant>
      <vt:variant>
        <vt:i4>28</vt:i4>
      </vt:variant>
    </vt:vector>
  </HeadingPairs>
  <TitlesOfParts>
    <vt:vector size="36" baseType="lpstr">
      <vt:lpstr>Arial</vt:lpstr>
      <vt:lpstr>Calibri</vt:lpstr>
      <vt:lpstr>Calibri Light</vt:lpstr>
      <vt:lpstr>Century Gothic</vt:lpstr>
      <vt:lpstr>Helvetica</vt:lpstr>
      <vt:lpstr>Symbol</vt:lpstr>
      <vt:lpstr>Wingdings</vt:lpstr>
      <vt:lpstr>Thème Office</vt:lpstr>
      <vt:lpstr>Présentation PowerPoint</vt:lpstr>
      <vt:lpstr>Présentation PowerPoint</vt:lpstr>
      <vt:lpstr>Présentation PowerPoint</vt:lpstr>
      <vt:lpstr>Présentation PowerPoint</vt:lpstr>
      <vt:lpstr>Présentation PowerPoint</vt:lpstr>
      <vt:lpstr>Présentation PowerPoint</vt:lpstr>
      <vt:lpstr>Points clés de la solution</vt:lpstr>
      <vt:lpstr>Le financement</vt:lpstr>
      <vt:lpstr>La location</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SAINT-MARTORY Muriel</dc:creator>
  <cp:lastModifiedBy>SAINT-MARTORY Muriel</cp:lastModifiedBy>
  <cp:revision>153</cp:revision>
  <cp:lastPrinted>2019-09-10T15:02:01Z</cp:lastPrinted>
  <dcterms:created xsi:type="dcterms:W3CDTF">2019-04-04T11:44:33Z</dcterms:created>
  <dcterms:modified xsi:type="dcterms:W3CDTF">2019-09-11T07:35:27Z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0x0101005A46D7167CD5EF428F4BEB18DE13E18B</vt:lpwstr>
  </property>
</Properties>
</file>