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Lst>
  <p:notesMasterIdLst>
    <p:notesMasterId r:id="rId13"/>
  </p:notesMasterIdLst>
  <p:handoutMasterIdLst>
    <p:handoutMasterId r:id="rId14"/>
  </p:handoutMasterIdLst>
  <p:sldIdLst>
    <p:sldId id="256" r:id="rId6"/>
    <p:sldId id="356" r:id="rId7"/>
    <p:sldId id="364" r:id="rId8"/>
    <p:sldId id="365" r:id="rId9"/>
    <p:sldId id="363" r:id="rId10"/>
    <p:sldId id="367" r:id="rId11"/>
    <p:sldId id="368" r:id="rId12"/>
  </p:sldIdLst>
  <p:sldSz cx="9144000" cy="6858000" type="screen4x3"/>
  <p:notesSz cx="674211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2433"/>
    <a:srgbClr val="6DD9FF"/>
    <a:srgbClr val="0E4194"/>
    <a:srgbClr val="B4C7E7"/>
    <a:srgbClr val="F39200"/>
    <a:srgbClr val="0099CC"/>
    <a:srgbClr val="33CCFF"/>
    <a:srgbClr val="00CCFF"/>
    <a:srgbClr val="BE232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26" autoAdjust="0"/>
    <p:restoredTop sz="62630" autoAdjust="0"/>
  </p:normalViewPr>
  <p:slideViewPr>
    <p:cSldViewPr snapToGrid="0" snapToObjects="1">
      <p:cViewPr varScale="1">
        <p:scale>
          <a:sx n="59" d="100"/>
          <a:sy n="59" d="100"/>
        </p:scale>
        <p:origin x="3040" y="1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46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2"/>
            <a:ext cx="2921582" cy="49363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8971" y="2"/>
            <a:ext cx="2921582" cy="493633"/>
          </a:xfrm>
          <a:prstGeom prst="rect">
            <a:avLst/>
          </a:prstGeom>
        </p:spPr>
        <p:txBody>
          <a:bodyPr vert="horz" lIns="91440" tIns="45720" rIns="91440" bIns="45720" rtlCol="0"/>
          <a:lstStyle>
            <a:lvl1pPr algn="r">
              <a:defRPr sz="1200"/>
            </a:lvl1pPr>
          </a:lstStyle>
          <a:p>
            <a:fld id="{BE36E298-E3A7-B846-8EB1-E99140364BEC}" type="datetimeFigureOut">
              <a:rPr lang="fr-FR" smtClean="0"/>
              <a:t>13/08/2021</a:t>
            </a:fld>
            <a:endParaRPr lang="fr-FR"/>
          </a:p>
        </p:txBody>
      </p:sp>
      <p:sp>
        <p:nvSpPr>
          <p:cNvPr id="4" name="Espace réservé du pied de page 3"/>
          <p:cNvSpPr>
            <a:spLocks noGrp="1"/>
          </p:cNvSpPr>
          <p:nvPr>
            <p:ph type="ftr" sz="quarter" idx="2"/>
          </p:nvPr>
        </p:nvSpPr>
        <p:spPr>
          <a:xfrm>
            <a:off x="0" y="9377318"/>
            <a:ext cx="2921582" cy="49363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8971" y="9377318"/>
            <a:ext cx="2921582" cy="493633"/>
          </a:xfrm>
          <a:prstGeom prst="rect">
            <a:avLst/>
          </a:prstGeom>
        </p:spPr>
        <p:txBody>
          <a:bodyPr vert="horz" lIns="91440" tIns="45720" rIns="91440" bIns="45720" rtlCol="0" anchor="b"/>
          <a:lstStyle>
            <a:lvl1pPr algn="r">
              <a:defRPr sz="1200"/>
            </a:lvl1pPr>
          </a:lstStyle>
          <a:p>
            <a:fld id="{D8E9A74A-98CD-7C4D-BB31-2C65E632AAC9}" type="slidenum">
              <a:rPr lang="fr-FR" smtClean="0"/>
              <a:t>‹N°›</a:t>
            </a:fld>
            <a:endParaRPr lang="fr-FR"/>
          </a:p>
        </p:txBody>
      </p:sp>
    </p:spTree>
    <p:extLst>
      <p:ext uri="{BB962C8B-B14F-4D97-AF65-F5344CB8AC3E}">
        <p14:creationId xmlns:p14="http://schemas.microsoft.com/office/powerpoint/2010/main" val="585197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5C744EEA-510A-4423-8BAC-1A231059EBFD}" type="datetimeFigureOut">
              <a:rPr lang="fr-FR" smtClean="0"/>
              <a:t>13/08/2021</a:t>
            </a:fld>
            <a:endParaRPr lang="fr-FR"/>
          </a:p>
        </p:txBody>
      </p:sp>
      <p:sp>
        <p:nvSpPr>
          <p:cNvPr id="4" name="Espace réservé de l'image des diapositives 3"/>
          <p:cNvSpPr>
            <a:spLocks noGrp="1" noRot="1" noChangeAspect="1"/>
          </p:cNvSpPr>
          <p:nvPr>
            <p:ph type="sldImg" idx="2"/>
          </p:nvPr>
        </p:nvSpPr>
        <p:spPr>
          <a:xfrm>
            <a:off x="1149350" y="1233488"/>
            <a:ext cx="4443413"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4212" y="4751221"/>
            <a:ext cx="5393690" cy="38873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9"/>
            <a:ext cx="2921582"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8971" y="9377319"/>
            <a:ext cx="2921582" cy="495347"/>
          </a:xfrm>
          <a:prstGeom prst="rect">
            <a:avLst/>
          </a:prstGeom>
        </p:spPr>
        <p:txBody>
          <a:bodyPr vert="horz" lIns="91440" tIns="45720" rIns="91440" bIns="45720" rtlCol="0" anchor="b"/>
          <a:lstStyle>
            <a:lvl1pPr algn="r">
              <a:defRPr sz="1200"/>
            </a:lvl1pPr>
          </a:lstStyle>
          <a:p>
            <a:fld id="{CF82D819-FA38-44B2-9CF7-20BD06F1511E}" type="slidenum">
              <a:rPr lang="fr-FR" smtClean="0"/>
              <a:t>‹N°›</a:t>
            </a:fld>
            <a:endParaRPr lang="fr-FR"/>
          </a:p>
        </p:txBody>
      </p:sp>
    </p:spTree>
    <p:extLst>
      <p:ext uri="{BB962C8B-B14F-4D97-AF65-F5344CB8AC3E}">
        <p14:creationId xmlns:p14="http://schemas.microsoft.com/office/powerpoint/2010/main" val="276592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1</a:t>
            </a:fld>
            <a:endParaRPr lang="fr-FR"/>
          </a:p>
        </p:txBody>
      </p:sp>
    </p:spTree>
    <p:extLst>
      <p:ext uri="{BB962C8B-B14F-4D97-AF65-F5344CB8AC3E}">
        <p14:creationId xmlns:p14="http://schemas.microsoft.com/office/powerpoint/2010/main" val="1363232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i="1" kern="1200" dirty="0">
                <a:solidFill>
                  <a:schemeClr val="tx1"/>
                </a:solidFill>
                <a:effectLst/>
                <a:latin typeface="+mn-lt"/>
                <a:ea typeface="+mn-ea"/>
                <a:cs typeface="+mn-cs"/>
              </a:rPr>
              <a:t>Cette première partie vous permet de rappeler brièvement aux participants le mécanisme du déficit foncier : comment se calcule un résultat foncier, quelles sont les règles d’utilisation d’un déficit foncier et en quoi cela représente un avantage fiscal.</a:t>
            </a: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2</a:t>
            </a:fld>
            <a:endParaRPr lang="fr-FR"/>
          </a:p>
        </p:txBody>
      </p:sp>
    </p:spTree>
    <p:extLst>
      <p:ext uri="{BB962C8B-B14F-4D97-AF65-F5344CB8AC3E}">
        <p14:creationId xmlns:p14="http://schemas.microsoft.com/office/powerpoint/2010/main" val="3149596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kern="1200" dirty="0">
                <a:solidFill>
                  <a:schemeClr val="tx1"/>
                </a:solidFill>
                <a:effectLst/>
                <a:latin typeface="+mn-lt"/>
                <a:ea typeface="+mn-ea"/>
                <a:cs typeface="+mn-cs"/>
              </a:rPr>
              <a:t>Le contribuable doit déclarer toutes les recettes générées par le bien donné en location. Il s’agit ainsi principalement des loyers, mais également des dépenses lui incombant mais mises à la charge du locataire (ex : paiement de la taxe foncière).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r>
              <a:rPr lang="fr-CA" sz="1200" kern="1200" dirty="0">
                <a:solidFill>
                  <a:schemeClr val="tx1"/>
                </a:solidFill>
                <a:effectLst/>
                <a:latin typeface="+mn-lt"/>
                <a:ea typeface="+mn-ea"/>
                <a:cs typeface="+mn-cs"/>
              </a:rPr>
              <a:t>Les recettes à prendre en compte sont celles qui ont été </a:t>
            </a:r>
            <a:r>
              <a:rPr lang="fr-CA" sz="1200" b="1" kern="1200" dirty="0">
                <a:solidFill>
                  <a:schemeClr val="tx1"/>
                </a:solidFill>
                <a:effectLst/>
                <a:latin typeface="+mn-lt"/>
                <a:ea typeface="+mn-ea"/>
                <a:cs typeface="+mn-cs"/>
              </a:rPr>
              <a:t>effectivement encaissées </a:t>
            </a:r>
            <a:r>
              <a:rPr lang="fr-CA" sz="1200" kern="1200" dirty="0">
                <a:solidFill>
                  <a:schemeClr val="tx1"/>
                </a:solidFill>
                <a:effectLst/>
                <a:latin typeface="+mn-lt"/>
                <a:ea typeface="+mn-ea"/>
                <a:cs typeface="+mn-cs"/>
              </a:rPr>
              <a:t>au cours de l’année d’imposition.	</a:t>
            </a:r>
            <a:br>
              <a:rPr lang="fr-CA" sz="1200" kern="1200" dirty="0">
                <a:solidFill>
                  <a:schemeClr val="tx1"/>
                </a:solidFill>
                <a:effectLst/>
                <a:latin typeface="+mn-lt"/>
                <a:ea typeface="+mn-ea"/>
                <a:cs typeface="+mn-cs"/>
              </a:rPr>
            </a:br>
            <a:r>
              <a:rPr lang="fr-CA" sz="1200" kern="1200" dirty="0">
                <a:solidFill>
                  <a:schemeClr val="tx1"/>
                </a:solidFill>
                <a:effectLst/>
                <a:latin typeface="+mn-lt"/>
                <a:ea typeface="+mn-ea"/>
                <a:cs typeface="+mn-cs"/>
              </a:rPr>
              <a:t>Peu importe la période à laquelle ces recettes se rapportent.</a:t>
            </a: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3</a:t>
            </a:fld>
            <a:endParaRPr lang="fr-FR"/>
          </a:p>
        </p:txBody>
      </p:sp>
    </p:spTree>
    <p:extLst>
      <p:ext uri="{BB962C8B-B14F-4D97-AF65-F5344CB8AC3E}">
        <p14:creationId xmlns:p14="http://schemas.microsoft.com/office/powerpoint/2010/main" val="1522705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Les frais et charges pouvant faire l’objet d’une déduction des revenus fonciers sont limitativement énumérés par la loi.	</a:t>
            </a:r>
            <a:br>
              <a:rPr lang="fr-FR" sz="1200" kern="1200" dirty="0">
                <a:solidFill>
                  <a:schemeClr val="tx1"/>
                </a:solidFill>
                <a:effectLst/>
                <a:latin typeface="+mn-lt"/>
                <a:ea typeface="+mn-ea"/>
                <a:cs typeface="+mn-cs"/>
              </a:rPr>
            </a:b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Il s’agit :	</a:t>
            </a:r>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 des </a:t>
            </a:r>
            <a:r>
              <a:rPr lang="fr-FR" sz="1200" b="1" kern="1200" dirty="0">
                <a:solidFill>
                  <a:schemeClr val="tx1"/>
                </a:solidFill>
                <a:effectLst/>
                <a:latin typeface="+mn-lt"/>
                <a:ea typeface="+mn-ea"/>
                <a:cs typeface="+mn-cs"/>
              </a:rPr>
              <a:t>primes d’assurance destinées à couvrir le bien</a:t>
            </a:r>
            <a:r>
              <a:rPr lang="fr-FR" sz="120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pour leur montant réel </a:t>
            </a:r>
            <a:r>
              <a:rPr lang="fr-FR" sz="1200" kern="1200" dirty="0">
                <a:solidFill>
                  <a:schemeClr val="tx1"/>
                </a:solidFill>
                <a:effectLst/>
                <a:latin typeface="+mn-lt"/>
                <a:ea typeface="+mn-ea"/>
                <a:cs typeface="+mn-cs"/>
              </a:rPr>
              <a:t>(</a:t>
            </a:r>
            <a:r>
              <a:rPr lang="fr-FR" sz="1200" i="1" kern="1200" dirty="0">
                <a:solidFill>
                  <a:schemeClr val="tx1"/>
                </a:solidFill>
                <a:effectLst/>
                <a:latin typeface="+mn-lt"/>
                <a:ea typeface="+mn-ea"/>
                <a:cs typeface="+mn-cs"/>
              </a:rPr>
              <a:t>ex : risque incendie, loyers impayés etc</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des </a:t>
            </a:r>
            <a:r>
              <a:rPr lang="fr-FR" sz="1200" b="1" kern="1200" dirty="0">
                <a:solidFill>
                  <a:schemeClr val="tx1"/>
                </a:solidFill>
                <a:effectLst/>
                <a:latin typeface="+mn-lt"/>
                <a:ea typeface="+mn-ea"/>
                <a:cs typeface="+mn-cs"/>
              </a:rPr>
              <a:t>frais de gestion et d’administration</a:t>
            </a:r>
            <a:r>
              <a:rPr lang="fr-FR" sz="120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pour leur montant réel</a:t>
            </a:r>
            <a:r>
              <a:rPr lang="fr-FR" sz="1200" kern="1200" dirty="0">
                <a:solidFill>
                  <a:schemeClr val="tx1"/>
                </a:solidFill>
                <a:effectLst/>
                <a:latin typeface="+mn-lt"/>
                <a:ea typeface="+mn-ea"/>
                <a:cs typeface="+mn-cs"/>
              </a:rPr>
              <a:t> (rémunération des gardiens, rémunérations pour la gestion du bien, frais de procédure). Les autres frais de gestion non couverts pas ces 3 catégories (</a:t>
            </a:r>
            <a:r>
              <a:rPr lang="fr-FR" sz="1200" i="1" kern="1200" dirty="0">
                <a:solidFill>
                  <a:schemeClr val="tx1"/>
                </a:solidFill>
                <a:effectLst/>
                <a:latin typeface="+mn-lt"/>
                <a:ea typeface="+mn-ea"/>
                <a:cs typeface="+mn-cs"/>
              </a:rPr>
              <a:t>ex : frais de correspondance, de déplacement etc</a:t>
            </a:r>
            <a:r>
              <a:rPr lang="fr-FR" sz="1200" kern="1200" dirty="0">
                <a:solidFill>
                  <a:schemeClr val="tx1"/>
                </a:solidFill>
                <a:effectLst/>
                <a:latin typeface="+mn-lt"/>
                <a:ea typeface="+mn-ea"/>
                <a:cs typeface="+mn-cs"/>
              </a:rPr>
              <a:t>.) peuvent être déduits dans le cadre d’un forfait de 20 €.	</a:t>
            </a:r>
          </a:p>
          <a:p>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 des </a:t>
            </a:r>
            <a:r>
              <a:rPr lang="fr-FR" sz="1200" b="1" kern="1200" dirty="0">
                <a:solidFill>
                  <a:schemeClr val="tx1"/>
                </a:solidFill>
                <a:effectLst/>
                <a:latin typeface="+mn-lt"/>
                <a:ea typeface="+mn-ea"/>
                <a:cs typeface="+mn-cs"/>
              </a:rPr>
              <a:t>travaux d’entretien et de réparation</a:t>
            </a:r>
            <a:r>
              <a:rPr lang="fr-FR" sz="1200" kern="1200" dirty="0">
                <a:solidFill>
                  <a:schemeClr val="tx1"/>
                </a:solidFill>
                <a:effectLst/>
                <a:latin typeface="+mn-lt"/>
                <a:ea typeface="+mn-ea"/>
                <a:cs typeface="+mn-cs"/>
              </a:rPr>
              <a:t> : ce sont les travaux qui ont pour objet de maintenir ou de remettre l’immeuble en bon état, afin d’en permettre un usage normal, sans en modifier ni la consistance, ni l’agencement, ni l’équipement (</a:t>
            </a:r>
            <a:r>
              <a:rPr lang="fr-FR" sz="1200" i="1" kern="1200" dirty="0">
                <a:solidFill>
                  <a:schemeClr val="tx1"/>
                </a:solidFill>
                <a:effectLst/>
                <a:latin typeface="+mn-lt"/>
                <a:ea typeface="+mn-ea"/>
                <a:cs typeface="+mn-cs"/>
              </a:rPr>
              <a:t>ex : réfection des toitures, façades etc.)  </a:t>
            </a:r>
            <a:endParaRPr lang="fr-FR" sz="1200" kern="1200" dirty="0">
              <a:solidFill>
                <a:schemeClr val="tx1"/>
              </a:solidFill>
              <a:effectLst/>
              <a:latin typeface="+mn-lt"/>
              <a:ea typeface="+mn-ea"/>
              <a:cs typeface="+mn-cs"/>
            </a:endParaRPr>
          </a:p>
          <a:p>
            <a:r>
              <a:rPr lang="fr-FR" sz="1200" i="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des </a:t>
            </a:r>
            <a:r>
              <a:rPr lang="fr-FR" sz="1200" b="1" kern="1200" dirty="0">
                <a:solidFill>
                  <a:schemeClr val="tx1"/>
                </a:solidFill>
                <a:effectLst/>
                <a:latin typeface="+mn-lt"/>
                <a:ea typeface="+mn-ea"/>
                <a:cs typeface="+mn-cs"/>
              </a:rPr>
              <a:t>travaux d’amélioration</a:t>
            </a:r>
            <a:r>
              <a:rPr lang="fr-FR" sz="1200" kern="1200" dirty="0">
                <a:solidFill>
                  <a:schemeClr val="tx1"/>
                </a:solidFill>
                <a:effectLst/>
                <a:latin typeface="+mn-lt"/>
                <a:ea typeface="+mn-ea"/>
                <a:cs typeface="+mn-cs"/>
              </a:rPr>
              <a:t> : ce sont les dépenses qui ont pour objet d’apporter au logement un équipement ou un élément de confort nouveau, sans modifier ni le volume, ni la surface habitable, ni la structure de l’immeuble (ex : </a:t>
            </a:r>
            <a:r>
              <a:rPr lang="fr-FR" sz="1200" i="1" kern="1200" dirty="0">
                <a:solidFill>
                  <a:schemeClr val="tx1"/>
                </a:solidFill>
                <a:effectLst/>
                <a:latin typeface="+mn-lt"/>
                <a:ea typeface="+mn-ea"/>
                <a:cs typeface="+mn-cs"/>
              </a:rPr>
              <a:t>installation d’un chauffage central, d’un dispositif de sécurité etc.</a:t>
            </a:r>
            <a:r>
              <a:rPr lang="fr-FR" sz="1200" kern="1200" dirty="0">
                <a:solidFill>
                  <a:schemeClr val="tx1"/>
                </a:solidFill>
                <a:effectLst/>
                <a:latin typeface="+mn-lt"/>
                <a:ea typeface="+mn-ea"/>
                <a:cs typeface="+mn-cs"/>
              </a:rPr>
              <a: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les intérêts et frais d’emprunt</a:t>
            </a:r>
            <a:r>
              <a:rPr lang="fr-FR" sz="1200"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frais de dossier bancaire, frais d’hypothèque ou de caution</a:t>
            </a:r>
            <a:r>
              <a:rPr lang="fr-FR" sz="1200" kern="1200" dirty="0">
                <a:solidFill>
                  <a:schemeClr val="tx1"/>
                </a:solidFill>
                <a:effectLst/>
                <a:latin typeface="+mn-lt"/>
                <a:ea typeface="+mn-ea"/>
                <a:cs typeface="+mn-cs"/>
              </a:rPr>
              <a:t>) engagés pour l’acquisition, la (re) construction, l’agrandissement, la réparation ou l’amélioration du bien.</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Remarque : les travaux de construction, de reconstruction ou d’agrandissement ne sont pas des dépenses déductibles.  </a:t>
            </a:r>
          </a:p>
          <a:p>
            <a:r>
              <a:rPr lang="fr-FR" sz="1200" kern="1200" dirty="0">
                <a:solidFill>
                  <a:schemeClr val="tx1"/>
                </a:solidFill>
                <a:effectLst/>
                <a:latin typeface="+mn-lt"/>
                <a:ea typeface="+mn-ea"/>
                <a:cs typeface="+mn-cs"/>
              </a:rPr>
              <a:t> </a:t>
            </a: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4</a:t>
            </a:fld>
            <a:endParaRPr lang="fr-FR"/>
          </a:p>
        </p:txBody>
      </p:sp>
    </p:spTree>
    <p:extLst>
      <p:ext uri="{BB962C8B-B14F-4D97-AF65-F5344CB8AC3E}">
        <p14:creationId xmlns:p14="http://schemas.microsoft.com/office/powerpoint/2010/main" val="3019006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Deux cas peuvent se présenter :</a:t>
            </a:r>
          </a:p>
          <a:p>
            <a:r>
              <a:rPr lang="fr-FR" sz="1200" kern="1200" dirty="0">
                <a:solidFill>
                  <a:schemeClr val="tx1"/>
                </a:solidFill>
                <a:effectLst/>
                <a:latin typeface="+mn-lt"/>
                <a:ea typeface="+mn-ea"/>
                <a:cs typeface="+mn-cs"/>
              </a:rPr>
              <a:t> </a:t>
            </a:r>
          </a:p>
          <a:p>
            <a:r>
              <a:rPr lang="fr-CA" sz="1200" kern="1200" dirty="0">
                <a:solidFill>
                  <a:schemeClr val="tx1"/>
                </a:solidFill>
                <a:effectLst/>
                <a:latin typeface="+mn-lt"/>
                <a:ea typeface="+mn-ea"/>
                <a:cs typeface="+mn-cs"/>
              </a:rPr>
              <a:t>- soit les </a:t>
            </a:r>
            <a:r>
              <a:rPr lang="fr-CA" sz="1200" b="1" kern="1200" dirty="0">
                <a:solidFill>
                  <a:schemeClr val="tx1"/>
                </a:solidFill>
                <a:effectLst/>
                <a:latin typeface="+mn-lt"/>
                <a:ea typeface="+mn-ea"/>
                <a:cs typeface="+mn-cs"/>
              </a:rPr>
              <a:t>revenus encaissés sont supérieurs aux charges déductibles</a:t>
            </a:r>
            <a:r>
              <a:rPr lang="fr-CA" sz="1200" kern="1200" dirty="0">
                <a:solidFill>
                  <a:schemeClr val="tx1"/>
                </a:solidFill>
                <a:effectLst/>
                <a:latin typeface="+mn-lt"/>
                <a:ea typeface="+mn-ea"/>
                <a:cs typeface="+mn-cs"/>
              </a:rPr>
              <a:t>, le contribuable est alors en situation de « </a:t>
            </a:r>
            <a:r>
              <a:rPr lang="fr-CA" sz="1200" b="1" kern="1200" dirty="0">
                <a:solidFill>
                  <a:schemeClr val="tx1"/>
                </a:solidFill>
                <a:effectLst/>
                <a:latin typeface="+mn-lt"/>
                <a:ea typeface="+mn-ea"/>
                <a:cs typeface="+mn-cs"/>
              </a:rPr>
              <a:t>bénéfice foncier</a:t>
            </a:r>
            <a:r>
              <a:rPr lang="fr-CA" sz="1200" kern="1200" dirty="0">
                <a:solidFill>
                  <a:schemeClr val="tx1"/>
                </a:solidFill>
                <a:effectLst/>
                <a:latin typeface="+mn-lt"/>
                <a:ea typeface="+mn-ea"/>
                <a:cs typeface="+mn-cs"/>
              </a:rPr>
              <a:t> » et celui-ci sera soumis au barème progressif de l’impôt sur le revenu,</a:t>
            </a:r>
            <a:endParaRPr lang="fr-FR"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	</a:t>
            </a:r>
            <a:br>
              <a:rPr lang="fr-CA" sz="1200" kern="1200" dirty="0">
                <a:solidFill>
                  <a:schemeClr val="tx1"/>
                </a:solidFill>
                <a:effectLst/>
                <a:latin typeface="+mn-lt"/>
                <a:ea typeface="+mn-ea"/>
                <a:cs typeface="+mn-cs"/>
              </a:rPr>
            </a:br>
            <a:r>
              <a:rPr lang="fr-CA" sz="1200" kern="1200" dirty="0">
                <a:solidFill>
                  <a:schemeClr val="tx1"/>
                </a:solidFill>
                <a:effectLst/>
                <a:latin typeface="+mn-lt"/>
                <a:ea typeface="+mn-ea"/>
                <a:cs typeface="+mn-cs"/>
              </a:rPr>
              <a:t>- soit les </a:t>
            </a:r>
            <a:r>
              <a:rPr lang="fr-CA" sz="1200" b="1" kern="1200" dirty="0">
                <a:solidFill>
                  <a:schemeClr val="tx1"/>
                </a:solidFill>
                <a:effectLst/>
                <a:latin typeface="+mn-lt"/>
                <a:ea typeface="+mn-ea"/>
                <a:cs typeface="+mn-cs"/>
              </a:rPr>
              <a:t>revenus encaissés sont inférieurs aux charges déductibles</a:t>
            </a:r>
            <a:r>
              <a:rPr lang="fr-CA" sz="1200" kern="1200" dirty="0">
                <a:solidFill>
                  <a:schemeClr val="tx1"/>
                </a:solidFill>
                <a:effectLst/>
                <a:latin typeface="+mn-lt"/>
                <a:ea typeface="+mn-ea"/>
                <a:cs typeface="+mn-cs"/>
              </a:rPr>
              <a:t>, il est alors en situation de « </a:t>
            </a:r>
            <a:r>
              <a:rPr lang="fr-CA" sz="1200" b="1" kern="1200" dirty="0">
                <a:solidFill>
                  <a:schemeClr val="tx1"/>
                </a:solidFill>
                <a:effectLst/>
                <a:latin typeface="+mn-lt"/>
                <a:ea typeface="+mn-ea"/>
                <a:cs typeface="+mn-cs"/>
              </a:rPr>
              <a:t>déficit foncier</a:t>
            </a:r>
            <a:r>
              <a:rPr lang="fr-CA" sz="1200" kern="1200" dirty="0">
                <a:solidFill>
                  <a:schemeClr val="tx1"/>
                </a:solidFill>
                <a:effectLst/>
                <a:latin typeface="+mn-lt"/>
                <a:ea typeface="+mn-ea"/>
                <a:cs typeface="+mn-cs"/>
              </a:rPr>
              <a:t> », ce qui fiscalement représente un avantage.</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5</a:t>
            </a:fld>
            <a:endParaRPr lang="fr-FR"/>
          </a:p>
        </p:txBody>
      </p:sp>
    </p:spTree>
    <p:extLst>
      <p:ext uri="{BB962C8B-B14F-4D97-AF65-F5344CB8AC3E}">
        <p14:creationId xmlns:p14="http://schemas.microsoft.com/office/powerpoint/2010/main" val="1328070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Comment est utilisé un déficit foncier et pourquoi cela représente un avantage d’un point de vue fiscal ?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faut distinguer </a:t>
            </a:r>
            <a:r>
              <a:rPr lang="fr-FR" sz="1200" b="1" kern="1200" dirty="0">
                <a:solidFill>
                  <a:schemeClr val="tx1"/>
                </a:solidFill>
                <a:effectLst/>
                <a:latin typeface="+mn-lt"/>
                <a:ea typeface="+mn-ea"/>
                <a:cs typeface="+mn-cs"/>
              </a:rPr>
              <a:t>2 catégories de charges à l’origine du déficit</a:t>
            </a:r>
            <a:r>
              <a:rPr lang="fr-FR" sz="1200" kern="1200" dirty="0">
                <a:solidFill>
                  <a:schemeClr val="tx1"/>
                </a:solidFill>
                <a:effectLst/>
                <a:latin typeface="+mn-lt"/>
                <a:ea typeface="+mn-ea"/>
                <a:cs typeface="+mn-cs"/>
              </a:rPr>
              <a:t> :	</a:t>
            </a:r>
          </a:p>
          <a:p>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 Il faut regarder tout d’abord </a:t>
            </a:r>
            <a:r>
              <a:rPr lang="fr-FR" sz="1200" b="1" kern="1200" dirty="0">
                <a:solidFill>
                  <a:schemeClr val="tx1"/>
                </a:solidFill>
                <a:effectLst/>
                <a:latin typeface="+mn-lt"/>
                <a:ea typeface="+mn-ea"/>
                <a:cs typeface="+mn-cs"/>
              </a:rPr>
              <a:t>les intérêts d’emprunt</a:t>
            </a:r>
            <a:r>
              <a:rPr lang="fr-FR" sz="1200" kern="1200" dirty="0">
                <a:solidFill>
                  <a:schemeClr val="tx1"/>
                </a:solidFill>
                <a:effectLst/>
                <a:latin typeface="+mn-lt"/>
                <a:ea typeface="+mn-ea"/>
                <a:cs typeface="+mn-cs"/>
              </a:rPr>
              <a:t> (et les frais financiers) car c’est cette catégorie de charges qui s’impute en premier sur les revenus fonciers. Si un déficit est créé, celui-ci sera déductible des revenus fonciers perçus par le contribuable les 10 années suivantes. Fiscalement cela représente donc un avantage car ce déficit permettra de réduire voire d’annuler l’imposition sur les revenus fonciers encaissés.	</a:t>
            </a:r>
          </a:p>
          <a:p>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 Ensuite, il faut regarder </a:t>
            </a:r>
            <a:r>
              <a:rPr lang="fr-FR" sz="1200" b="1" kern="1200" dirty="0">
                <a:solidFill>
                  <a:schemeClr val="tx1"/>
                </a:solidFill>
                <a:effectLst/>
                <a:latin typeface="+mn-lt"/>
                <a:ea typeface="+mn-ea"/>
                <a:cs typeface="+mn-cs"/>
              </a:rPr>
              <a:t>les autres charges déductibles</a:t>
            </a:r>
            <a:r>
              <a:rPr lang="fr-FR" sz="1200" kern="1200" dirty="0">
                <a:solidFill>
                  <a:schemeClr val="tx1"/>
                </a:solidFill>
                <a:effectLst/>
                <a:latin typeface="+mn-lt"/>
                <a:ea typeface="+mn-ea"/>
                <a:cs typeface="+mn-cs"/>
              </a:rPr>
              <a:t> (y compris les travaux). Si la déduction de ces charges est à l’origine d’un déficit foncier, ce déficit sera utilisé de 2 façons :	</a:t>
            </a:r>
          </a:p>
          <a:p>
            <a:r>
              <a:rPr lang="fr-FR" sz="1200" kern="1200" dirty="0">
                <a:solidFill>
                  <a:schemeClr val="tx1"/>
                </a:solidFill>
                <a:effectLst/>
                <a:latin typeface="+mn-lt"/>
                <a:ea typeface="+mn-ea"/>
                <a:cs typeface="+mn-cs"/>
              </a:rPr>
              <a:t>&gt; jusqu’à 10 700 € il peut être imputé sur le revenu global (RG) du contribuable ce qui permet de réduire directement le montant global de l’ensemble des revenus perçus par le foyer fiscal soumis au barème de l’impôt sur le revenu. Si le revenu global du contribuable est inférieur à 10 700 €, le surplus de déficit sera imputable sur le revenu global des 6 prochaines années ;	</a:t>
            </a:r>
          </a:p>
          <a:p>
            <a:r>
              <a:rPr lang="fr-FR" sz="1200" kern="1200" dirty="0">
                <a:solidFill>
                  <a:schemeClr val="tx1"/>
                </a:solidFill>
                <a:effectLst/>
                <a:latin typeface="+mn-lt"/>
                <a:ea typeface="+mn-ea"/>
                <a:cs typeface="+mn-cs"/>
              </a:rPr>
              <a:t>&gt; pour la fraction de déficit au-delà de 10 700 €, elle sera déductible des revenus fonciers des 10 années suivantes. </a:t>
            </a:r>
          </a:p>
          <a:p>
            <a:r>
              <a:rPr lang="fr-FR" sz="1200" kern="1200" dirty="0">
                <a:solidFill>
                  <a:schemeClr val="tx1"/>
                </a:solidFill>
                <a:effectLst/>
                <a:latin typeface="+mn-lt"/>
                <a:ea typeface="+mn-ea"/>
                <a:cs typeface="+mn-cs"/>
              </a:rPr>
              <a:t> </a:t>
            </a: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6</a:t>
            </a:fld>
            <a:endParaRPr lang="fr-FR"/>
          </a:p>
        </p:txBody>
      </p:sp>
    </p:spTree>
    <p:extLst>
      <p:ext uri="{BB962C8B-B14F-4D97-AF65-F5344CB8AC3E}">
        <p14:creationId xmlns:p14="http://schemas.microsoft.com/office/powerpoint/2010/main" val="2409389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Prenons l’exemple d’un contribuable qui a perçu 25 000 € de revenus fonciers, il a payé 5 000 € d’intérêts d’emprunt et il a eu par ailleurs 50 000 € de travaux d’amélioration. Son revenu global est de 45 000 €.	</a:t>
            </a:r>
            <a:br>
              <a:rPr lang="fr-FR" sz="1200" kern="1200" dirty="0">
                <a:solidFill>
                  <a:schemeClr val="tx1"/>
                </a:solidFill>
                <a:effectLst/>
                <a:latin typeface="+mn-lt"/>
                <a:ea typeface="+mn-ea"/>
                <a:cs typeface="+mn-cs"/>
              </a:rPr>
            </a:br>
            <a:br>
              <a:rPr lang="fr-FR" sz="1200" b="1"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Quel est son résultat foncier ? </a:t>
            </a:r>
            <a:r>
              <a:rPr lang="fr-FR" sz="1200" kern="1200" dirty="0">
                <a:solidFill>
                  <a:schemeClr val="tx1"/>
                </a:solidFill>
                <a:effectLst/>
                <a:latin typeface="+mn-lt"/>
                <a:ea typeface="+mn-ea"/>
                <a:cs typeface="+mn-cs"/>
              </a:rPr>
              <a:t>	</a:t>
            </a:r>
          </a:p>
          <a:p>
            <a:br>
              <a:rPr lang="fr-FR" sz="120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Etape 1</a:t>
            </a:r>
            <a:r>
              <a:rPr lang="fr-FR" sz="1200" kern="1200" dirty="0">
                <a:solidFill>
                  <a:schemeClr val="tx1"/>
                </a:solidFill>
                <a:effectLst/>
                <a:latin typeface="+mn-lt"/>
                <a:ea typeface="+mn-ea"/>
                <a:cs typeface="+mn-cs"/>
              </a:rPr>
              <a:t> : Les 5 000 € d’intérêts d’emprunt viennent en déduction des revenus fonciers qui ne sont plus que de : 	</a:t>
            </a:r>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25 000 € - 5 000 € = 20 000 €.	</a:t>
            </a:r>
            <a:br>
              <a:rPr lang="fr-FR" sz="1200" kern="1200" dirty="0">
                <a:solidFill>
                  <a:schemeClr val="tx1"/>
                </a:solidFill>
                <a:effectLst/>
                <a:latin typeface="+mn-lt"/>
                <a:ea typeface="+mn-ea"/>
                <a:cs typeface="+mn-cs"/>
              </a:rPr>
            </a:br>
            <a:br>
              <a:rPr lang="fr-FR" sz="120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Etape 2</a:t>
            </a:r>
            <a:r>
              <a:rPr lang="fr-FR" sz="1200" kern="1200" dirty="0">
                <a:solidFill>
                  <a:schemeClr val="tx1"/>
                </a:solidFill>
                <a:effectLst/>
                <a:latin typeface="+mn-lt"/>
                <a:ea typeface="+mn-ea"/>
                <a:cs typeface="+mn-cs"/>
              </a:rPr>
              <a:t> : Il faut ensuite déduire des revenus fonciers restants les frais de travaux soit : 20 000 € - 50 000 € = - 30 000 €.	</a:t>
            </a:r>
            <a:br>
              <a:rPr lang="fr-FR" sz="1200" kern="1200" dirty="0">
                <a:solidFill>
                  <a:schemeClr val="tx1"/>
                </a:solidFill>
                <a:effectLst/>
                <a:latin typeface="+mn-lt"/>
                <a:ea typeface="+mn-ea"/>
                <a:cs typeface="+mn-cs"/>
              </a:rPr>
            </a:br>
            <a:r>
              <a:rPr lang="fr-FR" sz="1200" kern="1200" dirty="0">
                <a:solidFill>
                  <a:schemeClr val="tx1"/>
                </a:solidFill>
                <a:effectLst/>
                <a:latin typeface="+mn-lt"/>
                <a:ea typeface="+mn-ea"/>
                <a:cs typeface="+mn-cs"/>
              </a:rPr>
              <a:t>Ce contribuable a donc un déficit foncier de 30 000 €.	</a:t>
            </a:r>
            <a:br>
              <a:rPr lang="fr-FR" sz="1200" kern="1200" dirty="0">
                <a:solidFill>
                  <a:schemeClr val="tx1"/>
                </a:solidFill>
                <a:effectLst/>
                <a:latin typeface="+mn-lt"/>
                <a:ea typeface="+mn-ea"/>
                <a:cs typeface="+mn-cs"/>
              </a:rPr>
            </a:br>
            <a:br>
              <a:rPr lang="fr-FR" sz="120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Etape 3</a:t>
            </a:r>
            <a:r>
              <a:rPr lang="fr-FR" sz="1200" kern="1200" dirty="0">
                <a:solidFill>
                  <a:schemeClr val="tx1"/>
                </a:solidFill>
                <a:effectLst/>
                <a:latin typeface="+mn-lt"/>
                <a:ea typeface="+mn-ea"/>
                <a:cs typeface="+mn-cs"/>
              </a:rPr>
              <a:t> : Ce déficit foncier étant issus de charges autres que les intérêts d’emprunt, il va pouvoir imputer 10 700 € sur son revenu global qui sera ainsi réduit à 34 300 € et le surplus soit 19 300 € sera déductible des revenus fonciers des 10 prochaines années.  </a:t>
            </a:r>
          </a:p>
          <a:p>
            <a:endParaRPr lang="fr-FR" dirty="0"/>
          </a:p>
        </p:txBody>
      </p:sp>
      <p:sp>
        <p:nvSpPr>
          <p:cNvPr id="4" name="Espace réservé du numéro de diapositive 3"/>
          <p:cNvSpPr>
            <a:spLocks noGrp="1"/>
          </p:cNvSpPr>
          <p:nvPr>
            <p:ph type="sldNum" sz="quarter" idx="10"/>
          </p:nvPr>
        </p:nvSpPr>
        <p:spPr/>
        <p:txBody>
          <a:bodyPr/>
          <a:lstStyle/>
          <a:p>
            <a:fld id="{CF82D819-FA38-44B2-9CF7-20BD06F1511E}" type="slidenum">
              <a:rPr lang="fr-FR" smtClean="0"/>
              <a:t>7</a:t>
            </a:fld>
            <a:endParaRPr lang="fr-FR"/>
          </a:p>
        </p:txBody>
      </p:sp>
    </p:spTree>
    <p:extLst>
      <p:ext uri="{BB962C8B-B14F-4D97-AF65-F5344CB8AC3E}">
        <p14:creationId xmlns:p14="http://schemas.microsoft.com/office/powerpoint/2010/main" val="2628088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2"/>
          <p:cNvSpPr>
            <a:spLocks noGrp="1"/>
          </p:cNvSpPr>
          <p:nvPr>
            <p:ph type="title"/>
          </p:nvPr>
        </p:nvSpPr>
        <p:spPr>
          <a:xfrm>
            <a:off x="4394200" y="1989667"/>
            <a:ext cx="3666067" cy="2616200"/>
          </a:xfrm>
          <a:prstGeom prst="rect">
            <a:avLst/>
          </a:prstGeom>
        </p:spPr>
        <p:txBody>
          <a:bodyPr vert="horz" lIns="91440" tIns="45720" rIns="91440" bIns="45720" rtlCol="0" anchor="ctr">
            <a:normAutofit/>
          </a:bodyPr>
          <a:lstStyle>
            <a:lvl1pPr>
              <a:defRPr sz="3600" b="0"/>
            </a:lvl1p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11" name="Text Placeholder 13"/>
          <p:cNvSpPr>
            <a:spLocks noGrp="1"/>
          </p:cNvSpPr>
          <p:nvPr>
            <p:ph idx="1"/>
          </p:nvPr>
        </p:nvSpPr>
        <p:spPr>
          <a:xfrm>
            <a:off x="4129756" y="5279040"/>
            <a:ext cx="4557043" cy="1172560"/>
          </a:xfrm>
          <a:prstGeom prst="rect">
            <a:avLst/>
          </a:prstGeom>
        </p:spPr>
        <p:txBody>
          <a:bodyPr vert="horz" lIns="91440" tIns="45720" rIns="91440" bIns="45720" rtlCol="0">
            <a:normAutofit/>
          </a:bodyPr>
          <a:lstStyle>
            <a:lvl1pPr>
              <a:defRPr>
                <a:solidFill>
                  <a:srgbClr val="BE2323"/>
                </a:solidFill>
              </a:defRPr>
            </a:lvl1pPr>
          </a:lstStyle>
          <a:p>
            <a:pPr lvl="0"/>
            <a:r>
              <a:rPr lang="fr-FR"/>
              <a:t>Click to edit Master text styles</a:t>
            </a:r>
          </a:p>
        </p:txBody>
      </p:sp>
    </p:spTree>
    <p:extLst>
      <p:ext uri="{BB962C8B-B14F-4D97-AF65-F5344CB8AC3E}">
        <p14:creationId xmlns:p14="http://schemas.microsoft.com/office/powerpoint/2010/main" val="285333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écran chapitre">
    <p:spTree>
      <p:nvGrpSpPr>
        <p:cNvPr id="1" name=""/>
        <p:cNvGrpSpPr/>
        <p:nvPr/>
      </p:nvGrpSpPr>
      <p:grpSpPr>
        <a:xfrm>
          <a:off x="0" y="0"/>
          <a:ext cx="0" cy="0"/>
          <a:chOff x="0" y="0"/>
          <a:chExt cx="0" cy="0"/>
        </a:xfrm>
      </p:grpSpPr>
      <p:pic>
        <p:nvPicPr>
          <p:cNvPr id="2" name="Picture 1" descr="titr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464401"/>
          </a:xfrm>
          <a:prstGeom prst="rect">
            <a:avLst/>
          </a:prstGeom>
        </p:spPr>
      </p:pic>
      <p:sp>
        <p:nvSpPr>
          <p:cNvPr id="4" name="Title 3"/>
          <p:cNvSpPr>
            <a:spLocks noGrp="1"/>
          </p:cNvSpPr>
          <p:nvPr>
            <p:ph type="title"/>
          </p:nvPr>
        </p:nvSpPr>
        <p:spPr>
          <a:xfrm>
            <a:off x="3464504" y="875764"/>
            <a:ext cx="5222296" cy="1143000"/>
          </a:xfrm>
          <a:prstGeom prst="rect">
            <a:avLst/>
          </a:prstGeom>
        </p:spPr>
        <p:txBody>
          <a:bodyPr vert="horz">
            <a:noAutofit/>
          </a:bodyPr>
          <a:lstStyle>
            <a:lvl1pPr algn="l">
              <a:defRPr sz="3200" b="0" i="0">
                <a:solidFill>
                  <a:srgbClr val="BE2323"/>
                </a:solidFill>
                <a:latin typeface="Arial"/>
                <a:cs typeface="Arial"/>
              </a:defRPr>
            </a:lvl1p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3" name="Rectangle 2"/>
          <p:cNvSpPr/>
          <p:nvPr userDrawn="1"/>
        </p:nvSpPr>
        <p:spPr>
          <a:xfrm>
            <a:off x="3924300" y="5781675"/>
            <a:ext cx="4610100" cy="4286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07980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écran contenu">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19102"/>
            <a:ext cx="3117273" cy="2338898"/>
          </a:xfrm>
          <a:prstGeom prst="rect">
            <a:avLst/>
          </a:prstGeom>
        </p:spPr>
      </p:pic>
      <p:sp>
        <p:nvSpPr>
          <p:cNvPr id="14" name="Title 13"/>
          <p:cNvSpPr>
            <a:spLocks noGrp="1"/>
          </p:cNvSpPr>
          <p:nvPr>
            <p:ph type="title"/>
          </p:nvPr>
        </p:nvSpPr>
        <p:spPr>
          <a:xfrm>
            <a:off x="856210" y="79905"/>
            <a:ext cx="5644342" cy="892684"/>
          </a:xfrm>
        </p:spPr>
        <p:txBody>
          <a:bodyPr>
            <a:noAutofit/>
          </a:bodyPr>
          <a:lstStyle>
            <a:lvl1pPr algn="l">
              <a:defRPr sz="2500" b="0" i="0">
                <a:solidFill>
                  <a:srgbClr val="BE2323"/>
                </a:solidFill>
                <a:latin typeface="Arial"/>
                <a:cs typeface="Arial"/>
              </a:defRPr>
            </a:lvl1p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17" name="Text Placeholder 16"/>
          <p:cNvSpPr>
            <a:spLocks noGrp="1"/>
          </p:cNvSpPr>
          <p:nvPr>
            <p:ph type="body" sz="quarter" idx="11"/>
          </p:nvPr>
        </p:nvSpPr>
        <p:spPr>
          <a:xfrm>
            <a:off x="2254250" y="1762655"/>
            <a:ext cx="6635750" cy="1946275"/>
          </a:xfrm>
        </p:spPr>
        <p:txBody>
          <a:bodyPr/>
          <a:lstStyle>
            <a:lvl1pPr marL="0" indent="0">
              <a:buNone/>
              <a:defRPr sz="2000" b="0" i="0">
                <a:solidFill>
                  <a:srgbClr val="3B3C3B"/>
                </a:solidFill>
                <a:latin typeface="Arial"/>
                <a:cs typeface="Arial"/>
              </a:defRPr>
            </a:lvl1pPr>
            <a:lvl2pPr>
              <a:defRPr sz="2000" b="0" i="0">
                <a:solidFill>
                  <a:srgbClr val="3B3C3B"/>
                </a:solidFill>
                <a:latin typeface="Helvetica"/>
                <a:cs typeface="Helvetica"/>
              </a:defRPr>
            </a:lvl2pPr>
            <a:lvl3pPr>
              <a:defRPr sz="2000" b="0" i="0">
                <a:solidFill>
                  <a:srgbClr val="3B3C3B"/>
                </a:solidFill>
                <a:latin typeface="Helvetica"/>
                <a:cs typeface="Helvetica"/>
              </a:defRPr>
            </a:lvl3pPr>
            <a:lvl4pPr>
              <a:defRPr sz="2000" b="0" i="0">
                <a:solidFill>
                  <a:srgbClr val="3B3C3B"/>
                </a:solidFill>
                <a:latin typeface="Helvetica"/>
                <a:cs typeface="Helvetica"/>
              </a:defRPr>
            </a:lvl4pPr>
          </a:lstStyle>
          <a:p>
            <a:pPr lvl="0"/>
            <a:r>
              <a:rPr lang="fr-FR" dirty="0"/>
              <a:t>Click to </a:t>
            </a:r>
            <a:r>
              <a:rPr lang="fr-FR" dirty="0" err="1"/>
              <a:t>edit</a:t>
            </a:r>
            <a:r>
              <a:rPr lang="fr-FR" dirty="0"/>
              <a:t> Master </a:t>
            </a:r>
            <a:r>
              <a:rPr lang="fr-FR" dirty="0" err="1"/>
              <a:t>text</a:t>
            </a:r>
            <a:r>
              <a:rPr lang="fr-FR" dirty="0"/>
              <a:t> styles</a:t>
            </a:r>
          </a:p>
        </p:txBody>
      </p:sp>
      <p:sp>
        <p:nvSpPr>
          <p:cNvPr id="19" name="Text Placeholder 16"/>
          <p:cNvSpPr>
            <a:spLocks noGrp="1"/>
          </p:cNvSpPr>
          <p:nvPr>
            <p:ph type="body" sz="quarter" idx="13"/>
          </p:nvPr>
        </p:nvSpPr>
        <p:spPr>
          <a:xfrm>
            <a:off x="1263648" y="1222905"/>
            <a:ext cx="6635750" cy="1946275"/>
          </a:xfrm>
        </p:spPr>
        <p:txBody>
          <a:bodyPr>
            <a:normAutofit/>
          </a:bodyPr>
          <a:lstStyle>
            <a:lvl1pPr marL="0" indent="0">
              <a:buNone/>
              <a:defRPr sz="2400" b="0" i="0">
                <a:solidFill>
                  <a:srgbClr val="BE2323"/>
                </a:solidFill>
                <a:latin typeface="Arial"/>
                <a:cs typeface="Arial"/>
              </a:defRPr>
            </a:lvl1pPr>
            <a:lvl2pPr>
              <a:defRPr sz="2000" b="0" i="0">
                <a:solidFill>
                  <a:srgbClr val="3B3C3B"/>
                </a:solidFill>
                <a:latin typeface="Helvetica"/>
                <a:cs typeface="Helvetica"/>
              </a:defRPr>
            </a:lvl2pPr>
            <a:lvl3pPr>
              <a:defRPr sz="2000" b="0" i="0">
                <a:solidFill>
                  <a:srgbClr val="3B3C3B"/>
                </a:solidFill>
                <a:latin typeface="Helvetica"/>
                <a:cs typeface="Helvetica"/>
              </a:defRPr>
            </a:lvl3pPr>
            <a:lvl4pPr>
              <a:defRPr sz="2000" b="0" i="0">
                <a:solidFill>
                  <a:srgbClr val="3B3C3B"/>
                </a:solidFill>
                <a:latin typeface="Helvetica"/>
                <a:cs typeface="Helvetica"/>
              </a:defRPr>
            </a:lvl4pPr>
          </a:lstStyle>
          <a:p>
            <a:pPr lvl="0"/>
            <a:r>
              <a:rPr lang="fr-FR" dirty="0"/>
              <a:t>Click to </a:t>
            </a:r>
            <a:r>
              <a:rPr lang="fr-FR" dirty="0" err="1"/>
              <a:t>edit</a:t>
            </a:r>
            <a:r>
              <a:rPr lang="fr-FR" dirty="0"/>
              <a:t> Master </a:t>
            </a:r>
            <a:r>
              <a:rPr lang="fr-FR" dirty="0" err="1"/>
              <a:t>text</a:t>
            </a:r>
            <a:r>
              <a:rPr lang="fr-FR" dirty="0"/>
              <a:t> styles</a:t>
            </a:r>
          </a:p>
        </p:txBody>
      </p:sp>
      <p:sp>
        <p:nvSpPr>
          <p:cNvPr id="6" name="Rectangle 79"/>
          <p:cNvSpPr>
            <a:spLocks noChangeArrowheads="1"/>
          </p:cNvSpPr>
          <p:nvPr userDrawn="1"/>
        </p:nvSpPr>
        <p:spPr bwMode="auto">
          <a:xfrm>
            <a:off x="1179715" y="6442641"/>
            <a:ext cx="7847907" cy="390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600" dirty="0"/>
              <a:t>Diaporama de Formation « Comprendre l’intérêt du Déficit Foncier en 2018 en 3 exemples »</a:t>
            </a:r>
            <a:r>
              <a:rPr lang="fr-FR" sz="600" baseline="0" dirty="0"/>
              <a:t> </a:t>
            </a:r>
            <a:r>
              <a:rPr lang="fr-FR" sz="600" dirty="0"/>
              <a:t>– Document édité par Prodémial à destination exclusive de ses consultants – Avril 2018</a:t>
            </a:r>
            <a:br>
              <a:rPr lang="fr-FR" sz="800" dirty="0"/>
            </a:br>
            <a:r>
              <a:rPr lang="fr-FR" sz="600" kern="1200" dirty="0">
                <a:solidFill>
                  <a:schemeClr val="tx1"/>
                </a:solidFill>
                <a:effectLst/>
                <a:latin typeface="+mn-lt"/>
                <a:ea typeface="+mn-ea"/>
                <a:cs typeface="+mn-cs"/>
              </a:rPr>
              <a:t>Le présent support est la propriété exclusive de la société Prodémial. Il est protégé par le droit d’auteur en vertu des dispositions du livre I du Code de la Propriété Intellectuelle et des conventions internationales régissant la protection des droits d’auteur. En conséquence, toute reproduction, représentation même partielle effectuée sans l’autorisation préalable de la société </a:t>
            </a:r>
            <a:r>
              <a:rPr lang="fr-FR" sz="600" kern="1200" dirty="0" err="1">
                <a:solidFill>
                  <a:schemeClr val="tx1"/>
                </a:solidFill>
                <a:effectLst/>
                <a:latin typeface="+mn-lt"/>
                <a:ea typeface="+mn-ea"/>
                <a:cs typeface="+mn-cs"/>
              </a:rPr>
              <a:t>Prodémial</a:t>
            </a:r>
            <a:r>
              <a:rPr lang="fr-FR" sz="600" kern="1200" dirty="0">
                <a:solidFill>
                  <a:schemeClr val="tx1"/>
                </a:solidFill>
                <a:effectLst/>
                <a:latin typeface="+mn-lt"/>
                <a:ea typeface="+mn-ea"/>
                <a:cs typeface="+mn-cs"/>
              </a:rPr>
              <a:t> est strictement interdite.</a:t>
            </a:r>
          </a:p>
          <a:p>
            <a:endParaRPr lang="fr-FR" sz="800" dirty="0"/>
          </a:p>
        </p:txBody>
      </p:sp>
    </p:spTree>
    <p:extLst>
      <p:ext uri="{BB962C8B-B14F-4D97-AF65-F5344CB8AC3E}">
        <p14:creationId xmlns:p14="http://schemas.microsoft.com/office/powerpoint/2010/main" val="3267444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descr="Couverture_diaporama-01.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67116"/>
            <a:ext cx="9144000" cy="6464401"/>
          </a:xfrm>
          <a:prstGeom prst="rect">
            <a:avLst/>
          </a:prstGeom>
        </p:spPr>
      </p:pic>
      <p:pic>
        <p:nvPicPr>
          <p:cNvPr id="12" name="Image 11" descr="picto3.png"/>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4028269" y="3805920"/>
            <a:ext cx="1404000" cy="1404000"/>
          </a:xfrm>
          <a:prstGeom prst="rect">
            <a:avLst/>
          </a:prstGeom>
          <a:ln>
            <a:noFill/>
          </a:ln>
        </p:spPr>
      </p:pic>
      <p:sp>
        <p:nvSpPr>
          <p:cNvPr id="13" name="Title Placeholder 12"/>
          <p:cNvSpPr>
            <a:spLocks noGrp="1"/>
          </p:cNvSpPr>
          <p:nvPr>
            <p:ph type="title"/>
          </p:nvPr>
        </p:nvSpPr>
        <p:spPr>
          <a:xfrm>
            <a:off x="4394200" y="1989667"/>
            <a:ext cx="3666067" cy="2616200"/>
          </a:xfrm>
          <a:prstGeom prst="rect">
            <a:avLst/>
          </a:prstGeom>
        </p:spPr>
        <p:txBody>
          <a:bodyPr vert="horz" lIns="91440" tIns="45720" rIns="91440" bIns="45720" rtlCol="0" anchor="ctr">
            <a:normAutofit/>
          </a:body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14" name="Text Placeholder 13"/>
          <p:cNvSpPr>
            <a:spLocks noGrp="1"/>
          </p:cNvSpPr>
          <p:nvPr>
            <p:ph type="body" idx="1"/>
          </p:nvPr>
        </p:nvSpPr>
        <p:spPr>
          <a:xfrm>
            <a:off x="4129756" y="5279040"/>
            <a:ext cx="4557043" cy="1172560"/>
          </a:xfrm>
          <a:prstGeom prst="rect">
            <a:avLst/>
          </a:prstGeom>
        </p:spPr>
        <p:txBody>
          <a:bodyPr vert="horz" lIns="91440" tIns="45720" rIns="91440" bIns="45720" rtlCol="0">
            <a:normAutofit/>
          </a:bodyPr>
          <a:lstStyle/>
          <a:p>
            <a:pPr lvl="0"/>
            <a:r>
              <a:rPr lang="fr-FR" dirty="0"/>
              <a:t>Click to </a:t>
            </a:r>
            <a:r>
              <a:rPr lang="fr-FR" dirty="0" err="1"/>
              <a:t>edit</a:t>
            </a:r>
            <a:r>
              <a:rPr lang="fr-FR" dirty="0"/>
              <a:t> Master </a:t>
            </a:r>
            <a:r>
              <a:rPr lang="fr-FR" dirty="0" err="1"/>
              <a:t>text</a:t>
            </a:r>
            <a:r>
              <a:rPr lang="fr-FR" dirty="0"/>
              <a:t> styles</a:t>
            </a:r>
          </a:p>
        </p:txBody>
      </p:sp>
    </p:spTree>
    <p:extLst>
      <p:ext uri="{BB962C8B-B14F-4D97-AF65-F5344CB8AC3E}">
        <p14:creationId xmlns:p14="http://schemas.microsoft.com/office/powerpoint/2010/main" val="4262482279"/>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000" b="1" i="0" kern="1200">
          <a:solidFill>
            <a:schemeClr val="bg1"/>
          </a:solidFill>
          <a:latin typeface="Arial"/>
          <a:ea typeface="+mj-ea"/>
          <a:cs typeface="Arial"/>
        </a:defRPr>
      </a:lvl1pPr>
    </p:titleStyle>
    <p:bodyStyle>
      <a:lvl1pPr marL="0" indent="0" algn="l" defTabSz="457200" rtl="0" eaLnBrk="1" latinLnBrk="0" hangingPunct="1">
        <a:spcBef>
          <a:spcPct val="20000"/>
        </a:spcBef>
        <a:buFont typeface="Arial"/>
        <a:buNone/>
        <a:defRPr sz="2000" b="1" i="0" kern="1200">
          <a:solidFill>
            <a:srgbClr val="87061B"/>
          </a:solidFill>
          <a:latin typeface="Arial"/>
          <a:ea typeface="+mn-ea"/>
          <a:cs typeface="Arial"/>
        </a:defRPr>
      </a:lvl1pPr>
      <a:lvl2pPr marL="742950" indent="-285750" algn="l" defTabSz="457200" rtl="0" eaLnBrk="1" latinLnBrk="0" hangingPunct="1">
        <a:spcBef>
          <a:spcPct val="20000"/>
        </a:spcBef>
        <a:buFont typeface="Arial"/>
        <a:buChar char="–"/>
        <a:defRPr sz="2000" b="1" i="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000" b="1" i="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b="1" i="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b="1" i="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10" name="Text Placeholder 9"/>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en-US" dirty="0"/>
          </a:p>
        </p:txBody>
      </p:sp>
    </p:spTree>
    <p:extLst>
      <p:ext uri="{BB962C8B-B14F-4D97-AF65-F5344CB8AC3E}">
        <p14:creationId xmlns:p14="http://schemas.microsoft.com/office/powerpoint/2010/main" val="1259698896"/>
      </p:ext>
    </p:extLst>
  </p:cSld>
  <p:clrMap bg1="lt1" tx1="dk1" bg2="lt2" tx2="dk2" accent1="accent1" accent2="accent2" accent3="accent3" accent4="accent4" accent5="accent5" accent6="accent6" hlink="hlink" folHlink="folHlink"/>
  <p:sldLayoutIdLst>
    <p:sldLayoutId id="2147483652" r:id="rId1"/>
    <p:sldLayoutId id="2147483651" r:id="rId2"/>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4200" y="1757827"/>
            <a:ext cx="3666067" cy="2616200"/>
          </a:xfrm>
        </p:spPr>
        <p:txBody>
          <a:bodyPr/>
          <a:lstStyle/>
          <a:p>
            <a:r>
              <a:rPr lang="en-US" sz="2800" b="1" dirty="0"/>
              <a:t>Comprendre l’intérêt du </a:t>
            </a:r>
            <a:r>
              <a:rPr lang="en-US" sz="2800" b="1" dirty="0" err="1"/>
              <a:t>Déficit</a:t>
            </a:r>
            <a:r>
              <a:rPr lang="en-US" sz="2800" b="1" dirty="0"/>
              <a:t> Foncier en 2018 en   3 exemples</a:t>
            </a:r>
            <a:endParaRPr lang="en-US" sz="2800" dirty="0"/>
          </a:p>
        </p:txBody>
      </p:sp>
      <p:sp>
        <p:nvSpPr>
          <p:cNvPr id="5" name="Ellipse 4">
            <a:extLst>
              <a:ext uri="{FF2B5EF4-FFF2-40B4-BE49-F238E27FC236}">
                <a16:creationId xmlns:a16="http://schemas.microsoft.com/office/drawing/2014/main" id="{B59D42BA-567C-4EF2-B81C-F989C8A6A667}"/>
              </a:ext>
            </a:extLst>
          </p:cNvPr>
          <p:cNvSpPr/>
          <p:nvPr/>
        </p:nvSpPr>
        <p:spPr>
          <a:xfrm>
            <a:off x="4102217" y="3867325"/>
            <a:ext cx="1266737" cy="1283515"/>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D7FF0417-5FD4-4872-BB45-029487FF41D2}"/>
              </a:ext>
            </a:extLst>
          </p:cNvPr>
          <p:cNvPicPr>
            <a:picLocks noChangeAspect="1"/>
          </p:cNvPicPr>
          <p:nvPr/>
        </p:nvPicPr>
        <p:blipFill>
          <a:blip r:embed="rId3"/>
          <a:stretch>
            <a:fillRect/>
          </a:stretch>
        </p:blipFill>
        <p:spPr>
          <a:xfrm>
            <a:off x="3876675" y="4093565"/>
            <a:ext cx="1390650" cy="1057275"/>
          </a:xfrm>
          <a:prstGeom prst="rect">
            <a:avLst/>
          </a:prstGeom>
        </p:spPr>
      </p:pic>
    </p:spTree>
    <p:extLst>
      <p:ext uri="{BB962C8B-B14F-4D97-AF65-F5344CB8AC3E}">
        <p14:creationId xmlns:p14="http://schemas.microsoft.com/office/powerpoint/2010/main" val="3145990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24E00C-B483-487A-9AA3-131A9BCD69CD}"/>
              </a:ext>
            </a:extLst>
          </p:cNvPr>
          <p:cNvSpPr>
            <a:spLocks noGrp="1"/>
          </p:cNvSpPr>
          <p:nvPr>
            <p:ph type="title"/>
          </p:nvPr>
        </p:nvSpPr>
        <p:spPr>
          <a:xfrm>
            <a:off x="1996430" y="2662619"/>
            <a:ext cx="5654330" cy="1143000"/>
          </a:xfrm>
        </p:spPr>
        <p:txBody>
          <a:bodyPr/>
          <a:lstStyle/>
          <a:p>
            <a:r>
              <a:rPr lang="fr-FR" dirty="0"/>
              <a:t>Quelques rappels sur le mécanisme du Déficit foncier</a:t>
            </a:r>
          </a:p>
        </p:txBody>
      </p:sp>
    </p:spTree>
    <p:extLst>
      <p:ext uri="{BB962C8B-B14F-4D97-AF65-F5344CB8AC3E}">
        <p14:creationId xmlns:p14="http://schemas.microsoft.com/office/powerpoint/2010/main" val="303779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CF1C8E-C0DF-4965-AE0A-9D2D582A8EFB}"/>
              </a:ext>
            </a:extLst>
          </p:cNvPr>
          <p:cNvSpPr>
            <a:spLocks noGrp="1"/>
          </p:cNvSpPr>
          <p:nvPr>
            <p:ph type="title"/>
          </p:nvPr>
        </p:nvSpPr>
        <p:spPr/>
        <p:txBody>
          <a:bodyPr/>
          <a:lstStyle/>
          <a:p>
            <a:r>
              <a:rPr lang="fr-FR" sz="2800" dirty="0"/>
              <a:t>Les revenus fonciers</a:t>
            </a:r>
          </a:p>
        </p:txBody>
      </p:sp>
      <p:grpSp>
        <p:nvGrpSpPr>
          <p:cNvPr id="7" name="Groupe 6">
            <a:extLst>
              <a:ext uri="{FF2B5EF4-FFF2-40B4-BE49-F238E27FC236}">
                <a16:creationId xmlns:a16="http://schemas.microsoft.com/office/drawing/2014/main" id="{93217A8B-0453-4940-BD50-6A9C685FA829}"/>
              </a:ext>
            </a:extLst>
          </p:cNvPr>
          <p:cNvGrpSpPr/>
          <p:nvPr/>
        </p:nvGrpSpPr>
        <p:grpSpPr>
          <a:xfrm>
            <a:off x="1015116" y="2122313"/>
            <a:ext cx="1784528" cy="2709331"/>
            <a:chOff x="1353783" y="2573867"/>
            <a:chExt cx="1389418" cy="2339361"/>
          </a:xfrm>
        </p:grpSpPr>
        <p:sp>
          <p:nvSpPr>
            <p:cNvPr id="5" name="Rectangle : coins arrondis 4">
              <a:extLst>
                <a:ext uri="{FF2B5EF4-FFF2-40B4-BE49-F238E27FC236}">
                  <a16:creationId xmlns:a16="http://schemas.microsoft.com/office/drawing/2014/main" id="{B71D88CA-3D47-46CD-81BE-6465276C51F5}"/>
                </a:ext>
              </a:extLst>
            </p:cNvPr>
            <p:cNvSpPr/>
            <p:nvPr/>
          </p:nvSpPr>
          <p:spPr>
            <a:xfrm rot="16200000">
              <a:off x="878811" y="3048839"/>
              <a:ext cx="2339361" cy="1389418"/>
            </a:xfrm>
            <a:prstGeom prst="roundRect">
              <a:avLst/>
            </a:prstGeom>
            <a:solidFill>
              <a:srgbClr val="F392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6817C4BE-75B2-465D-88F6-9EA9B50D9899}"/>
                </a:ext>
              </a:extLst>
            </p:cNvPr>
            <p:cNvSpPr txBox="1"/>
            <p:nvPr/>
          </p:nvSpPr>
          <p:spPr>
            <a:xfrm>
              <a:off x="1510129" y="3539163"/>
              <a:ext cx="1162756" cy="318898"/>
            </a:xfrm>
            <a:prstGeom prst="rect">
              <a:avLst/>
            </a:prstGeom>
            <a:noFill/>
          </p:spPr>
          <p:txBody>
            <a:bodyPr wrap="square" rtlCol="0">
              <a:spAutoFit/>
            </a:bodyPr>
            <a:lstStyle/>
            <a:p>
              <a:r>
                <a:rPr lang="fr-FR" b="1" dirty="0">
                  <a:solidFill>
                    <a:schemeClr val="bg1"/>
                  </a:solidFill>
                </a:rPr>
                <a:t>RECETTES</a:t>
              </a:r>
            </a:p>
          </p:txBody>
        </p:sp>
      </p:grpSp>
      <p:sp>
        <p:nvSpPr>
          <p:cNvPr id="8" name="ZoneTexte 7">
            <a:extLst>
              <a:ext uri="{FF2B5EF4-FFF2-40B4-BE49-F238E27FC236}">
                <a16:creationId xmlns:a16="http://schemas.microsoft.com/office/drawing/2014/main" id="{3BE5B953-2973-4CC6-A48D-BC76886D625A}"/>
              </a:ext>
            </a:extLst>
          </p:cNvPr>
          <p:cNvSpPr txBox="1"/>
          <p:nvPr/>
        </p:nvSpPr>
        <p:spPr>
          <a:xfrm>
            <a:off x="3104444" y="2144891"/>
            <a:ext cx="5294490" cy="2031325"/>
          </a:xfrm>
          <a:prstGeom prst="rect">
            <a:avLst/>
          </a:prstGeom>
          <a:noFill/>
        </p:spPr>
        <p:txBody>
          <a:bodyPr wrap="square" rtlCol="0">
            <a:spAutoFit/>
          </a:bodyPr>
          <a:lstStyle/>
          <a:p>
            <a:r>
              <a:rPr lang="fr-FR" b="1" dirty="0"/>
              <a:t>Recettes encaissées au cours de l’année d’imposition et générées par le bien mis en location :</a:t>
            </a:r>
            <a:br>
              <a:rPr lang="fr-FR" b="1" dirty="0"/>
            </a:br>
            <a:br>
              <a:rPr lang="fr-FR" b="1" dirty="0"/>
            </a:br>
            <a:r>
              <a:rPr lang="fr-FR" dirty="0"/>
              <a:t>- loyers encaissés</a:t>
            </a:r>
            <a:br>
              <a:rPr lang="fr-FR" dirty="0"/>
            </a:br>
            <a:r>
              <a:rPr lang="fr-FR" dirty="0"/>
              <a:t>- dépenses incombant au propriétaire mais mises à la charge du locataire (</a:t>
            </a:r>
            <a:r>
              <a:rPr lang="fr-FR" i="1" dirty="0"/>
              <a:t>ex : taxe foncière</a:t>
            </a:r>
            <a:r>
              <a:rPr lang="fr-FR" dirty="0"/>
              <a:t>)</a:t>
            </a:r>
          </a:p>
        </p:txBody>
      </p:sp>
    </p:spTree>
    <p:extLst>
      <p:ext uri="{BB962C8B-B14F-4D97-AF65-F5344CB8AC3E}">
        <p14:creationId xmlns:p14="http://schemas.microsoft.com/office/powerpoint/2010/main" val="258786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CF1C8E-C0DF-4965-AE0A-9D2D582A8EFB}"/>
              </a:ext>
            </a:extLst>
          </p:cNvPr>
          <p:cNvSpPr>
            <a:spLocks noGrp="1"/>
          </p:cNvSpPr>
          <p:nvPr>
            <p:ph type="title"/>
          </p:nvPr>
        </p:nvSpPr>
        <p:spPr/>
        <p:txBody>
          <a:bodyPr/>
          <a:lstStyle/>
          <a:p>
            <a:r>
              <a:rPr lang="fr-FR" sz="2800" dirty="0"/>
              <a:t>Les charges déductibles</a:t>
            </a:r>
          </a:p>
        </p:txBody>
      </p:sp>
      <p:grpSp>
        <p:nvGrpSpPr>
          <p:cNvPr id="9" name="Groupe 8">
            <a:extLst>
              <a:ext uri="{FF2B5EF4-FFF2-40B4-BE49-F238E27FC236}">
                <a16:creationId xmlns:a16="http://schemas.microsoft.com/office/drawing/2014/main" id="{E3C8A361-3FB9-4B51-96E9-481A8A0184F6}"/>
              </a:ext>
            </a:extLst>
          </p:cNvPr>
          <p:cNvGrpSpPr/>
          <p:nvPr/>
        </p:nvGrpSpPr>
        <p:grpSpPr>
          <a:xfrm>
            <a:off x="856210" y="2000963"/>
            <a:ext cx="1943434" cy="2774237"/>
            <a:chOff x="1264719" y="2573867"/>
            <a:chExt cx="1567544" cy="2339361"/>
          </a:xfrm>
        </p:grpSpPr>
        <p:sp>
          <p:nvSpPr>
            <p:cNvPr id="3" name="Rectangle : coins arrondis 2">
              <a:extLst>
                <a:ext uri="{FF2B5EF4-FFF2-40B4-BE49-F238E27FC236}">
                  <a16:creationId xmlns:a16="http://schemas.microsoft.com/office/drawing/2014/main" id="{FDCCBBF2-D46E-4DFA-9CC1-D7C82E5A7A2F}"/>
                </a:ext>
              </a:extLst>
            </p:cNvPr>
            <p:cNvSpPr/>
            <p:nvPr/>
          </p:nvSpPr>
          <p:spPr>
            <a:xfrm rot="16200000">
              <a:off x="878811" y="3048839"/>
              <a:ext cx="2339361" cy="1389418"/>
            </a:xfrm>
            <a:prstGeom prst="roundRect">
              <a:avLst/>
            </a:prstGeom>
            <a:solidFill>
              <a:srgbClr val="0E41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345F7525-1F00-4A1F-999A-B415938F1219}"/>
                </a:ext>
              </a:extLst>
            </p:cNvPr>
            <p:cNvSpPr txBox="1"/>
            <p:nvPr/>
          </p:nvSpPr>
          <p:spPr>
            <a:xfrm>
              <a:off x="1264719" y="3385757"/>
              <a:ext cx="1567544" cy="507831"/>
            </a:xfrm>
            <a:prstGeom prst="rect">
              <a:avLst/>
            </a:prstGeom>
            <a:noFill/>
          </p:spPr>
          <p:txBody>
            <a:bodyPr wrap="square" rtlCol="0">
              <a:spAutoFit/>
            </a:bodyPr>
            <a:lstStyle/>
            <a:p>
              <a:pPr algn="ctr"/>
              <a:r>
                <a:rPr lang="fr-FR" sz="1600" b="1" dirty="0">
                  <a:solidFill>
                    <a:schemeClr val="bg1"/>
                  </a:solidFill>
                  <a:latin typeface="Arial" panose="020B0604020202020204" pitchFamily="34" charset="0"/>
                  <a:cs typeface="Arial" panose="020B0604020202020204" pitchFamily="34" charset="0"/>
                </a:rPr>
                <a:t>CHARGES</a:t>
              </a:r>
              <a:br>
                <a:rPr lang="fr-FR" sz="1600" b="1" dirty="0">
                  <a:solidFill>
                    <a:schemeClr val="bg1"/>
                  </a:solidFill>
                  <a:latin typeface="Arial" panose="020B0604020202020204" pitchFamily="34" charset="0"/>
                  <a:cs typeface="Arial" panose="020B0604020202020204" pitchFamily="34" charset="0"/>
                </a:rPr>
              </a:br>
              <a:r>
                <a:rPr lang="fr-FR" sz="1600" b="1" dirty="0">
                  <a:solidFill>
                    <a:schemeClr val="bg1"/>
                  </a:solidFill>
                  <a:latin typeface="Arial" panose="020B0604020202020204" pitchFamily="34" charset="0"/>
                  <a:cs typeface="Arial" panose="020B0604020202020204" pitchFamily="34" charset="0"/>
                </a:rPr>
                <a:t>DÉDUCTIBLES</a:t>
              </a:r>
            </a:p>
          </p:txBody>
        </p:sp>
      </p:grpSp>
      <p:sp>
        <p:nvSpPr>
          <p:cNvPr id="8" name="ZoneTexte 7">
            <a:extLst>
              <a:ext uri="{FF2B5EF4-FFF2-40B4-BE49-F238E27FC236}">
                <a16:creationId xmlns:a16="http://schemas.microsoft.com/office/drawing/2014/main" id="{F8ED8661-61EF-49FF-B639-4E109E75B885}"/>
              </a:ext>
            </a:extLst>
          </p:cNvPr>
          <p:cNvSpPr txBox="1"/>
          <p:nvPr/>
        </p:nvSpPr>
        <p:spPr>
          <a:xfrm>
            <a:off x="3183467" y="2032000"/>
            <a:ext cx="4752622" cy="2585323"/>
          </a:xfrm>
          <a:prstGeom prst="rect">
            <a:avLst/>
          </a:prstGeom>
          <a:noFill/>
        </p:spPr>
        <p:txBody>
          <a:bodyPr wrap="square" rtlCol="0">
            <a:spAutoFit/>
          </a:bodyPr>
          <a:lstStyle/>
          <a:p>
            <a:r>
              <a:rPr lang="fr-FR" b="1" dirty="0"/>
              <a:t>Limitativement énumérées par la loi </a:t>
            </a:r>
            <a:r>
              <a:rPr lang="fr-FR" dirty="0"/>
              <a:t>:</a:t>
            </a:r>
            <a:br>
              <a:rPr lang="fr-FR" dirty="0"/>
            </a:br>
            <a:br>
              <a:rPr lang="fr-FR" dirty="0"/>
            </a:br>
            <a:r>
              <a:rPr lang="fr-FR" dirty="0"/>
              <a:t>- primes d’assurance destinées à couvrir le bien (réel)</a:t>
            </a:r>
            <a:br>
              <a:rPr lang="fr-FR" dirty="0"/>
            </a:br>
            <a:r>
              <a:rPr lang="fr-FR" dirty="0"/>
              <a:t>- frais de gestion et d’administration (réel)</a:t>
            </a:r>
            <a:br>
              <a:rPr lang="fr-FR" dirty="0"/>
            </a:br>
            <a:r>
              <a:rPr lang="fr-FR" dirty="0"/>
              <a:t>- forfait de 20 € pour frais de gestion</a:t>
            </a:r>
            <a:br>
              <a:rPr lang="fr-FR" dirty="0"/>
            </a:br>
            <a:r>
              <a:rPr lang="fr-FR" dirty="0"/>
              <a:t>- travaux d’entretien et de réparation (réel)</a:t>
            </a:r>
            <a:br>
              <a:rPr lang="fr-FR" dirty="0"/>
            </a:br>
            <a:r>
              <a:rPr lang="fr-FR" dirty="0"/>
              <a:t>- travaux d’amélioration (réel)</a:t>
            </a:r>
            <a:br>
              <a:rPr lang="fr-FR" dirty="0"/>
            </a:br>
            <a:r>
              <a:rPr lang="fr-FR" dirty="0"/>
              <a:t>- intérêts et frais d’emprunt</a:t>
            </a:r>
          </a:p>
        </p:txBody>
      </p:sp>
    </p:spTree>
    <p:extLst>
      <p:ext uri="{BB962C8B-B14F-4D97-AF65-F5344CB8AC3E}">
        <p14:creationId xmlns:p14="http://schemas.microsoft.com/office/powerpoint/2010/main" val="267726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162E0C-04EB-4F9A-964C-F570DB38ED3F}"/>
              </a:ext>
            </a:extLst>
          </p:cNvPr>
          <p:cNvSpPr>
            <a:spLocks noGrp="1"/>
          </p:cNvSpPr>
          <p:nvPr>
            <p:ph type="title"/>
          </p:nvPr>
        </p:nvSpPr>
        <p:spPr/>
        <p:txBody>
          <a:bodyPr/>
          <a:lstStyle/>
          <a:p>
            <a:r>
              <a:rPr lang="fr-FR" sz="2800" dirty="0"/>
              <a:t>Résultat Fiscal</a:t>
            </a:r>
          </a:p>
        </p:txBody>
      </p:sp>
      <p:grpSp>
        <p:nvGrpSpPr>
          <p:cNvPr id="5" name="Groupe 4">
            <a:extLst>
              <a:ext uri="{FF2B5EF4-FFF2-40B4-BE49-F238E27FC236}">
                <a16:creationId xmlns:a16="http://schemas.microsoft.com/office/drawing/2014/main" id="{CACC25FD-CFC5-43BE-B4C8-0562FCF8596B}"/>
              </a:ext>
            </a:extLst>
          </p:cNvPr>
          <p:cNvGrpSpPr/>
          <p:nvPr/>
        </p:nvGrpSpPr>
        <p:grpSpPr>
          <a:xfrm>
            <a:off x="716617" y="1366529"/>
            <a:ext cx="1202591" cy="1941688"/>
            <a:chOff x="1353783" y="2573867"/>
            <a:chExt cx="1389418" cy="2339361"/>
          </a:xfrm>
        </p:grpSpPr>
        <p:sp>
          <p:nvSpPr>
            <p:cNvPr id="6" name="Rectangle : coins arrondis 5">
              <a:extLst>
                <a:ext uri="{FF2B5EF4-FFF2-40B4-BE49-F238E27FC236}">
                  <a16:creationId xmlns:a16="http://schemas.microsoft.com/office/drawing/2014/main" id="{5CF69617-C733-4152-B7A4-D1B7681B6FA0}"/>
                </a:ext>
              </a:extLst>
            </p:cNvPr>
            <p:cNvSpPr/>
            <p:nvPr/>
          </p:nvSpPr>
          <p:spPr>
            <a:xfrm rot="16200000">
              <a:off x="878811" y="3048839"/>
              <a:ext cx="2339361" cy="1389418"/>
            </a:xfrm>
            <a:prstGeom prst="roundRect">
              <a:avLst/>
            </a:prstGeom>
            <a:solidFill>
              <a:srgbClr val="F392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FF89F56E-DB38-42C9-B9B6-9C0166DD130C}"/>
                </a:ext>
              </a:extLst>
            </p:cNvPr>
            <p:cNvSpPr txBox="1"/>
            <p:nvPr/>
          </p:nvSpPr>
          <p:spPr>
            <a:xfrm>
              <a:off x="1426803" y="3599487"/>
              <a:ext cx="1233073" cy="401262"/>
            </a:xfrm>
            <a:prstGeom prst="rect">
              <a:avLst/>
            </a:prstGeom>
            <a:noFill/>
          </p:spPr>
          <p:txBody>
            <a:bodyPr wrap="square" rtlCol="0">
              <a:spAutoFit/>
            </a:bodyPr>
            <a:lstStyle/>
            <a:p>
              <a:r>
                <a:rPr lang="fr-FR" sz="1300" b="1" dirty="0">
                  <a:solidFill>
                    <a:schemeClr val="bg1"/>
                  </a:solidFill>
                </a:rPr>
                <a:t>RECETTES</a:t>
              </a:r>
            </a:p>
          </p:txBody>
        </p:sp>
      </p:grpSp>
      <p:grpSp>
        <p:nvGrpSpPr>
          <p:cNvPr id="8" name="Groupe 7">
            <a:extLst>
              <a:ext uri="{FF2B5EF4-FFF2-40B4-BE49-F238E27FC236}">
                <a16:creationId xmlns:a16="http://schemas.microsoft.com/office/drawing/2014/main" id="{03DA3C21-B692-4198-A197-211C8968C387}"/>
              </a:ext>
            </a:extLst>
          </p:cNvPr>
          <p:cNvGrpSpPr/>
          <p:nvPr/>
        </p:nvGrpSpPr>
        <p:grpSpPr>
          <a:xfrm>
            <a:off x="1724257" y="2114426"/>
            <a:ext cx="2045633" cy="1218145"/>
            <a:chOff x="2331455" y="2478086"/>
            <a:chExt cx="1567544" cy="1115295"/>
          </a:xfrm>
        </p:grpSpPr>
        <p:sp>
          <p:nvSpPr>
            <p:cNvPr id="9" name="Rectangle : coins arrondis 8">
              <a:extLst>
                <a:ext uri="{FF2B5EF4-FFF2-40B4-BE49-F238E27FC236}">
                  <a16:creationId xmlns:a16="http://schemas.microsoft.com/office/drawing/2014/main" id="{1C07307B-DDA8-4F11-9102-E7591195DAA5}"/>
                </a:ext>
              </a:extLst>
            </p:cNvPr>
            <p:cNvSpPr/>
            <p:nvPr/>
          </p:nvSpPr>
          <p:spPr>
            <a:xfrm rot="16200000">
              <a:off x="2557581" y="2550738"/>
              <a:ext cx="1115295" cy="969992"/>
            </a:xfrm>
            <a:prstGeom prst="roundRect">
              <a:avLst/>
            </a:prstGeom>
            <a:solidFill>
              <a:srgbClr val="0E41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10" name="ZoneTexte 9">
              <a:extLst>
                <a:ext uri="{FF2B5EF4-FFF2-40B4-BE49-F238E27FC236}">
                  <a16:creationId xmlns:a16="http://schemas.microsoft.com/office/drawing/2014/main" id="{C7668F8D-936A-4D61-9BB9-0898DF800AE5}"/>
                </a:ext>
              </a:extLst>
            </p:cNvPr>
            <p:cNvSpPr txBox="1"/>
            <p:nvPr/>
          </p:nvSpPr>
          <p:spPr>
            <a:xfrm>
              <a:off x="2331455" y="2917957"/>
              <a:ext cx="1567544" cy="415250"/>
            </a:xfrm>
            <a:prstGeom prst="rect">
              <a:avLst/>
            </a:prstGeom>
            <a:noFill/>
          </p:spPr>
          <p:txBody>
            <a:bodyPr wrap="square" rtlCol="0">
              <a:spAutoFit/>
            </a:bodyPr>
            <a:lstStyle/>
            <a:p>
              <a:pPr algn="ctr"/>
              <a:r>
                <a:rPr lang="fr-FR" sz="1300" b="1" dirty="0">
                  <a:solidFill>
                    <a:schemeClr val="bg1"/>
                  </a:solidFill>
                  <a:latin typeface="Arial" panose="020B0604020202020204" pitchFamily="34" charset="0"/>
                  <a:cs typeface="Arial" panose="020B0604020202020204" pitchFamily="34" charset="0"/>
                </a:rPr>
                <a:t>CHARGES</a:t>
              </a:r>
              <a:br>
                <a:rPr lang="fr-FR" sz="1300" b="1" dirty="0">
                  <a:solidFill>
                    <a:schemeClr val="bg1"/>
                  </a:solidFill>
                  <a:latin typeface="Arial" panose="020B0604020202020204" pitchFamily="34" charset="0"/>
                  <a:cs typeface="Arial" panose="020B0604020202020204" pitchFamily="34" charset="0"/>
                </a:rPr>
              </a:br>
              <a:endParaRPr lang="fr-FR" sz="1300" b="1" dirty="0">
                <a:solidFill>
                  <a:schemeClr val="bg1"/>
                </a:solidFill>
                <a:latin typeface="Arial" panose="020B0604020202020204" pitchFamily="34" charset="0"/>
                <a:cs typeface="Arial" panose="020B0604020202020204" pitchFamily="34" charset="0"/>
              </a:endParaRPr>
            </a:p>
          </p:txBody>
        </p:sp>
      </p:grpSp>
      <p:grpSp>
        <p:nvGrpSpPr>
          <p:cNvPr id="16" name="Groupe 15">
            <a:extLst>
              <a:ext uri="{FF2B5EF4-FFF2-40B4-BE49-F238E27FC236}">
                <a16:creationId xmlns:a16="http://schemas.microsoft.com/office/drawing/2014/main" id="{2979E62C-9823-4264-8390-6458BDFF3D94}"/>
              </a:ext>
            </a:extLst>
          </p:cNvPr>
          <p:cNvGrpSpPr/>
          <p:nvPr/>
        </p:nvGrpSpPr>
        <p:grpSpPr>
          <a:xfrm>
            <a:off x="2083419" y="4568375"/>
            <a:ext cx="1266881" cy="1208947"/>
            <a:chOff x="1353783" y="2573867"/>
            <a:chExt cx="1389418" cy="2339361"/>
          </a:xfrm>
        </p:grpSpPr>
        <p:sp>
          <p:nvSpPr>
            <p:cNvPr id="17" name="Rectangle : coins arrondis 16">
              <a:extLst>
                <a:ext uri="{FF2B5EF4-FFF2-40B4-BE49-F238E27FC236}">
                  <a16:creationId xmlns:a16="http://schemas.microsoft.com/office/drawing/2014/main" id="{8B74FFBD-FEEB-4724-862E-1A289684F4EE}"/>
                </a:ext>
              </a:extLst>
            </p:cNvPr>
            <p:cNvSpPr/>
            <p:nvPr/>
          </p:nvSpPr>
          <p:spPr>
            <a:xfrm rot="16200000">
              <a:off x="878811" y="3048839"/>
              <a:ext cx="2339361" cy="1389418"/>
            </a:xfrm>
            <a:prstGeom prst="roundRect">
              <a:avLst/>
            </a:prstGeom>
            <a:solidFill>
              <a:srgbClr val="F392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18" name="ZoneTexte 17">
              <a:extLst>
                <a:ext uri="{FF2B5EF4-FFF2-40B4-BE49-F238E27FC236}">
                  <a16:creationId xmlns:a16="http://schemas.microsoft.com/office/drawing/2014/main" id="{31669A86-084A-4B36-8EC2-CACDE8A07540}"/>
                </a:ext>
              </a:extLst>
            </p:cNvPr>
            <p:cNvSpPr txBox="1"/>
            <p:nvPr/>
          </p:nvSpPr>
          <p:spPr>
            <a:xfrm>
              <a:off x="1485287" y="3561008"/>
              <a:ext cx="1233074" cy="401263"/>
            </a:xfrm>
            <a:prstGeom prst="rect">
              <a:avLst/>
            </a:prstGeom>
            <a:noFill/>
          </p:spPr>
          <p:txBody>
            <a:bodyPr wrap="square" rtlCol="0">
              <a:spAutoFit/>
            </a:bodyPr>
            <a:lstStyle/>
            <a:p>
              <a:r>
                <a:rPr lang="fr-FR" sz="1300" b="1" dirty="0">
                  <a:solidFill>
                    <a:schemeClr val="bg1"/>
                  </a:solidFill>
                </a:rPr>
                <a:t>RECETTES</a:t>
              </a:r>
            </a:p>
          </p:txBody>
        </p:sp>
      </p:grpSp>
      <p:grpSp>
        <p:nvGrpSpPr>
          <p:cNvPr id="19" name="Groupe 18">
            <a:extLst>
              <a:ext uri="{FF2B5EF4-FFF2-40B4-BE49-F238E27FC236}">
                <a16:creationId xmlns:a16="http://schemas.microsoft.com/office/drawing/2014/main" id="{1C847A48-525C-40CB-A78D-4D074D890F3B}"/>
              </a:ext>
            </a:extLst>
          </p:cNvPr>
          <p:cNvGrpSpPr/>
          <p:nvPr/>
        </p:nvGrpSpPr>
        <p:grpSpPr>
          <a:xfrm>
            <a:off x="155151" y="3795608"/>
            <a:ext cx="2325522" cy="1981713"/>
            <a:chOff x="2331454" y="2486495"/>
            <a:chExt cx="1567544" cy="1115295"/>
          </a:xfrm>
        </p:grpSpPr>
        <p:sp>
          <p:nvSpPr>
            <p:cNvPr id="20" name="Rectangle : coins arrondis 19">
              <a:extLst>
                <a:ext uri="{FF2B5EF4-FFF2-40B4-BE49-F238E27FC236}">
                  <a16:creationId xmlns:a16="http://schemas.microsoft.com/office/drawing/2014/main" id="{A9439EFB-9336-40DC-8F96-61F99AFADE68}"/>
                </a:ext>
              </a:extLst>
            </p:cNvPr>
            <p:cNvSpPr/>
            <p:nvPr/>
          </p:nvSpPr>
          <p:spPr>
            <a:xfrm rot="16200000">
              <a:off x="2564745" y="2638833"/>
              <a:ext cx="1115295" cy="810619"/>
            </a:xfrm>
            <a:prstGeom prst="roundRect">
              <a:avLst/>
            </a:prstGeom>
            <a:solidFill>
              <a:srgbClr val="0E41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21" name="ZoneTexte 20">
              <a:extLst>
                <a:ext uri="{FF2B5EF4-FFF2-40B4-BE49-F238E27FC236}">
                  <a16:creationId xmlns:a16="http://schemas.microsoft.com/office/drawing/2014/main" id="{2037C60D-1318-4C51-94F9-5B10EF445B2E}"/>
                </a:ext>
              </a:extLst>
            </p:cNvPr>
            <p:cNvSpPr txBox="1"/>
            <p:nvPr/>
          </p:nvSpPr>
          <p:spPr>
            <a:xfrm>
              <a:off x="2331454" y="2985378"/>
              <a:ext cx="1567544" cy="415250"/>
            </a:xfrm>
            <a:prstGeom prst="rect">
              <a:avLst/>
            </a:prstGeom>
            <a:noFill/>
          </p:spPr>
          <p:txBody>
            <a:bodyPr wrap="square" rtlCol="0">
              <a:spAutoFit/>
            </a:bodyPr>
            <a:lstStyle/>
            <a:p>
              <a:pPr algn="ctr"/>
              <a:r>
                <a:rPr lang="fr-FR" sz="1300" b="1" dirty="0">
                  <a:solidFill>
                    <a:schemeClr val="bg1"/>
                  </a:solidFill>
                  <a:latin typeface="Arial" panose="020B0604020202020204" pitchFamily="34" charset="0"/>
                  <a:cs typeface="Arial" panose="020B0604020202020204" pitchFamily="34" charset="0"/>
                </a:rPr>
                <a:t>CHARGES</a:t>
              </a:r>
              <a:br>
                <a:rPr lang="fr-FR" sz="1300" b="1" dirty="0">
                  <a:solidFill>
                    <a:schemeClr val="bg1"/>
                  </a:solidFill>
                  <a:latin typeface="Arial" panose="020B0604020202020204" pitchFamily="34" charset="0"/>
                  <a:cs typeface="Arial" panose="020B0604020202020204" pitchFamily="34" charset="0"/>
                </a:rPr>
              </a:br>
              <a:endParaRPr lang="fr-FR" sz="1300" b="1" dirty="0">
                <a:solidFill>
                  <a:schemeClr val="bg1"/>
                </a:solidFill>
                <a:latin typeface="Arial" panose="020B0604020202020204" pitchFamily="34" charset="0"/>
                <a:cs typeface="Arial" panose="020B0604020202020204" pitchFamily="34" charset="0"/>
              </a:endParaRPr>
            </a:p>
          </p:txBody>
        </p:sp>
      </p:grpSp>
      <p:grpSp>
        <p:nvGrpSpPr>
          <p:cNvPr id="28" name="Groupe 27">
            <a:extLst>
              <a:ext uri="{FF2B5EF4-FFF2-40B4-BE49-F238E27FC236}">
                <a16:creationId xmlns:a16="http://schemas.microsoft.com/office/drawing/2014/main" id="{85801BA4-D1F5-46D7-AC6E-64559726F9EE}"/>
              </a:ext>
            </a:extLst>
          </p:cNvPr>
          <p:cNvGrpSpPr/>
          <p:nvPr/>
        </p:nvGrpSpPr>
        <p:grpSpPr>
          <a:xfrm>
            <a:off x="2106745" y="3787119"/>
            <a:ext cx="6414517" cy="1263848"/>
            <a:chOff x="2106745" y="3787119"/>
            <a:chExt cx="6414517" cy="1263848"/>
          </a:xfrm>
        </p:grpSpPr>
        <p:pic>
          <p:nvPicPr>
            <p:cNvPr id="22" name="Image 21">
              <a:extLst>
                <a:ext uri="{FF2B5EF4-FFF2-40B4-BE49-F238E27FC236}">
                  <a16:creationId xmlns:a16="http://schemas.microsoft.com/office/drawing/2014/main" id="{23056F65-AF79-41F1-9BF7-A8F62EF11E38}"/>
                </a:ext>
              </a:extLst>
            </p:cNvPr>
            <p:cNvPicPr>
              <a:picLocks noChangeAspect="1"/>
            </p:cNvPicPr>
            <p:nvPr/>
          </p:nvPicPr>
          <p:blipFill>
            <a:blip r:embed="rId3"/>
            <a:stretch>
              <a:fillRect/>
            </a:stretch>
          </p:blipFill>
          <p:spPr>
            <a:xfrm>
              <a:off x="3769890" y="4236249"/>
              <a:ext cx="814718" cy="814718"/>
            </a:xfrm>
            <a:prstGeom prst="rect">
              <a:avLst/>
            </a:prstGeom>
          </p:spPr>
        </p:pic>
        <p:sp>
          <p:nvSpPr>
            <p:cNvPr id="23" name="ZoneTexte 22">
              <a:extLst>
                <a:ext uri="{FF2B5EF4-FFF2-40B4-BE49-F238E27FC236}">
                  <a16:creationId xmlns:a16="http://schemas.microsoft.com/office/drawing/2014/main" id="{73E89B9E-BF20-4357-A85F-E551406C4A55}"/>
                </a:ext>
              </a:extLst>
            </p:cNvPr>
            <p:cNvSpPr txBox="1"/>
            <p:nvPr/>
          </p:nvSpPr>
          <p:spPr>
            <a:xfrm>
              <a:off x="4908817" y="4116287"/>
              <a:ext cx="3612445" cy="830997"/>
            </a:xfrm>
            <a:prstGeom prst="rect">
              <a:avLst/>
            </a:prstGeom>
            <a:noFill/>
          </p:spPr>
          <p:txBody>
            <a:bodyPr wrap="square" rtlCol="0">
              <a:spAutoFit/>
            </a:bodyPr>
            <a:lstStyle/>
            <a:p>
              <a:pPr algn="ctr"/>
              <a:r>
                <a:rPr lang="fr-FR" sz="2400" b="1" dirty="0">
                  <a:solidFill>
                    <a:srgbClr val="0E4194"/>
                  </a:solidFill>
                </a:rPr>
                <a:t>DÉFICIT FONCIER</a:t>
              </a:r>
              <a:br>
                <a:rPr lang="fr-FR" sz="2400" dirty="0"/>
              </a:br>
              <a:r>
                <a:rPr lang="fr-FR" sz="2400" dirty="0"/>
                <a:t>fiscalement avantageux</a:t>
              </a:r>
            </a:p>
          </p:txBody>
        </p:sp>
        <p:sp>
          <p:nvSpPr>
            <p:cNvPr id="24" name="Rectangle : coins arrondis 23">
              <a:extLst>
                <a:ext uri="{FF2B5EF4-FFF2-40B4-BE49-F238E27FC236}">
                  <a16:creationId xmlns:a16="http://schemas.microsoft.com/office/drawing/2014/main" id="{E7227B44-F8C6-48E3-8572-C54E07850D05}"/>
                </a:ext>
              </a:extLst>
            </p:cNvPr>
            <p:cNvSpPr/>
            <p:nvPr/>
          </p:nvSpPr>
          <p:spPr>
            <a:xfrm rot="16200000">
              <a:off x="2319778" y="3574086"/>
              <a:ext cx="776523" cy="1202590"/>
            </a:xfrm>
            <a:prstGeom prst="roundRect">
              <a:avLst/>
            </a:prstGeom>
            <a:pattFill prst="wdUpDiag">
              <a:fgClr>
                <a:srgbClr val="0E4194"/>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grpSp>
      <p:grpSp>
        <p:nvGrpSpPr>
          <p:cNvPr id="27" name="Groupe 26">
            <a:extLst>
              <a:ext uri="{FF2B5EF4-FFF2-40B4-BE49-F238E27FC236}">
                <a16:creationId xmlns:a16="http://schemas.microsoft.com/office/drawing/2014/main" id="{7FE0570D-F8E6-469A-95F6-16DB3FE0EE9E}"/>
              </a:ext>
            </a:extLst>
          </p:cNvPr>
          <p:cNvGrpSpPr/>
          <p:nvPr/>
        </p:nvGrpSpPr>
        <p:grpSpPr>
          <a:xfrm>
            <a:off x="2151900" y="1366528"/>
            <a:ext cx="6438944" cy="1948227"/>
            <a:chOff x="2151900" y="1366528"/>
            <a:chExt cx="6438944" cy="1948227"/>
          </a:xfrm>
        </p:grpSpPr>
        <p:grpSp>
          <p:nvGrpSpPr>
            <p:cNvPr id="26" name="Groupe 25">
              <a:extLst>
                <a:ext uri="{FF2B5EF4-FFF2-40B4-BE49-F238E27FC236}">
                  <a16:creationId xmlns:a16="http://schemas.microsoft.com/office/drawing/2014/main" id="{5DD63CC2-5262-4E14-8F48-8073F028959A}"/>
                </a:ext>
              </a:extLst>
            </p:cNvPr>
            <p:cNvGrpSpPr/>
            <p:nvPr/>
          </p:nvGrpSpPr>
          <p:grpSpPr>
            <a:xfrm>
              <a:off x="3769890" y="2114426"/>
              <a:ext cx="4820954" cy="1200329"/>
              <a:chOff x="3769890" y="2114426"/>
              <a:chExt cx="4820954" cy="1200329"/>
            </a:xfrm>
          </p:grpSpPr>
          <p:sp>
            <p:nvSpPr>
              <p:cNvPr id="13" name="ZoneTexte 12">
                <a:extLst>
                  <a:ext uri="{FF2B5EF4-FFF2-40B4-BE49-F238E27FC236}">
                    <a16:creationId xmlns:a16="http://schemas.microsoft.com/office/drawing/2014/main" id="{BF28EA10-8D78-482A-9615-1EF6E0EA41FF}"/>
                  </a:ext>
                </a:extLst>
              </p:cNvPr>
              <p:cNvSpPr txBox="1"/>
              <p:nvPr/>
            </p:nvSpPr>
            <p:spPr>
              <a:xfrm>
                <a:off x="4876798" y="2114426"/>
                <a:ext cx="3714046" cy="1200329"/>
              </a:xfrm>
              <a:prstGeom prst="rect">
                <a:avLst/>
              </a:prstGeom>
              <a:noFill/>
            </p:spPr>
            <p:txBody>
              <a:bodyPr wrap="square" rtlCol="0">
                <a:spAutoFit/>
              </a:bodyPr>
              <a:lstStyle/>
              <a:p>
                <a:pPr algn="ctr"/>
                <a:r>
                  <a:rPr lang="fr-FR" sz="2400" b="1" dirty="0">
                    <a:solidFill>
                      <a:srgbClr val="F39200"/>
                    </a:solidFill>
                  </a:rPr>
                  <a:t>BÉNÉFICE FONCIER</a:t>
                </a:r>
                <a:br>
                  <a:rPr lang="fr-FR" sz="2400" dirty="0"/>
                </a:br>
                <a:r>
                  <a:rPr lang="fr-FR" sz="2400" dirty="0"/>
                  <a:t>soumis au Barème de l’IR</a:t>
                </a:r>
              </a:p>
              <a:p>
                <a:pPr algn="ctr"/>
                <a:endParaRPr lang="fr-FR" sz="2400" dirty="0"/>
              </a:p>
            </p:txBody>
          </p:sp>
          <p:pic>
            <p:nvPicPr>
              <p:cNvPr id="15" name="Image 14">
                <a:extLst>
                  <a:ext uri="{FF2B5EF4-FFF2-40B4-BE49-F238E27FC236}">
                    <a16:creationId xmlns:a16="http://schemas.microsoft.com/office/drawing/2014/main" id="{9C25F690-6BA8-4BE6-9D00-43053586987F}"/>
                  </a:ext>
                </a:extLst>
              </p:cNvPr>
              <p:cNvPicPr>
                <a:picLocks noChangeAspect="1"/>
              </p:cNvPicPr>
              <p:nvPr/>
            </p:nvPicPr>
            <p:blipFill>
              <a:blip r:embed="rId3"/>
              <a:stretch>
                <a:fillRect/>
              </a:stretch>
            </p:blipFill>
            <p:spPr>
              <a:xfrm>
                <a:off x="3769890" y="2157567"/>
                <a:ext cx="814718" cy="814718"/>
              </a:xfrm>
              <a:prstGeom prst="rect">
                <a:avLst/>
              </a:prstGeom>
            </p:spPr>
          </p:pic>
        </p:grpSp>
        <p:sp>
          <p:nvSpPr>
            <p:cNvPr id="25" name="Rectangle : coins arrondis 24">
              <a:extLst>
                <a:ext uri="{FF2B5EF4-FFF2-40B4-BE49-F238E27FC236}">
                  <a16:creationId xmlns:a16="http://schemas.microsoft.com/office/drawing/2014/main" id="{C8591789-5A54-4955-9407-19783CAC15A7}"/>
                </a:ext>
              </a:extLst>
            </p:cNvPr>
            <p:cNvSpPr/>
            <p:nvPr/>
          </p:nvSpPr>
          <p:spPr>
            <a:xfrm rot="16200000">
              <a:off x="2389411" y="1129017"/>
              <a:ext cx="727568" cy="1202590"/>
            </a:xfrm>
            <a:prstGeom prst="roundRect">
              <a:avLst/>
            </a:prstGeom>
            <a:pattFill prst="wdUpDiag">
              <a:fgClr>
                <a:srgbClr val="F392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69700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wipe(left)">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down)">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wipe(left)">
                                      <p:cBhvr>
                                        <p:cTn id="3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73CED5-238B-42BC-B84E-117F80A045E6}"/>
              </a:ext>
            </a:extLst>
          </p:cNvPr>
          <p:cNvSpPr>
            <a:spLocks noGrp="1"/>
          </p:cNvSpPr>
          <p:nvPr>
            <p:ph type="title"/>
          </p:nvPr>
        </p:nvSpPr>
        <p:spPr/>
        <p:txBody>
          <a:bodyPr/>
          <a:lstStyle/>
          <a:p>
            <a:r>
              <a:rPr lang="fr-FR" sz="2800" dirty="0"/>
              <a:t>Utilisation du déficit foncier </a:t>
            </a:r>
          </a:p>
        </p:txBody>
      </p:sp>
      <p:grpSp>
        <p:nvGrpSpPr>
          <p:cNvPr id="32" name="Groupe 31">
            <a:extLst>
              <a:ext uri="{FF2B5EF4-FFF2-40B4-BE49-F238E27FC236}">
                <a16:creationId xmlns:a16="http://schemas.microsoft.com/office/drawing/2014/main" id="{594F8ECE-7559-4061-B11B-7107EF5B62A3}"/>
              </a:ext>
            </a:extLst>
          </p:cNvPr>
          <p:cNvGrpSpPr/>
          <p:nvPr/>
        </p:nvGrpSpPr>
        <p:grpSpPr>
          <a:xfrm>
            <a:off x="122301" y="2506134"/>
            <a:ext cx="1428745" cy="1865367"/>
            <a:chOff x="122301" y="2506134"/>
            <a:chExt cx="1428745" cy="1865367"/>
          </a:xfrm>
        </p:grpSpPr>
        <p:sp>
          <p:nvSpPr>
            <p:cNvPr id="14" name="Rectangle : coins arrondis 13">
              <a:extLst>
                <a:ext uri="{FF2B5EF4-FFF2-40B4-BE49-F238E27FC236}">
                  <a16:creationId xmlns:a16="http://schemas.microsoft.com/office/drawing/2014/main" id="{EC30E214-E13A-415A-87CA-A77F43D47E09}"/>
                </a:ext>
              </a:extLst>
            </p:cNvPr>
            <p:cNvSpPr/>
            <p:nvPr/>
          </p:nvSpPr>
          <p:spPr>
            <a:xfrm rot="16200000">
              <a:off x="-96010" y="2724445"/>
              <a:ext cx="1865367" cy="1428745"/>
            </a:xfrm>
            <a:prstGeom prst="roundRect">
              <a:avLst/>
            </a:prstGeom>
            <a:pattFill prst="wdUpDiag">
              <a:fgClr>
                <a:srgbClr val="0E4194"/>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350" dirty="0">
                  <a:latin typeface="Arial" panose="020B0604020202020204" pitchFamily="34" charset="0"/>
                  <a:cs typeface="Arial" panose="020B0604020202020204" pitchFamily="34" charset="0"/>
                </a:rPr>
                <a:t>           </a:t>
              </a:r>
              <a:endParaRPr lang="fr-FR" sz="1350" b="1" dirty="0">
                <a:latin typeface="Arial" panose="020B0604020202020204" pitchFamily="34" charset="0"/>
                <a:cs typeface="Arial" panose="020B0604020202020204" pitchFamily="34" charset="0"/>
              </a:endParaRPr>
            </a:p>
          </p:txBody>
        </p:sp>
        <p:sp>
          <p:nvSpPr>
            <p:cNvPr id="16" name="ZoneTexte 15">
              <a:extLst>
                <a:ext uri="{FF2B5EF4-FFF2-40B4-BE49-F238E27FC236}">
                  <a16:creationId xmlns:a16="http://schemas.microsoft.com/office/drawing/2014/main" id="{5800B2DB-3C82-421C-9EE9-5C62A0BAF9D9}"/>
                </a:ext>
              </a:extLst>
            </p:cNvPr>
            <p:cNvSpPr txBox="1"/>
            <p:nvPr/>
          </p:nvSpPr>
          <p:spPr>
            <a:xfrm>
              <a:off x="258025" y="3136553"/>
              <a:ext cx="1072445" cy="646331"/>
            </a:xfrm>
            <a:prstGeom prst="rect">
              <a:avLst/>
            </a:prstGeom>
            <a:solidFill>
              <a:schemeClr val="bg1"/>
            </a:solidFill>
            <a:ln>
              <a:noFill/>
            </a:ln>
          </p:spPr>
          <p:txBody>
            <a:bodyPr wrap="square" rtlCol="0">
              <a:spAutoFit/>
            </a:bodyPr>
            <a:lstStyle/>
            <a:p>
              <a:pPr algn="ctr"/>
              <a:r>
                <a:rPr lang="fr-FR" dirty="0"/>
                <a:t>Déficit Foncier</a:t>
              </a:r>
            </a:p>
          </p:txBody>
        </p:sp>
      </p:grpSp>
      <p:grpSp>
        <p:nvGrpSpPr>
          <p:cNvPr id="35" name="Groupe 34">
            <a:extLst>
              <a:ext uri="{FF2B5EF4-FFF2-40B4-BE49-F238E27FC236}">
                <a16:creationId xmlns:a16="http://schemas.microsoft.com/office/drawing/2014/main" id="{C09B5A19-527A-416C-8A68-286862BC7F75}"/>
              </a:ext>
            </a:extLst>
          </p:cNvPr>
          <p:cNvGrpSpPr/>
          <p:nvPr/>
        </p:nvGrpSpPr>
        <p:grpSpPr>
          <a:xfrm>
            <a:off x="1541597" y="3894479"/>
            <a:ext cx="2853581" cy="1227183"/>
            <a:chOff x="1541597" y="3894479"/>
            <a:chExt cx="2853581" cy="1227183"/>
          </a:xfrm>
        </p:grpSpPr>
        <p:sp>
          <p:nvSpPr>
            <p:cNvPr id="18" name="Flèche : droite 17">
              <a:extLst>
                <a:ext uri="{FF2B5EF4-FFF2-40B4-BE49-F238E27FC236}">
                  <a16:creationId xmlns:a16="http://schemas.microsoft.com/office/drawing/2014/main" id="{355B0C3A-059F-43A8-8946-799663E6C9CD}"/>
                </a:ext>
              </a:extLst>
            </p:cNvPr>
            <p:cNvSpPr/>
            <p:nvPr/>
          </p:nvSpPr>
          <p:spPr>
            <a:xfrm rot="2153944">
              <a:off x="1541597" y="3894479"/>
              <a:ext cx="1110973" cy="327668"/>
            </a:xfrm>
            <a:prstGeom prst="righ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Rectangle : coins arrondis 18">
              <a:extLst>
                <a:ext uri="{FF2B5EF4-FFF2-40B4-BE49-F238E27FC236}">
                  <a16:creationId xmlns:a16="http://schemas.microsoft.com/office/drawing/2014/main" id="{09295FF0-BA8C-4C48-BCCF-1FFB462C8E13}"/>
                </a:ext>
              </a:extLst>
            </p:cNvPr>
            <p:cNvSpPr/>
            <p:nvPr/>
          </p:nvSpPr>
          <p:spPr>
            <a:xfrm>
              <a:off x="2643122" y="3983242"/>
              <a:ext cx="1752056" cy="1138420"/>
            </a:xfrm>
            <a:prstGeom prst="roundRect">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tx1"/>
                  </a:solidFill>
                  <a:latin typeface="Arial" panose="020B0604020202020204" pitchFamily="34" charset="0"/>
                  <a:cs typeface="Arial" panose="020B0604020202020204" pitchFamily="34" charset="0"/>
                </a:rPr>
                <a:t>Autres </a:t>
              </a:r>
              <a:br>
                <a:rPr lang="fr-FR" b="1" dirty="0">
                  <a:solidFill>
                    <a:schemeClr val="tx1"/>
                  </a:solidFill>
                  <a:latin typeface="Arial" panose="020B0604020202020204" pitchFamily="34" charset="0"/>
                  <a:cs typeface="Arial" panose="020B0604020202020204" pitchFamily="34" charset="0"/>
                </a:rPr>
              </a:br>
              <a:r>
                <a:rPr lang="fr-FR" b="1" dirty="0">
                  <a:solidFill>
                    <a:schemeClr val="tx1"/>
                  </a:solidFill>
                  <a:latin typeface="Arial" panose="020B0604020202020204" pitchFamily="34" charset="0"/>
                  <a:cs typeface="Arial" panose="020B0604020202020204" pitchFamily="34" charset="0"/>
                </a:rPr>
                <a:t>charges</a:t>
              </a:r>
            </a:p>
          </p:txBody>
        </p:sp>
      </p:grpSp>
      <p:grpSp>
        <p:nvGrpSpPr>
          <p:cNvPr id="34" name="Groupe 33">
            <a:extLst>
              <a:ext uri="{FF2B5EF4-FFF2-40B4-BE49-F238E27FC236}">
                <a16:creationId xmlns:a16="http://schemas.microsoft.com/office/drawing/2014/main" id="{4505C5E0-9505-49D0-A1B4-71A1869BC93A}"/>
              </a:ext>
            </a:extLst>
          </p:cNvPr>
          <p:cNvGrpSpPr/>
          <p:nvPr/>
        </p:nvGrpSpPr>
        <p:grpSpPr>
          <a:xfrm>
            <a:off x="4508049" y="1880556"/>
            <a:ext cx="2672998" cy="983077"/>
            <a:chOff x="4508049" y="1880556"/>
            <a:chExt cx="2672998" cy="983077"/>
          </a:xfrm>
        </p:grpSpPr>
        <p:sp>
          <p:nvSpPr>
            <p:cNvPr id="23" name="Flèche : droite 22">
              <a:extLst>
                <a:ext uri="{FF2B5EF4-FFF2-40B4-BE49-F238E27FC236}">
                  <a16:creationId xmlns:a16="http://schemas.microsoft.com/office/drawing/2014/main" id="{4208F0FB-740C-4471-BB5E-EA13E8D27708}"/>
                </a:ext>
              </a:extLst>
            </p:cNvPr>
            <p:cNvSpPr/>
            <p:nvPr/>
          </p:nvSpPr>
          <p:spPr>
            <a:xfrm>
              <a:off x="4508049" y="2178466"/>
              <a:ext cx="766228" cy="327668"/>
            </a:xfrm>
            <a:prstGeom prst="rightArrow">
              <a:avLst/>
            </a:prstGeom>
            <a:solidFill>
              <a:srgbClr val="B4C7E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4" name="Rectangle : coins arrondis 23">
              <a:extLst>
                <a:ext uri="{FF2B5EF4-FFF2-40B4-BE49-F238E27FC236}">
                  <a16:creationId xmlns:a16="http://schemas.microsoft.com/office/drawing/2014/main" id="{49807A9C-A1E3-4046-B06C-C14F871D07B1}"/>
                </a:ext>
              </a:extLst>
            </p:cNvPr>
            <p:cNvSpPr/>
            <p:nvPr/>
          </p:nvSpPr>
          <p:spPr>
            <a:xfrm>
              <a:off x="5343491" y="1880556"/>
              <a:ext cx="1837556" cy="983077"/>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Déduction des RF des 10 années suivantes</a:t>
              </a:r>
            </a:p>
          </p:txBody>
        </p:sp>
      </p:grpSp>
      <p:grpSp>
        <p:nvGrpSpPr>
          <p:cNvPr id="36" name="Groupe 35">
            <a:extLst>
              <a:ext uri="{FF2B5EF4-FFF2-40B4-BE49-F238E27FC236}">
                <a16:creationId xmlns:a16="http://schemas.microsoft.com/office/drawing/2014/main" id="{79427B7F-290C-4DE9-AA20-32D9B7445817}"/>
              </a:ext>
            </a:extLst>
          </p:cNvPr>
          <p:cNvGrpSpPr/>
          <p:nvPr/>
        </p:nvGrpSpPr>
        <p:grpSpPr>
          <a:xfrm>
            <a:off x="4479151" y="3511231"/>
            <a:ext cx="2733724" cy="869879"/>
            <a:chOff x="4479151" y="3511231"/>
            <a:chExt cx="2733724" cy="869879"/>
          </a:xfrm>
        </p:grpSpPr>
        <p:sp>
          <p:nvSpPr>
            <p:cNvPr id="21" name="Flèche : droite 20">
              <a:extLst>
                <a:ext uri="{FF2B5EF4-FFF2-40B4-BE49-F238E27FC236}">
                  <a16:creationId xmlns:a16="http://schemas.microsoft.com/office/drawing/2014/main" id="{6A7C60EF-7152-416B-A7E7-85B4F74C403F}"/>
                </a:ext>
              </a:extLst>
            </p:cNvPr>
            <p:cNvSpPr/>
            <p:nvPr/>
          </p:nvSpPr>
          <p:spPr>
            <a:xfrm rot="19696083">
              <a:off x="4479151" y="4053442"/>
              <a:ext cx="766228" cy="327668"/>
            </a:xfrm>
            <a:prstGeom prst="righ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 name="Rectangle : coins arrondis 24">
              <a:extLst>
                <a:ext uri="{FF2B5EF4-FFF2-40B4-BE49-F238E27FC236}">
                  <a16:creationId xmlns:a16="http://schemas.microsoft.com/office/drawing/2014/main" id="{EB63F697-C528-470C-877A-B717C67F0E1A}"/>
                </a:ext>
              </a:extLst>
            </p:cNvPr>
            <p:cNvSpPr/>
            <p:nvPr/>
          </p:nvSpPr>
          <p:spPr>
            <a:xfrm>
              <a:off x="5272448" y="3511231"/>
              <a:ext cx="1940427" cy="838371"/>
            </a:xfrm>
            <a:prstGeom prst="round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Imputable sur RG jusqu’à 10 700 €</a:t>
              </a:r>
            </a:p>
          </p:txBody>
        </p:sp>
      </p:grpSp>
      <p:grpSp>
        <p:nvGrpSpPr>
          <p:cNvPr id="38" name="Groupe 37">
            <a:extLst>
              <a:ext uri="{FF2B5EF4-FFF2-40B4-BE49-F238E27FC236}">
                <a16:creationId xmlns:a16="http://schemas.microsoft.com/office/drawing/2014/main" id="{EE304F0A-F936-4C0F-8008-7F16BA921EE3}"/>
              </a:ext>
            </a:extLst>
          </p:cNvPr>
          <p:cNvGrpSpPr/>
          <p:nvPr/>
        </p:nvGrpSpPr>
        <p:grpSpPr>
          <a:xfrm>
            <a:off x="4482249" y="4595669"/>
            <a:ext cx="2716649" cy="1032279"/>
            <a:chOff x="4482249" y="4595669"/>
            <a:chExt cx="2716649" cy="1032279"/>
          </a:xfrm>
        </p:grpSpPr>
        <p:sp>
          <p:nvSpPr>
            <p:cNvPr id="22" name="Flèche : droite 21">
              <a:extLst>
                <a:ext uri="{FF2B5EF4-FFF2-40B4-BE49-F238E27FC236}">
                  <a16:creationId xmlns:a16="http://schemas.microsoft.com/office/drawing/2014/main" id="{A35FB2E6-7A93-4F85-92F5-CE2B3D83ABDB}"/>
                </a:ext>
              </a:extLst>
            </p:cNvPr>
            <p:cNvSpPr/>
            <p:nvPr/>
          </p:nvSpPr>
          <p:spPr>
            <a:xfrm rot="2053686">
              <a:off x="4482249" y="4745240"/>
              <a:ext cx="766228" cy="327668"/>
            </a:xfrm>
            <a:prstGeom prst="righ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6" name="Rectangle : coins arrondis 25">
              <a:extLst>
                <a:ext uri="{FF2B5EF4-FFF2-40B4-BE49-F238E27FC236}">
                  <a16:creationId xmlns:a16="http://schemas.microsoft.com/office/drawing/2014/main" id="{BAC8B27A-FCA4-4EBD-8701-B14D17A14662}"/>
                </a:ext>
              </a:extLst>
            </p:cNvPr>
            <p:cNvSpPr/>
            <p:nvPr/>
          </p:nvSpPr>
          <p:spPr>
            <a:xfrm>
              <a:off x="5258471" y="4595669"/>
              <a:ext cx="1940427" cy="1032279"/>
            </a:xfrm>
            <a:prstGeom prst="round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Au-delà de 10 700 €</a:t>
              </a:r>
              <a:br>
                <a:rPr lang="fr-FR" sz="1400" b="1" dirty="0">
                  <a:solidFill>
                    <a:schemeClr val="tx1"/>
                  </a:solidFill>
                  <a:latin typeface="Arial" panose="020B0604020202020204" pitchFamily="34" charset="0"/>
                  <a:cs typeface="Arial" panose="020B0604020202020204" pitchFamily="34" charset="0"/>
                </a:rPr>
              </a:br>
              <a:r>
                <a:rPr lang="fr-FR" sz="1400" b="1" dirty="0">
                  <a:solidFill>
                    <a:schemeClr val="tx1"/>
                  </a:solidFill>
                  <a:latin typeface="Arial" panose="020B0604020202020204" pitchFamily="34" charset="0"/>
                  <a:cs typeface="Arial" panose="020B0604020202020204" pitchFamily="34" charset="0"/>
                </a:rPr>
                <a:t>Déduction des RF des 10 années suivantes</a:t>
              </a:r>
            </a:p>
          </p:txBody>
        </p:sp>
      </p:grpSp>
      <p:grpSp>
        <p:nvGrpSpPr>
          <p:cNvPr id="33" name="Groupe 32">
            <a:extLst>
              <a:ext uri="{FF2B5EF4-FFF2-40B4-BE49-F238E27FC236}">
                <a16:creationId xmlns:a16="http://schemas.microsoft.com/office/drawing/2014/main" id="{6FA2F617-A677-4F3A-B07E-43A626F6FDAB}"/>
              </a:ext>
            </a:extLst>
          </p:cNvPr>
          <p:cNvGrpSpPr/>
          <p:nvPr/>
        </p:nvGrpSpPr>
        <p:grpSpPr>
          <a:xfrm>
            <a:off x="1565656" y="1900564"/>
            <a:ext cx="2829522" cy="1188525"/>
            <a:chOff x="1565656" y="1900564"/>
            <a:chExt cx="2829522" cy="1188525"/>
          </a:xfrm>
        </p:grpSpPr>
        <p:sp>
          <p:nvSpPr>
            <p:cNvPr id="20" name="Rectangle : coins arrondis 19">
              <a:extLst>
                <a:ext uri="{FF2B5EF4-FFF2-40B4-BE49-F238E27FC236}">
                  <a16:creationId xmlns:a16="http://schemas.microsoft.com/office/drawing/2014/main" id="{FC5FADBE-D17F-4B39-A5A5-D44068BD13F9}"/>
                </a:ext>
              </a:extLst>
            </p:cNvPr>
            <p:cNvSpPr/>
            <p:nvPr/>
          </p:nvSpPr>
          <p:spPr>
            <a:xfrm>
              <a:off x="2643122" y="1900564"/>
              <a:ext cx="1752056" cy="977293"/>
            </a:xfrm>
            <a:prstGeom prst="roundRect">
              <a:avLst/>
            </a:prstGeom>
            <a:solidFill>
              <a:srgbClr val="B4C7E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chemeClr val="tx1"/>
                  </a:solidFill>
                </a:rPr>
                <a:t>Intérêts</a:t>
              </a:r>
              <a:br>
                <a:rPr lang="fr-FR" b="1" dirty="0">
                  <a:solidFill>
                    <a:schemeClr val="tx1"/>
                  </a:solidFill>
                </a:rPr>
              </a:br>
              <a:r>
                <a:rPr lang="fr-FR" b="1" dirty="0">
                  <a:solidFill>
                    <a:schemeClr val="tx1"/>
                  </a:solidFill>
                </a:rPr>
                <a:t>d’emprunt</a:t>
              </a:r>
            </a:p>
          </p:txBody>
        </p:sp>
        <p:sp>
          <p:nvSpPr>
            <p:cNvPr id="28" name="Flèche : droite 27">
              <a:extLst>
                <a:ext uri="{FF2B5EF4-FFF2-40B4-BE49-F238E27FC236}">
                  <a16:creationId xmlns:a16="http://schemas.microsoft.com/office/drawing/2014/main" id="{7E7CC52B-FC1D-4189-B25A-746994924CBD}"/>
                </a:ext>
              </a:extLst>
            </p:cNvPr>
            <p:cNvSpPr/>
            <p:nvPr/>
          </p:nvSpPr>
          <p:spPr>
            <a:xfrm rot="19469156">
              <a:off x="1565656" y="2761421"/>
              <a:ext cx="1144230" cy="327668"/>
            </a:xfrm>
            <a:prstGeom prst="rightArrow">
              <a:avLst/>
            </a:prstGeom>
            <a:solidFill>
              <a:srgbClr val="B4C7E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grpSp>
        <p:nvGrpSpPr>
          <p:cNvPr id="37" name="Groupe 36">
            <a:extLst>
              <a:ext uri="{FF2B5EF4-FFF2-40B4-BE49-F238E27FC236}">
                <a16:creationId xmlns:a16="http://schemas.microsoft.com/office/drawing/2014/main" id="{ECCBAC6D-DF18-4D75-B2B6-296BE1C79A56}"/>
              </a:ext>
            </a:extLst>
          </p:cNvPr>
          <p:cNvGrpSpPr/>
          <p:nvPr/>
        </p:nvGrpSpPr>
        <p:grpSpPr>
          <a:xfrm>
            <a:off x="7212875" y="3142578"/>
            <a:ext cx="1813327" cy="1575675"/>
            <a:chOff x="7212875" y="3425303"/>
            <a:chExt cx="1813327" cy="1084438"/>
          </a:xfrm>
        </p:grpSpPr>
        <p:sp>
          <p:nvSpPr>
            <p:cNvPr id="27" name="Rectangle : coins arrondis 26">
              <a:extLst>
                <a:ext uri="{FF2B5EF4-FFF2-40B4-BE49-F238E27FC236}">
                  <a16:creationId xmlns:a16="http://schemas.microsoft.com/office/drawing/2014/main" id="{5B440019-D2C6-4571-B608-687328004F50}"/>
                </a:ext>
              </a:extLst>
            </p:cNvPr>
            <p:cNvSpPr/>
            <p:nvPr/>
          </p:nvSpPr>
          <p:spPr>
            <a:xfrm>
              <a:off x="7702010" y="3425303"/>
              <a:ext cx="1324192" cy="1084438"/>
            </a:xfrm>
            <a:prstGeom prst="round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Si RG insuffisant, excédent imputable sur RG des 6 années suivantes</a:t>
              </a:r>
            </a:p>
          </p:txBody>
        </p:sp>
        <p:sp>
          <p:nvSpPr>
            <p:cNvPr id="29" name="Flèche : droite 28">
              <a:extLst>
                <a:ext uri="{FF2B5EF4-FFF2-40B4-BE49-F238E27FC236}">
                  <a16:creationId xmlns:a16="http://schemas.microsoft.com/office/drawing/2014/main" id="{F1B6C453-AD89-47E0-AEBD-E4FBCCA9DFB0}"/>
                </a:ext>
              </a:extLst>
            </p:cNvPr>
            <p:cNvSpPr/>
            <p:nvPr/>
          </p:nvSpPr>
          <p:spPr>
            <a:xfrm>
              <a:off x="7212875" y="3801768"/>
              <a:ext cx="489135" cy="327668"/>
            </a:xfrm>
            <a:prstGeom prst="righ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46110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wipe(left)">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left)">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wipe(left)">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wipe(left)">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wipe(left)">
                                      <p:cBhvr>
                                        <p:cTn id="3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419728-B7A2-4DDC-B5FF-7C59ACA50867}"/>
              </a:ext>
            </a:extLst>
          </p:cNvPr>
          <p:cNvSpPr>
            <a:spLocks noGrp="1"/>
          </p:cNvSpPr>
          <p:nvPr>
            <p:ph type="title"/>
          </p:nvPr>
        </p:nvSpPr>
        <p:spPr/>
        <p:txBody>
          <a:bodyPr/>
          <a:lstStyle/>
          <a:p>
            <a:r>
              <a:rPr lang="fr-FR" sz="2800" dirty="0"/>
              <a:t>Calcul du déficit foncier : exemple </a:t>
            </a:r>
          </a:p>
        </p:txBody>
      </p:sp>
      <p:sp>
        <p:nvSpPr>
          <p:cNvPr id="5" name="ZoneTexte 4">
            <a:extLst>
              <a:ext uri="{FF2B5EF4-FFF2-40B4-BE49-F238E27FC236}">
                <a16:creationId xmlns:a16="http://schemas.microsoft.com/office/drawing/2014/main" id="{D41DB1B9-2A61-4CD9-BA7A-73267A683B91}"/>
              </a:ext>
            </a:extLst>
          </p:cNvPr>
          <p:cNvSpPr txBox="1"/>
          <p:nvPr/>
        </p:nvSpPr>
        <p:spPr>
          <a:xfrm>
            <a:off x="406398" y="1117535"/>
            <a:ext cx="8184445" cy="1569660"/>
          </a:xfrm>
          <a:prstGeom prst="rect">
            <a:avLst/>
          </a:prstGeom>
          <a:noFill/>
        </p:spPr>
        <p:txBody>
          <a:bodyPr wrap="square" rtlCol="0">
            <a:spAutoFit/>
          </a:bodyPr>
          <a:lstStyle/>
          <a:p>
            <a:r>
              <a:rPr lang="fr-FR" sz="1600" i="1" dirty="0"/>
              <a:t>Exemple : soit un contribuable qui a perçu 25 000 € de revenus fonciers, les intérêts d’emprunt représentent 5 000 € et il a eu par ailleurs 50 000 € de travaux d’amélioration. Son revenu global est de 45 000 €.	</a:t>
            </a:r>
            <a:br>
              <a:rPr lang="fr-FR" sz="1600" i="1" dirty="0"/>
            </a:br>
            <a:br>
              <a:rPr lang="fr-FR" sz="1600" i="1" dirty="0"/>
            </a:br>
            <a:r>
              <a:rPr lang="fr-FR" sz="1600" b="1" i="1" dirty="0">
                <a:solidFill>
                  <a:srgbClr val="C00000"/>
                </a:solidFill>
              </a:rPr>
              <a:t>Quel est son résultat foncier ? </a:t>
            </a:r>
            <a:r>
              <a:rPr lang="fr-FR" sz="1600" i="1" dirty="0"/>
              <a:t>	</a:t>
            </a:r>
            <a:br>
              <a:rPr lang="fr-FR" sz="1600" i="1" dirty="0"/>
            </a:br>
            <a:endParaRPr lang="fr-FR" sz="1600" dirty="0"/>
          </a:p>
        </p:txBody>
      </p:sp>
      <p:sp>
        <p:nvSpPr>
          <p:cNvPr id="7" name="Rectangle : coins arrondis 6">
            <a:extLst>
              <a:ext uri="{FF2B5EF4-FFF2-40B4-BE49-F238E27FC236}">
                <a16:creationId xmlns:a16="http://schemas.microsoft.com/office/drawing/2014/main" id="{795F5D51-22A0-4C2C-A738-E24C08440768}"/>
              </a:ext>
            </a:extLst>
          </p:cNvPr>
          <p:cNvSpPr/>
          <p:nvPr/>
        </p:nvSpPr>
        <p:spPr>
          <a:xfrm>
            <a:off x="1135590" y="3868479"/>
            <a:ext cx="1636889" cy="496711"/>
          </a:xfrm>
          <a:prstGeom prst="roundRect">
            <a:avLst/>
          </a:prstGeom>
          <a:solidFill>
            <a:srgbClr val="F39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25 000 €</a:t>
            </a:r>
          </a:p>
        </p:txBody>
      </p:sp>
      <p:sp>
        <p:nvSpPr>
          <p:cNvPr id="8" name="Rectangle : coins arrondis 7">
            <a:extLst>
              <a:ext uri="{FF2B5EF4-FFF2-40B4-BE49-F238E27FC236}">
                <a16:creationId xmlns:a16="http://schemas.microsoft.com/office/drawing/2014/main" id="{F32110A0-0040-43AE-BADF-2BB8B26A6A36}"/>
              </a:ext>
            </a:extLst>
          </p:cNvPr>
          <p:cNvSpPr/>
          <p:nvPr/>
        </p:nvSpPr>
        <p:spPr>
          <a:xfrm>
            <a:off x="1135590" y="4521209"/>
            <a:ext cx="1636889" cy="496711"/>
          </a:xfrm>
          <a:prstGeom prst="roundRect">
            <a:avLst/>
          </a:prstGeom>
          <a:solidFill>
            <a:srgbClr val="B4C7E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 5 000 €</a:t>
            </a:r>
          </a:p>
        </p:txBody>
      </p:sp>
      <p:pic>
        <p:nvPicPr>
          <p:cNvPr id="11" name="Image 10">
            <a:extLst>
              <a:ext uri="{FF2B5EF4-FFF2-40B4-BE49-F238E27FC236}">
                <a16:creationId xmlns:a16="http://schemas.microsoft.com/office/drawing/2014/main" id="{82088070-ADEB-4FE3-B01E-4796FB934751}"/>
              </a:ext>
            </a:extLst>
          </p:cNvPr>
          <p:cNvPicPr>
            <a:picLocks noChangeAspect="1"/>
          </p:cNvPicPr>
          <p:nvPr/>
        </p:nvPicPr>
        <p:blipFill>
          <a:blip r:embed="rId3"/>
          <a:stretch>
            <a:fillRect/>
          </a:stretch>
        </p:blipFill>
        <p:spPr>
          <a:xfrm>
            <a:off x="316087" y="4139411"/>
            <a:ext cx="433718" cy="713118"/>
          </a:xfrm>
          <a:prstGeom prst="rect">
            <a:avLst/>
          </a:prstGeom>
        </p:spPr>
      </p:pic>
      <p:cxnSp>
        <p:nvCxnSpPr>
          <p:cNvPr id="13" name="Connecteur droit 12">
            <a:extLst>
              <a:ext uri="{FF2B5EF4-FFF2-40B4-BE49-F238E27FC236}">
                <a16:creationId xmlns:a16="http://schemas.microsoft.com/office/drawing/2014/main" id="{6AF86654-8A52-48CD-BE3F-1BAD7332BC07}"/>
              </a:ext>
            </a:extLst>
          </p:cNvPr>
          <p:cNvCxnSpPr>
            <a:cxnSpLocks/>
          </p:cNvCxnSpPr>
          <p:nvPr/>
        </p:nvCxnSpPr>
        <p:spPr>
          <a:xfrm>
            <a:off x="1030638" y="5177991"/>
            <a:ext cx="1846790" cy="0"/>
          </a:xfrm>
          <a:prstGeom prst="line">
            <a:avLst/>
          </a:prstGeom>
          <a:ln>
            <a:solidFill>
              <a:schemeClr val="tx1"/>
            </a:solidFil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15" name="Rectangle : coins arrondis 14">
            <a:extLst>
              <a:ext uri="{FF2B5EF4-FFF2-40B4-BE49-F238E27FC236}">
                <a16:creationId xmlns:a16="http://schemas.microsoft.com/office/drawing/2014/main" id="{2DF64C95-B0BC-4DF4-8B28-F81A15CA154C}"/>
              </a:ext>
            </a:extLst>
          </p:cNvPr>
          <p:cNvSpPr/>
          <p:nvPr/>
        </p:nvSpPr>
        <p:spPr>
          <a:xfrm>
            <a:off x="3819250" y="4521209"/>
            <a:ext cx="1636889" cy="496711"/>
          </a:xfrm>
          <a:prstGeom prst="roundRect">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50 000 €</a:t>
            </a:r>
          </a:p>
        </p:txBody>
      </p:sp>
      <p:pic>
        <p:nvPicPr>
          <p:cNvPr id="16" name="Image 15">
            <a:extLst>
              <a:ext uri="{FF2B5EF4-FFF2-40B4-BE49-F238E27FC236}">
                <a16:creationId xmlns:a16="http://schemas.microsoft.com/office/drawing/2014/main" id="{537E41B4-4E7C-4C53-9BC3-BBFE5583F1B9}"/>
              </a:ext>
            </a:extLst>
          </p:cNvPr>
          <p:cNvPicPr>
            <a:picLocks noChangeAspect="1"/>
          </p:cNvPicPr>
          <p:nvPr/>
        </p:nvPicPr>
        <p:blipFill>
          <a:blip r:embed="rId3"/>
          <a:stretch>
            <a:fillRect/>
          </a:stretch>
        </p:blipFill>
        <p:spPr>
          <a:xfrm>
            <a:off x="3272708" y="4099910"/>
            <a:ext cx="433718" cy="713118"/>
          </a:xfrm>
          <a:prstGeom prst="rect">
            <a:avLst/>
          </a:prstGeom>
        </p:spPr>
      </p:pic>
      <p:grpSp>
        <p:nvGrpSpPr>
          <p:cNvPr id="33" name="Groupe 32">
            <a:extLst>
              <a:ext uri="{FF2B5EF4-FFF2-40B4-BE49-F238E27FC236}">
                <a16:creationId xmlns:a16="http://schemas.microsoft.com/office/drawing/2014/main" id="{5B45D333-FC81-4B30-BB5E-E36878980F44}"/>
              </a:ext>
            </a:extLst>
          </p:cNvPr>
          <p:cNvGrpSpPr/>
          <p:nvPr/>
        </p:nvGrpSpPr>
        <p:grpSpPr>
          <a:xfrm>
            <a:off x="316087" y="5334010"/>
            <a:ext cx="2456391" cy="496711"/>
            <a:chOff x="316087" y="5334010"/>
            <a:chExt cx="2456391" cy="496711"/>
          </a:xfrm>
        </p:grpSpPr>
        <p:sp>
          <p:nvSpPr>
            <p:cNvPr id="14" name="Rectangle : coins arrondis 13">
              <a:extLst>
                <a:ext uri="{FF2B5EF4-FFF2-40B4-BE49-F238E27FC236}">
                  <a16:creationId xmlns:a16="http://schemas.microsoft.com/office/drawing/2014/main" id="{59167E51-B570-4B7A-9179-424CFCE1EAE9}"/>
                </a:ext>
              </a:extLst>
            </p:cNvPr>
            <p:cNvSpPr/>
            <p:nvPr/>
          </p:nvSpPr>
          <p:spPr>
            <a:xfrm>
              <a:off x="1135589" y="5334010"/>
              <a:ext cx="1636889" cy="496711"/>
            </a:xfrm>
            <a:prstGeom prst="roundRect">
              <a:avLst/>
            </a:prstGeom>
            <a:solidFill>
              <a:srgbClr val="F39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20 000 €</a:t>
              </a:r>
            </a:p>
          </p:txBody>
        </p:sp>
        <p:pic>
          <p:nvPicPr>
            <p:cNvPr id="17" name="Image 16">
              <a:extLst>
                <a:ext uri="{FF2B5EF4-FFF2-40B4-BE49-F238E27FC236}">
                  <a16:creationId xmlns:a16="http://schemas.microsoft.com/office/drawing/2014/main" id="{445BF903-CCAA-42E7-A247-1806B1FB9381}"/>
                </a:ext>
              </a:extLst>
            </p:cNvPr>
            <p:cNvPicPr>
              <a:picLocks noChangeAspect="1"/>
            </p:cNvPicPr>
            <p:nvPr/>
          </p:nvPicPr>
          <p:blipFill>
            <a:blip r:embed="rId4"/>
            <a:stretch>
              <a:fillRect/>
            </a:stretch>
          </p:blipFill>
          <p:spPr>
            <a:xfrm>
              <a:off x="316087" y="5367680"/>
              <a:ext cx="430036" cy="430036"/>
            </a:xfrm>
            <a:prstGeom prst="rect">
              <a:avLst/>
            </a:prstGeom>
          </p:spPr>
        </p:pic>
      </p:grpSp>
      <p:pic>
        <p:nvPicPr>
          <p:cNvPr id="20" name="Image 19">
            <a:extLst>
              <a:ext uri="{FF2B5EF4-FFF2-40B4-BE49-F238E27FC236}">
                <a16:creationId xmlns:a16="http://schemas.microsoft.com/office/drawing/2014/main" id="{D84C85B2-8A86-4FB9-B2B9-D3EC3AA8112B}"/>
              </a:ext>
            </a:extLst>
          </p:cNvPr>
          <p:cNvPicPr>
            <a:picLocks noChangeAspect="1"/>
          </p:cNvPicPr>
          <p:nvPr/>
        </p:nvPicPr>
        <p:blipFill>
          <a:blip r:embed="rId5"/>
          <a:stretch>
            <a:fillRect/>
          </a:stretch>
        </p:blipFill>
        <p:spPr>
          <a:xfrm>
            <a:off x="1747484" y="2732035"/>
            <a:ext cx="752475" cy="771525"/>
          </a:xfrm>
          <a:prstGeom prst="rect">
            <a:avLst/>
          </a:prstGeom>
        </p:spPr>
      </p:pic>
      <p:pic>
        <p:nvPicPr>
          <p:cNvPr id="21" name="Image 20">
            <a:extLst>
              <a:ext uri="{FF2B5EF4-FFF2-40B4-BE49-F238E27FC236}">
                <a16:creationId xmlns:a16="http://schemas.microsoft.com/office/drawing/2014/main" id="{0B032E03-CA72-4602-8334-DC38A956C182}"/>
              </a:ext>
            </a:extLst>
          </p:cNvPr>
          <p:cNvPicPr>
            <a:picLocks noChangeAspect="1"/>
          </p:cNvPicPr>
          <p:nvPr/>
        </p:nvPicPr>
        <p:blipFill>
          <a:blip r:embed="rId6"/>
          <a:stretch>
            <a:fillRect/>
          </a:stretch>
        </p:blipFill>
        <p:spPr>
          <a:xfrm>
            <a:off x="4453685" y="2732035"/>
            <a:ext cx="752475" cy="752475"/>
          </a:xfrm>
          <a:prstGeom prst="rect">
            <a:avLst/>
          </a:prstGeom>
        </p:spPr>
      </p:pic>
      <p:sp>
        <p:nvSpPr>
          <p:cNvPr id="22" name="Rectangle : coins arrondis 21">
            <a:extLst>
              <a:ext uri="{FF2B5EF4-FFF2-40B4-BE49-F238E27FC236}">
                <a16:creationId xmlns:a16="http://schemas.microsoft.com/office/drawing/2014/main" id="{51E40008-2AE9-4D2F-A033-7580415A0EF7}"/>
              </a:ext>
            </a:extLst>
          </p:cNvPr>
          <p:cNvSpPr/>
          <p:nvPr/>
        </p:nvSpPr>
        <p:spPr>
          <a:xfrm>
            <a:off x="3792825" y="3868479"/>
            <a:ext cx="1636889" cy="496711"/>
          </a:xfrm>
          <a:prstGeom prst="roundRect">
            <a:avLst/>
          </a:prstGeom>
          <a:solidFill>
            <a:srgbClr val="F39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20 000 €</a:t>
            </a:r>
          </a:p>
        </p:txBody>
      </p:sp>
      <p:cxnSp>
        <p:nvCxnSpPr>
          <p:cNvPr id="24" name="Connecteur droit 23">
            <a:extLst>
              <a:ext uri="{FF2B5EF4-FFF2-40B4-BE49-F238E27FC236}">
                <a16:creationId xmlns:a16="http://schemas.microsoft.com/office/drawing/2014/main" id="{13A7BC36-DF9F-4FED-A5A9-1C0D4E8643CE}"/>
              </a:ext>
            </a:extLst>
          </p:cNvPr>
          <p:cNvCxnSpPr>
            <a:cxnSpLocks/>
          </p:cNvCxnSpPr>
          <p:nvPr/>
        </p:nvCxnSpPr>
        <p:spPr>
          <a:xfrm>
            <a:off x="3668646" y="5185671"/>
            <a:ext cx="1846790" cy="0"/>
          </a:xfrm>
          <a:prstGeom prst="line">
            <a:avLst/>
          </a:prstGeom>
          <a:ln>
            <a:solidFill>
              <a:schemeClr val="tx1"/>
            </a:solidFil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grpSp>
        <p:nvGrpSpPr>
          <p:cNvPr id="34" name="Groupe 33">
            <a:extLst>
              <a:ext uri="{FF2B5EF4-FFF2-40B4-BE49-F238E27FC236}">
                <a16:creationId xmlns:a16="http://schemas.microsoft.com/office/drawing/2014/main" id="{05BAF305-2001-459F-A62E-437E68C6A421}"/>
              </a:ext>
            </a:extLst>
          </p:cNvPr>
          <p:cNvGrpSpPr/>
          <p:nvPr/>
        </p:nvGrpSpPr>
        <p:grpSpPr>
          <a:xfrm>
            <a:off x="3268450" y="5317990"/>
            <a:ext cx="2161263" cy="496711"/>
            <a:chOff x="3268450" y="5317990"/>
            <a:chExt cx="2161263" cy="496711"/>
          </a:xfrm>
        </p:grpSpPr>
        <p:pic>
          <p:nvPicPr>
            <p:cNvPr id="25" name="Image 24">
              <a:extLst>
                <a:ext uri="{FF2B5EF4-FFF2-40B4-BE49-F238E27FC236}">
                  <a16:creationId xmlns:a16="http://schemas.microsoft.com/office/drawing/2014/main" id="{D2A36E94-0A52-4FE2-A77B-F013980DA1E7}"/>
                </a:ext>
              </a:extLst>
            </p:cNvPr>
            <p:cNvPicPr>
              <a:picLocks noChangeAspect="1"/>
            </p:cNvPicPr>
            <p:nvPr/>
          </p:nvPicPr>
          <p:blipFill>
            <a:blip r:embed="rId4"/>
            <a:stretch>
              <a:fillRect/>
            </a:stretch>
          </p:blipFill>
          <p:spPr>
            <a:xfrm>
              <a:off x="3268450" y="5367680"/>
              <a:ext cx="430036" cy="430036"/>
            </a:xfrm>
            <a:prstGeom prst="rect">
              <a:avLst/>
            </a:prstGeom>
          </p:spPr>
        </p:pic>
        <p:sp>
          <p:nvSpPr>
            <p:cNvPr id="26" name="Rectangle : coins arrondis 25">
              <a:extLst>
                <a:ext uri="{FF2B5EF4-FFF2-40B4-BE49-F238E27FC236}">
                  <a16:creationId xmlns:a16="http://schemas.microsoft.com/office/drawing/2014/main" id="{4FB3BE6D-EA1C-4835-BF1B-8D6663972632}"/>
                </a:ext>
              </a:extLst>
            </p:cNvPr>
            <p:cNvSpPr/>
            <p:nvPr/>
          </p:nvSpPr>
          <p:spPr>
            <a:xfrm>
              <a:off x="3792824" y="5317990"/>
              <a:ext cx="1636889" cy="496711"/>
            </a:xfrm>
            <a:prstGeom prst="roundRect">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DF 30 000 €</a:t>
              </a:r>
            </a:p>
          </p:txBody>
        </p:sp>
      </p:grpSp>
      <p:pic>
        <p:nvPicPr>
          <p:cNvPr id="30" name="Image 29">
            <a:extLst>
              <a:ext uri="{FF2B5EF4-FFF2-40B4-BE49-F238E27FC236}">
                <a16:creationId xmlns:a16="http://schemas.microsoft.com/office/drawing/2014/main" id="{1E9D764B-B3C9-4A94-9918-65D533E4F83E}"/>
              </a:ext>
            </a:extLst>
          </p:cNvPr>
          <p:cNvPicPr>
            <a:picLocks noChangeAspect="1"/>
          </p:cNvPicPr>
          <p:nvPr/>
        </p:nvPicPr>
        <p:blipFill>
          <a:blip r:embed="rId7"/>
          <a:stretch>
            <a:fillRect/>
          </a:stretch>
        </p:blipFill>
        <p:spPr>
          <a:xfrm>
            <a:off x="7098328" y="2732034"/>
            <a:ext cx="781050" cy="800100"/>
          </a:xfrm>
          <a:prstGeom prst="rect">
            <a:avLst/>
          </a:prstGeom>
        </p:spPr>
      </p:pic>
      <p:grpSp>
        <p:nvGrpSpPr>
          <p:cNvPr id="35" name="Groupe 34">
            <a:extLst>
              <a:ext uri="{FF2B5EF4-FFF2-40B4-BE49-F238E27FC236}">
                <a16:creationId xmlns:a16="http://schemas.microsoft.com/office/drawing/2014/main" id="{47C04EC8-9AAD-4F6B-B744-17A22DA4DB1C}"/>
              </a:ext>
            </a:extLst>
          </p:cNvPr>
          <p:cNvGrpSpPr/>
          <p:nvPr/>
        </p:nvGrpSpPr>
        <p:grpSpPr>
          <a:xfrm>
            <a:off x="5600821" y="4196223"/>
            <a:ext cx="3102912" cy="1088868"/>
            <a:chOff x="5600821" y="4196223"/>
            <a:chExt cx="3102912" cy="1088868"/>
          </a:xfrm>
        </p:grpSpPr>
        <p:sp>
          <p:nvSpPr>
            <p:cNvPr id="28" name="Rectangle : coins arrondis 27">
              <a:extLst>
                <a:ext uri="{FF2B5EF4-FFF2-40B4-BE49-F238E27FC236}">
                  <a16:creationId xmlns:a16="http://schemas.microsoft.com/office/drawing/2014/main" id="{45FDED98-9DEE-4DF0-89E8-3B202028DFE1}"/>
                </a:ext>
              </a:extLst>
            </p:cNvPr>
            <p:cNvSpPr/>
            <p:nvPr/>
          </p:nvSpPr>
          <p:spPr>
            <a:xfrm>
              <a:off x="6662916" y="4196223"/>
              <a:ext cx="2040817" cy="710232"/>
            </a:xfrm>
            <a:prstGeom prst="round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10 700 € sur le RG qui passe à 34 300 €</a:t>
              </a:r>
            </a:p>
          </p:txBody>
        </p:sp>
        <p:sp>
          <p:nvSpPr>
            <p:cNvPr id="31" name="Flèche : gauche 30">
              <a:extLst>
                <a:ext uri="{FF2B5EF4-FFF2-40B4-BE49-F238E27FC236}">
                  <a16:creationId xmlns:a16="http://schemas.microsoft.com/office/drawing/2014/main" id="{8D14B247-3D83-4C8F-A944-9769593C58AD}"/>
                </a:ext>
              </a:extLst>
            </p:cNvPr>
            <p:cNvSpPr/>
            <p:nvPr/>
          </p:nvSpPr>
          <p:spPr>
            <a:xfrm rot="8247343">
              <a:off x="5600821" y="4974460"/>
              <a:ext cx="1092600" cy="310631"/>
            </a:xfrm>
            <a:prstGeom prst="lef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grpSp>
        <p:nvGrpSpPr>
          <p:cNvPr id="36" name="Groupe 35">
            <a:extLst>
              <a:ext uri="{FF2B5EF4-FFF2-40B4-BE49-F238E27FC236}">
                <a16:creationId xmlns:a16="http://schemas.microsoft.com/office/drawing/2014/main" id="{BD9CD126-80D5-42D2-9742-FCF419CD3EDA}"/>
              </a:ext>
            </a:extLst>
          </p:cNvPr>
          <p:cNvGrpSpPr/>
          <p:nvPr/>
        </p:nvGrpSpPr>
        <p:grpSpPr>
          <a:xfrm>
            <a:off x="5762655" y="5185670"/>
            <a:ext cx="2941077" cy="1032279"/>
            <a:chOff x="5762656" y="5185670"/>
            <a:chExt cx="2822574" cy="1032279"/>
          </a:xfrm>
        </p:grpSpPr>
        <p:sp>
          <p:nvSpPr>
            <p:cNvPr id="29" name="Rectangle : coins arrondis 28">
              <a:extLst>
                <a:ext uri="{FF2B5EF4-FFF2-40B4-BE49-F238E27FC236}">
                  <a16:creationId xmlns:a16="http://schemas.microsoft.com/office/drawing/2014/main" id="{BB9FDD3B-C131-4FD4-8CB3-4A7D597C08FF}"/>
                </a:ext>
              </a:extLst>
            </p:cNvPr>
            <p:cNvSpPr/>
            <p:nvPr/>
          </p:nvSpPr>
          <p:spPr>
            <a:xfrm>
              <a:off x="6644803" y="5185670"/>
              <a:ext cx="1940427" cy="1032279"/>
            </a:xfrm>
            <a:prstGeom prst="round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latin typeface="Arial" panose="020B0604020202020204" pitchFamily="34" charset="0"/>
                  <a:cs typeface="Arial" panose="020B0604020202020204" pitchFamily="34" charset="0"/>
                </a:rPr>
                <a:t>19 300 € reportable sur les RF des 10 années suivantes</a:t>
              </a:r>
            </a:p>
          </p:txBody>
        </p:sp>
        <p:sp>
          <p:nvSpPr>
            <p:cNvPr id="32" name="Flèche : gauche 31">
              <a:extLst>
                <a:ext uri="{FF2B5EF4-FFF2-40B4-BE49-F238E27FC236}">
                  <a16:creationId xmlns:a16="http://schemas.microsoft.com/office/drawing/2014/main" id="{55277015-A847-4A88-81D9-55A2CD36D21F}"/>
                </a:ext>
              </a:extLst>
            </p:cNvPr>
            <p:cNvSpPr/>
            <p:nvPr/>
          </p:nvSpPr>
          <p:spPr>
            <a:xfrm rot="11252207">
              <a:off x="5762656" y="5546493"/>
              <a:ext cx="785989" cy="310631"/>
            </a:xfrm>
            <a:prstGeom prst="leftArrow">
              <a:avLst/>
            </a:prstGeom>
            <a:solidFill>
              <a:srgbClr val="6DD9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222369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lef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wipe(left)">
                                      <p:cBhvr>
                                        <p:cTn id="40" dur="500"/>
                                        <p:tgtEl>
                                          <p:spTgt spid="33"/>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anim calcmode="lin" valueType="num">
                                      <p:cBhvr>
                                        <p:cTn id="45" dur="500" fill="hold"/>
                                        <p:tgtEl>
                                          <p:spTgt spid="21"/>
                                        </p:tgtEl>
                                        <p:attrNameLst>
                                          <p:attrName>ppt_w</p:attrName>
                                        </p:attrNameLst>
                                      </p:cBhvr>
                                      <p:tavLst>
                                        <p:tav tm="0">
                                          <p:val>
                                            <p:fltVal val="0"/>
                                          </p:val>
                                        </p:tav>
                                        <p:tav tm="100000">
                                          <p:val>
                                            <p:strVal val="#ppt_w"/>
                                          </p:val>
                                        </p:tav>
                                      </p:tavLst>
                                    </p:anim>
                                    <p:anim calcmode="lin" valueType="num">
                                      <p:cBhvr>
                                        <p:cTn id="46" dur="500" fill="hold"/>
                                        <p:tgtEl>
                                          <p:spTgt spid="21"/>
                                        </p:tgtEl>
                                        <p:attrNameLst>
                                          <p:attrName>ppt_h</p:attrName>
                                        </p:attrNameLst>
                                      </p:cBhvr>
                                      <p:tavLst>
                                        <p:tav tm="0">
                                          <p:val>
                                            <p:fltVal val="0"/>
                                          </p:val>
                                        </p:tav>
                                        <p:tav tm="100000">
                                          <p:val>
                                            <p:strVal val="#ppt_h"/>
                                          </p:val>
                                        </p:tav>
                                      </p:tavLst>
                                    </p:anim>
                                    <p:animEffect transition="in" filter="fade">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p:cTn id="59" dur="500" fill="hold"/>
                                        <p:tgtEl>
                                          <p:spTgt spid="16"/>
                                        </p:tgtEl>
                                        <p:attrNameLst>
                                          <p:attrName>ppt_w</p:attrName>
                                        </p:attrNameLst>
                                      </p:cBhvr>
                                      <p:tavLst>
                                        <p:tav tm="0">
                                          <p:val>
                                            <p:fltVal val="0"/>
                                          </p:val>
                                        </p:tav>
                                        <p:tav tm="100000">
                                          <p:val>
                                            <p:strVal val="#ppt_w"/>
                                          </p:val>
                                        </p:tav>
                                      </p:tavLst>
                                    </p:anim>
                                    <p:anim calcmode="lin" valueType="num">
                                      <p:cBhvr>
                                        <p:cTn id="60" dur="500" fill="hold"/>
                                        <p:tgtEl>
                                          <p:spTgt spid="16"/>
                                        </p:tgtEl>
                                        <p:attrNameLst>
                                          <p:attrName>ppt_h</p:attrName>
                                        </p:attrNameLst>
                                      </p:cBhvr>
                                      <p:tavLst>
                                        <p:tav tm="0">
                                          <p:val>
                                            <p:fltVal val="0"/>
                                          </p:val>
                                        </p:tav>
                                        <p:tav tm="100000">
                                          <p:val>
                                            <p:strVal val="#ppt_h"/>
                                          </p:val>
                                        </p:tav>
                                      </p:tavLst>
                                    </p:anim>
                                    <p:animEffect transition="in" filter="fade">
                                      <p:cBhvr>
                                        <p:cTn id="61" dur="500"/>
                                        <p:tgtEl>
                                          <p:spTgt spid="16"/>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p:cTn id="66" dur="500" fill="hold"/>
                                        <p:tgtEl>
                                          <p:spTgt spid="15"/>
                                        </p:tgtEl>
                                        <p:attrNameLst>
                                          <p:attrName>ppt_w</p:attrName>
                                        </p:attrNameLst>
                                      </p:cBhvr>
                                      <p:tavLst>
                                        <p:tav tm="0">
                                          <p:val>
                                            <p:fltVal val="0"/>
                                          </p:val>
                                        </p:tav>
                                        <p:tav tm="100000">
                                          <p:val>
                                            <p:strVal val="#ppt_w"/>
                                          </p:val>
                                        </p:tav>
                                      </p:tavLst>
                                    </p:anim>
                                    <p:anim calcmode="lin" valueType="num">
                                      <p:cBhvr>
                                        <p:cTn id="67" dur="500" fill="hold"/>
                                        <p:tgtEl>
                                          <p:spTgt spid="15"/>
                                        </p:tgtEl>
                                        <p:attrNameLst>
                                          <p:attrName>ppt_h</p:attrName>
                                        </p:attrNameLst>
                                      </p:cBhvr>
                                      <p:tavLst>
                                        <p:tav tm="0">
                                          <p:val>
                                            <p:fltVal val="0"/>
                                          </p:val>
                                        </p:tav>
                                        <p:tav tm="100000">
                                          <p:val>
                                            <p:strVal val="#ppt_h"/>
                                          </p:val>
                                        </p:tav>
                                      </p:tavLst>
                                    </p:anim>
                                    <p:animEffect transition="in" filter="fade">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wipe(left)">
                                      <p:cBhvr>
                                        <p:cTn id="73" dur="500"/>
                                        <p:tgtEl>
                                          <p:spTgt spid="24"/>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nodeType="clickEffect">
                                  <p:stCondLst>
                                    <p:cond delay="0"/>
                                  </p:stCondLst>
                                  <p:childTnLst>
                                    <p:set>
                                      <p:cBhvr>
                                        <p:cTn id="77" dur="1" fill="hold">
                                          <p:stCondLst>
                                            <p:cond delay="0"/>
                                          </p:stCondLst>
                                        </p:cTn>
                                        <p:tgtEl>
                                          <p:spTgt spid="34"/>
                                        </p:tgtEl>
                                        <p:attrNameLst>
                                          <p:attrName>style.visibility</p:attrName>
                                        </p:attrNameLst>
                                      </p:cBhvr>
                                      <p:to>
                                        <p:strVal val="visible"/>
                                      </p:to>
                                    </p:set>
                                    <p:animEffect transition="in" filter="wipe(left)">
                                      <p:cBhvr>
                                        <p:cTn id="78" dur="500"/>
                                        <p:tgtEl>
                                          <p:spTgt spid="34"/>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nodeType="clickEffect">
                                  <p:stCondLst>
                                    <p:cond delay="0"/>
                                  </p:stCondLst>
                                  <p:childTnLst>
                                    <p:set>
                                      <p:cBhvr>
                                        <p:cTn id="82" dur="1" fill="hold">
                                          <p:stCondLst>
                                            <p:cond delay="0"/>
                                          </p:stCondLst>
                                        </p:cTn>
                                        <p:tgtEl>
                                          <p:spTgt spid="30"/>
                                        </p:tgtEl>
                                        <p:attrNameLst>
                                          <p:attrName>style.visibility</p:attrName>
                                        </p:attrNameLst>
                                      </p:cBhvr>
                                      <p:to>
                                        <p:strVal val="visible"/>
                                      </p:to>
                                    </p:set>
                                    <p:anim calcmode="lin" valueType="num">
                                      <p:cBhvr>
                                        <p:cTn id="83" dur="500" fill="hold"/>
                                        <p:tgtEl>
                                          <p:spTgt spid="30"/>
                                        </p:tgtEl>
                                        <p:attrNameLst>
                                          <p:attrName>ppt_w</p:attrName>
                                        </p:attrNameLst>
                                      </p:cBhvr>
                                      <p:tavLst>
                                        <p:tav tm="0">
                                          <p:val>
                                            <p:fltVal val="0"/>
                                          </p:val>
                                        </p:tav>
                                        <p:tav tm="100000">
                                          <p:val>
                                            <p:strVal val="#ppt_w"/>
                                          </p:val>
                                        </p:tav>
                                      </p:tavLst>
                                    </p:anim>
                                    <p:anim calcmode="lin" valueType="num">
                                      <p:cBhvr>
                                        <p:cTn id="84" dur="500" fill="hold"/>
                                        <p:tgtEl>
                                          <p:spTgt spid="30"/>
                                        </p:tgtEl>
                                        <p:attrNameLst>
                                          <p:attrName>ppt_h</p:attrName>
                                        </p:attrNameLst>
                                      </p:cBhvr>
                                      <p:tavLst>
                                        <p:tav tm="0">
                                          <p:val>
                                            <p:fltVal val="0"/>
                                          </p:val>
                                        </p:tav>
                                        <p:tav tm="100000">
                                          <p:val>
                                            <p:strVal val="#ppt_h"/>
                                          </p:val>
                                        </p:tav>
                                      </p:tavLst>
                                    </p:anim>
                                    <p:animEffect transition="in" filter="fade">
                                      <p:cBhvr>
                                        <p:cTn id="85" dur="500"/>
                                        <p:tgtEl>
                                          <p:spTgt spid="30"/>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wipe(left)">
                                      <p:cBhvr>
                                        <p:cTn id="90" dur="500"/>
                                        <p:tgtEl>
                                          <p:spTgt spid="35"/>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nodeType="clickEffect">
                                  <p:stCondLst>
                                    <p:cond delay="0"/>
                                  </p:stCondLst>
                                  <p:childTnLst>
                                    <p:set>
                                      <p:cBhvr>
                                        <p:cTn id="94" dur="1" fill="hold">
                                          <p:stCondLst>
                                            <p:cond delay="0"/>
                                          </p:stCondLst>
                                        </p:cTn>
                                        <p:tgtEl>
                                          <p:spTgt spid="36"/>
                                        </p:tgtEl>
                                        <p:attrNameLst>
                                          <p:attrName>style.visibility</p:attrName>
                                        </p:attrNameLst>
                                      </p:cBhvr>
                                      <p:to>
                                        <p:strVal val="visible"/>
                                      </p:to>
                                    </p:set>
                                    <p:animEffect transition="in" filter="wipe(left)">
                                      <p:cBhvr>
                                        <p:cTn id="9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5" grpId="0" animBg="1"/>
      <p:bldP spid="22" grpId="0" animBg="1"/>
    </p:bldLst>
  </p:timing>
</p:sld>
</file>

<file path=ppt/theme/theme1.xml><?xml version="1.0" encoding="utf-8"?>
<a:theme xmlns:a="http://schemas.openxmlformats.org/drawingml/2006/main" name="prodemi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46D7167CD5EF428F4BEB18DE13E18B" ma:contentTypeVersion="12" ma:contentTypeDescription="Crée un document." ma:contentTypeScope="" ma:versionID="4527e36b8bfaeed528000d4b568a8849">
  <xsd:schema xmlns:xsd="http://www.w3.org/2001/XMLSchema" xmlns:xs="http://www.w3.org/2001/XMLSchema" xmlns:p="http://schemas.microsoft.com/office/2006/metadata/properties" xmlns:ns2="a69f78b5-757d-451c-b423-06684895b917" xmlns:ns3="b180824a-ba1a-407e-a664-3789ba827baa" targetNamespace="http://schemas.microsoft.com/office/2006/metadata/properties" ma:root="true" ma:fieldsID="6604d09027e3ed6f8ca53172ef55e170" ns2:_="" ns3:_="">
    <xsd:import namespace="a69f78b5-757d-451c-b423-06684895b917"/>
    <xsd:import namespace="b180824a-ba1a-407e-a664-3789ba827b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9f78b5-757d-451c-b423-06684895b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180824a-ba1a-407e-a664-3789ba827ba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0D8C1B-E86E-49AF-B0D1-6BF6B0B5E5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9f78b5-757d-451c-b423-06684895b917"/>
    <ds:schemaRef ds:uri="b180824a-ba1a-407e-a664-3789ba827b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6F5081-3C8D-4814-9981-6F95A760CCF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EFF56F7-DB51-4666-B0FF-5ED0262528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prodemial.thmx</Template>
  <TotalTime>4183</TotalTime>
  <Words>1230</Words>
  <Application>Microsoft Macintosh PowerPoint</Application>
  <PresentationFormat>Affichage à l'écran (4:3)</PresentationFormat>
  <Paragraphs>80</Paragraphs>
  <Slides>7</Slides>
  <Notes>7</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7</vt:i4>
      </vt:variant>
    </vt:vector>
  </HeadingPairs>
  <TitlesOfParts>
    <vt:vector size="12" baseType="lpstr">
      <vt:lpstr>Arial</vt:lpstr>
      <vt:lpstr>Calibri</vt:lpstr>
      <vt:lpstr>Helvetica</vt:lpstr>
      <vt:lpstr>prodemial</vt:lpstr>
      <vt:lpstr>Custom Design</vt:lpstr>
      <vt:lpstr>Comprendre l’intérêt du Déficit Foncier en 2018 en   3 exemples</vt:lpstr>
      <vt:lpstr>Quelques rappels sur le mécanisme du Déficit foncier</vt:lpstr>
      <vt:lpstr>Les revenus fonciers</vt:lpstr>
      <vt:lpstr>Les charges déductibles</vt:lpstr>
      <vt:lpstr>Résultat Fiscal</vt:lpstr>
      <vt:lpstr>Utilisation du déficit foncier </vt:lpstr>
      <vt:lpstr>Calcul du déficit foncier : exemple </vt:lpstr>
    </vt:vector>
  </TitlesOfParts>
  <Company>Blitz Corporate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Trame du formateur</dc:title>
  <dc:creator>Mathieu Estivill</dc:creator>
  <cp:lastModifiedBy>Chris ESSOME</cp:lastModifiedBy>
  <cp:revision>277</cp:revision>
  <cp:lastPrinted>2018-03-28T13:35:46Z</cp:lastPrinted>
  <dcterms:created xsi:type="dcterms:W3CDTF">2015-07-21T08:40:18Z</dcterms:created>
  <dcterms:modified xsi:type="dcterms:W3CDTF">2021-08-13T20:51:19Z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0x0101005A46D7167CD5EF428F4BEB18DE13E18B</vt:lpwstr>
  </property>
</Properties>
</file>