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619" r:id="rId2"/>
    <p:sldId id="757" r:id="rId3"/>
    <p:sldId id="659" r:id="rId4"/>
    <p:sldId id="772" r:id="rId5"/>
    <p:sldId id="374" r:id="rId6"/>
    <p:sldId id="774" r:id="rId7"/>
    <p:sldId id="755" r:id="rId8"/>
    <p:sldId id="751" r:id="rId9"/>
    <p:sldId id="617" r:id="rId10"/>
    <p:sldId id="618" r:id="rId11"/>
    <p:sldId id="301" r:id="rId12"/>
    <p:sldId id="295" r:id="rId13"/>
    <p:sldId id="674" r:id="rId14"/>
    <p:sldId id="676" r:id="rId15"/>
    <p:sldId id="682" r:id="rId16"/>
    <p:sldId id="678" r:id="rId17"/>
    <p:sldId id="620" r:id="rId18"/>
    <p:sldId id="623" r:id="rId19"/>
    <p:sldId id="756" r:id="rId20"/>
    <p:sldId id="675" r:id="rId21"/>
    <p:sldId id="625" r:id="rId22"/>
    <p:sldId id="748" r:id="rId23"/>
    <p:sldId id="660" r:id="rId24"/>
    <p:sldId id="775" r:id="rId25"/>
    <p:sldId id="741" r:id="rId26"/>
    <p:sldId id="742" r:id="rId27"/>
    <p:sldId id="747" r:id="rId28"/>
    <p:sldId id="646" r:id="rId29"/>
    <p:sldId id="648" r:id="rId30"/>
    <p:sldId id="669" r:id="rId31"/>
  </p:sldIdLst>
  <p:sldSz cx="9144000" cy="6858000" type="screen4x3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70AD47"/>
    <a:srgbClr val="FF6600"/>
    <a:srgbClr val="FFFFFF"/>
    <a:srgbClr val="9A0000"/>
    <a:srgbClr val="CF3369"/>
    <a:srgbClr val="A51E1E"/>
    <a:srgbClr val="C00000"/>
    <a:srgbClr val="FFFF00"/>
    <a:srgbClr val="E33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327" autoAdjust="0"/>
  </p:normalViewPr>
  <p:slideViewPr>
    <p:cSldViewPr snapToGrid="0">
      <p:cViewPr varScale="1">
        <p:scale>
          <a:sx n="128" d="100"/>
          <a:sy n="128" d="100"/>
        </p:scale>
        <p:origin x="1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56138-3825-4999-A015-79F5F92D9BC9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09" y="4751221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377319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30437-9F30-42AC-B957-E9A34DCFB2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33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altLang="fr-FR" sz="1000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AD7D9-98DB-4ED6-A657-E548E78D0637}" type="slidenum">
              <a:rPr lang="fr-FR" altLang="fr-FR" smtClean="0"/>
              <a:pPr/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73217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altLang="fr-FR" sz="1000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AD7D9-98DB-4ED6-A657-E548E78D0637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066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0AB3-B230-449B-9A54-43D747D575B5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14AB-F357-4E3E-9758-6ED609C2E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71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0AB3-B230-449B-9A54-43D747D575B5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14AB-F357-4E3E-9758-6ED609C2E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29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0AB3-B230-449B-9A54-43D747D575B5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14AB-F357-4E3E-9758-6ED609C2E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68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0AB3-B230-449B-9A54-43D747D575B5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14AB-F357-4E3E-9758-6ED609C2E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09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0AB3-B230-449B-9A54-43D747D575B5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14AB-F357-4E3E-9758-6ED609C2E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67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0AB3-B230-449B-9A54-43D747D575B5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14AB-F357-4E3E-9758-6ED609C2E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22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0AB3-B230-449B-9A54-43D747D575B5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14AB-F357-4E3E-9758-6ED609C2E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77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0AB3-B230-449B-9A54-43D747D575B5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14AB-F357-4E3E-9758-6ED609C2E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84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0AB3-B230-449B-9A54-43D747D575B5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14AB-F357-4E3E-9758-6ED609C2E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54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0AB3-B230-449B-9A54-43D747D575B5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14AB-F357-4E3E-9758-6ED609C2E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80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0AB3-B230-449B-9A54-43D747D575B5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14AB-F357-4E3E-9758-6ED609C2E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92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50AB3-B230-449B-9A54-43D747D575B5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114AB-F357-4E3E-9758-6ED609C2E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39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32.png"/><Relationship Id="rId7" Type="http://schemas.openxmlformats.org/officeDocument/2006/relationships/image" Target="../media/image28.png"/><Relationship Id="rId12" Type="http://schemas.openxmlformats.org/officeDocument/2006/relationships/image" Target="../media/image39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11" Type="http://schemas.openxmlformats.org/officeDocument/2006/relationships/image" Target="../media/image38.jpeg"/><Relationship Id="rId5" Type="http://schemas.openxmlformats.org/officeDocument/2006/relationships/image" Target="../media/image34.png"/><Relationship Id="rId10" Type="http://schemas.openxmlformats.org/officeDocument/2006/relationships/image" Target="../media/image37.svg"/><Relationship Id="rId4" Type="http://schemas.openxmlformats.org/officeDocument/2006/relationships/image" Target="../media/image33.sv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7.sv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57.png"/><Relationship Id="rId3" Type="http://schemas.openxmlformats.org/officeDocument/2006/relationships/image" Target="../media/image33.svg"/><Relationship Id="rId7" Type="http://schemas.openxmlformats.org/officeDocument/2006/relationships/image" Target="../media/image29.svg"/><Relationship Id="rId12" Type="http://schemas.openxmlformats.org/officeDocument/2006/relationships/image" Target="../media/image4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46.png"/><Relationship Id="rId5" Type="http://schemas.openxmlformats.org/officeDocument/2006/relationships/image" Target="../media/image35.svg"/><Relationship Id="rId10" Type="http://schemas.openxmlformats.org/officeDocument/2006/relationships/image" Target="../media/image38.jpeg"/><Relationship Id="rId4" Type="http://schemas.openxmlformats.org/officeDocument/2006/relationships/image" Target="../media/image34.png"/><Relationship Id="rId9" Type="http://schemas.openxmlformats.org/officeDocument/2006/relationships/image" Target="../media/image37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7.png"/><Relationship Id="rId18" Type="http://schemas.openxmlformats.org/officeDocument/2006/relationships/image" Target="../media/image70.png"/><Relationship Id="rId3" Type="http://schemas.openxmlformats.org/officeDocument/2006/relationships/image" Target="../media/image64.png"/><Relationship Id="rId21" Type="http://schemas.openxmlformats.org/officeDocument/2006/relationships/image" Target="../media/image72.png"/><Relationship Id="rId7" Type="http://schemas.openxmlformats.org/officeDocument/2006/relationships/image" Target="../media/image67.png"/><Relationship Id="rId12" Type="http://schemas.openxmlformats.org/officeDocument/2006/relationships/image" Target="../media/image11.png"/><Relationship Id="rId17" Type="http://schemas.openxmlformats.org/officeDocument/2006/relationships/image" Target="../media/image30.png"/><Relationship Id="rId2" Type="http://schemas.openxmlformats.org/officeDocument/2006/relationships/image" Target="../media/image63.png"/><Relationship Id="rId16" Type="http://schemas.openxmlformats.org/officeDocument/2006/relationships/image" Target="../media/image48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Symbole_travaux_marteau_et_clef.svg" TargetMode="External"/><Relationship Id="rId11" Type="http://schemas.openxmlformats.org/officeDocument/2006/relationships/image" Target="../media/image29.svg"/><Relationship Id="rId5" Type="http://schemas.openxmlformats.org/officeDocument/2006/relationships/image" Target="../media/image66.png"/><Relationship Id="rId15" Type="http://schemas.openxmlformats.org/officeDocument/2006/relationships/image" Target="../media/image69.png"/><Relationship Id="rId10" Type="http://schemas.openxmlformats.org/officeDocument/2006/relationships/image" Target="../media/image28.png"/><Relationship Id="rId19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33.svg"/><Relationship Id="rId14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6.png"/><Relationship Id="rId7" Type="http://schemas.openxmlformats.org/officeDocument/2006/relationships/image" Target="../media/image1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65.png"/><Relationship Id="rId4" Type="http://schemas.openxmlformats.org/officeDocument/2006/relationships/hyperlink" Target="https://commons.wikimedia.org/wiki/File:Symbole_travaux_marteau_et_clef.svg" TargetMode="External"/><Relationship Id="rId9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7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hyperlink" Target="https://commons.wikimedia.org/wiki/File:Symbole_travaux_marteau_et_clef.svg" TargetMode="Externa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10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jp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jpe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11.png"/><Relationship Id="rId9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8F71FD83-7395-4C85-849D-FFE6292AFA84}"/>
              </a:ext>
            </a:extLst>
          </p:cNvPr>
          <p:cNvSpPr txBox="1"/>
          <p:nvPr/>
        </p:nvSpPr>
        <p:spPr>
          <a:xfrm>
            <a:off x="4878271" y="3123503"/>
            <a:ext cx="28698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000" cap="all" dirty="0"/>
          </a:p>
          <a:p>
            <a:pPr algn="ctr"/>
            <a:r>
              <a:rPr lang="fr-FR" sz="6000" cap="all" dirty="0">
                <a:solidFill>
                  <a:srgbClr val="CC0000"/>
                </a:solidFill>
              </a:rPr>
              <a:t>PER</a:t>
            </a:r>
          </a:p>
          <a:p>
            <a:endParaRPr lang="fr-FR" sz="6000" cap="all" dirty="0">
              <a:solidFill>
                <a:srgbClr val="CC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29A065-E70A-4761-81D8-437076D5D541}"/>
              </a:ext>
            </a:extLst>
          </p:cNvPr>
          <p:cNvSpPr/>
          <p:nvPr/>
        </p:nvSpPr>
        <p:spPr>
          <a:xfrm>
            <a:off x="3239082" y="3534199"/>
            <a:ext cx="3030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cap="all" dirty="0"/>
              <a:t>INVESTIR EN</a:t>
            </a:r>
            <a:endParaRPr lang="fr-FR" sz="4400" dirty="0"/>
          </a:p>
        </p:txBody>
      </p:sp>
      <p:sp>
        <p:nvSpPr>
          <p:cNvPr id="6" name="Étoile : 5 branches 5">
            <a:extLst>
              <a:ext uri="{FF2B5EF4-FFF2-40B4-BE49-F238E27FC236}">
                <a16:creationId xmlns:a16="http://schemas.microsoft.com/office/drawing/2014/main" id="{8D2A5ADB-09D5-4A41-B908-83DFFDD137C7}"/>
              </a:ext>
            </a:extLst>
          </p:cNvPr>
          <p:cNvSpPr/>
          <p:nvPr/>
        </p:nvSpPr>
        <p:spPr>
          <a:xfrm rot="21091699">
            <a:off x="3019585" y="563560"/>
            <a:ext cx="2421255" cy="2157730"/>
          </a:xfrm>
          <a:prstGeom prst="star5">
            <a:avLst/>
          </a:prstGeom>
          <a:solidFill>
            <a:schemeClr val="bg1">
              <a:lumMod val="95000"/>
            </a:schemeClr>
          </a:solidFill>
          <a:ln w="12591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E625C6E4-5EEE-466D-9ADD-55A23CF8FE1C}"/>
              </a:ext>
            </a:extLst>
          </p:cNvPr>
          <p:cNvSpPr/>
          <p:nvPr/>
        </p:nvSpPr>
        <p:spPr>
          <a:xfrm rot="21091699">
            <a:off x="2412999" y="5270021"/>
            <a:ext cx="724535" cy="645160"/>
          </a:xfrm>
          <a:prstGeom prst="star5">
            <a:avLst/>
          </a:prstGeom>
          <a:solidFill>
            <a:schemeClr val="bg1">
              <a:lumMod val="85000"/>
            </a:schemeClr>
          </a:solidFill>
          <a:ln w="12591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9" name="Graphique 18">
            <a:extLst>
              <a:ext uri="{FF2B5EF4-FFF2-40B4-BE49-F238E27FC236}">
                <a16:creationId xmlns:a16="http://schemas.microsoft.com/office/drawing/2014/main" id="{17FEA337-4A67-4306-A0E8-DC760E4E60C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455" y="3789995"/>
            <a:ext cx="1637665" cy="2195830"/>
          </a:xfrm>
          <a:prstGeom prst="rect">
            <a:avLst/>
          </a:prstGeom>
        </p:spPr>
      </p:pic>
      <p:sp>
        <p:nvSpPr>
          <p:cNvPr id="10" name="Étoile : 5 branches 9">
            <a:extLst>
              <a:ext uri="{FF2B5EF4-FFF2-40B4-BE49-F238E27FC236}">
                <a16:creationId xmlns:a16="http://schemas.microsoft.com/office/drawing/2014/main" id="{46E2DEE7-1425-4D7B-BB4C-3670FED190A6}"/>
              </a:ext>
            </a:extLst>
          </p:cNvPr>
          <p:cNvSpPr/>
          <p:nvPr/>
        </p:nvSpPr>
        <p:spPr>
          <a:xfrm rot="21091699">
            <a:off x="2295685" y="3483290"/>
            <a:ext cx="504825" cy="448945"/>
          </a:xfrm>
          <a:prstGeom prst="star5">
            <a:avLst/>
          </a:prstGeom>
          <a:solidFill>
            <a:schemeClr val="bg1">
              <a:lumMod val="65000"/>
            </a:schemeClr>
          </a:solidFill>
          <a:ln w="12591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335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145B4183-F943-47B2-9C73-D66591C7BCD6}"/>
              </a:ext>
            </a:extLst>
          </p:cNvPr>
          <p:cNvSpPr/>
          <p:nvPr/>
        </p:nvSpPr>
        <p:spPr>
          <a:xfrm>
            <a:off x="2183634" y="711185"/>
            <a:ext cx="380096" cy="3602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2D49B5-0872-48F1-8B87-5D4D4C5D3AA5}"/>
              </a:ext>
            </a:extLst>
          </p:cNvPr>
          <p:cNvSpPr/>
          <p:nvPr/>
        </p:nvSpPr>
        <p:spPr>
          <a:xfrm>
            <a:off x="2612119" y="612654"/>
            <a:ext cx="3793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cap="all" dirty="0"/>
              <a:t>épargner simplement</a:t>
            </a:r>
            <a:endParaRPr lang="fr-FR" sz="2800" dirty="0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EDF5DBEC-C122-4B41-BC29-B4F093533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84" y="1329721"/>
            <a:ext cx="805821" cy="805821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48076005-8104-43ED-9C10-6BEB0EDA1BC1}"/>
              </a:ext>
            </a:extLst>
          </p:cNvPr>
          <p:cNvCxnSpPr>
            <a:cxnSpLocks/>
          </p:cNvCxnSpPr>
          <p:nvPr/>
        </p:nvCxnSpPr>
        <p:spPr>
          <a:xfrm flipV="1">
            <a:off x="1666096" y="4981602"/>
            <a:ext cx="6118105" cy="176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Graphique 10" descr="Document">
            <a:extLst>
              <a:ext uri="{FF2B5EF4-FFF2-40B4-BE49-F238E27FC236}">
                <a16:creationId xmlns:a16="http://schemas.microsoft.com/office/drawing/2014/main" id="{F9B4D76C-17D9-44A9-BC83-5764F367A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174" y="4174212"/>
            <a:ext cx="914400" cy="9144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48CB47B-9337-490C-825B-5D2A01BEA238}"/>
              </a:ext>
            </a:extLst>
          </p:cNvPr>
          <p:cNvSpPr/>
          <p:nvPr/>
        </p:nvSpPr>
        <p:spPr>
          <a:xfrm>
            <a:off x="764009" y="3942196"/>
            <a:ext cx="11968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PER individuel</a:t>
            </a:r>
            <a:endParaRPr lang="fr-FR" sz="1200" dirty="0"/>
          </a:p>
        </p:txBody>
      </p:sp>
      <p:pic>
        <p:nvPicPr>
          <p:cNvPr id="65" name="Graphique 64" descr="Argent">
            <a:extLst>
              <a:ext uri="{FF2B5EF4-FFF2-40B4-BE49-F238E27FC236}">
                <a16:creationId xmlns:a16="http://schemas.microsoft.com/office/drawing/2014/main" id="{5A2F8982-0B4C-4B7A-9B60-EDCD839E18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1198" y="2613464"/>
            <a:ext cx="727376" cy="727376"/>
          </a:xfrm>
          <a:prstGeom prst="rect">
            <a:avLst/>
          </a:prstGeom>
        </p:spPr>
      </p:pic>
      <p:pic>
        <p:nvPicPr>
          <p:cNvPr id="69" name="Graphique 68" descr="Argent">
            <a:extLst>
              <a:ext uri="{FF2B5EF4-FFF2-40B4-BE49-F238E27FC236}">
                <a16:creationId xmlns:a16="http://schemas.microsoft.com/office/drawing/2014/main" id="{E2CC1E92-3C57-4989-A012-95B1C97808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87178" y="2578051"/>
            <a:ext cx="727376" cy="727376"/>
          </a:xfrm>
          <a:prstGeom prst="rect">
            <a:avLst/>
          </a:prstGeom>
        </p:spPr>
      </p:pic>
      <p:pic>
        <p:nvPicPr>
          <p:cNvPr id="72" name="Graphique 71" descr="Argent">
            <a:extLst>
              <a:ext uri="{FF2B5EF4-FFF2-40B4-BE49-F238E27FC236}">
                <a16:creationId xmlns:a16="http://schemas.microsoft.com/office/drawing/2014/main" id="{46D84FE7-6652-4F74-96BD-15C9164F98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65222" y="2565907"/>
            <a:ext cx="727376" cy="727376"/>
          </a:xfrm>
          <a:prstGeom prst="rect">
            <a:avLst/>
          </a:prstGeom>
        </p:spPr>
      </p:pic>
      <p:grpSp>
        <p:nvGrpSpPr>
          <p:cNvPr id="95" name="Groupe 94">
            <a:extLst>
              <a:ext uri="{FF2B5EF4-FFF2-40B4-BE49-F238E27FC236}">
                <a16:creationId xmlns:a16="http://schemas.microsoft.com/office/drawing/2014/main" id="{A1690FC6-2C6E-4630-A2E1-3A226611C5D3}"/>
              </a:ext>
            </a:extLst>
          </p:cNvPr>
          <p:cNvGrpSpPr/>
          <p:nvPr/>
        </p:nvGrpSpPr>
        <p:grpSpPr>
          <a:xfrm>
            <a:off x="2225685" y="4267374"/>
            <a:ext cx="603573" cy="731869"/>
            <a:chOff x="1648908" y="4309576"/>
            <a:chExt cx="603573" cy="731869"/>
          </a:xfrm>
        </p:grpSpPr>
        <p:pic>
          <p:nvPicPr>
            <p:cNvPr id="60" name="Graphique 59" descr="Pièces">
              <a:extLst>
                <a:ext uri="{FF2B5EF4-FFF2-40B4-BE49-F238E27FC236}">
                  <a16:creationId xmlns:a16="http://schemas.microsoft.com/office/drawing/2014/main" id="{8EC9FF92-7C4C-499A-BBA5-17DCBE3B8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48908" y="4497355"/>
              <a:ext cx="386434" cy="544090"/>
            </a:xfrm>
            <a:prstGeom prst="rect">
              <a:avLst/>
            </a:prstGeom>
          </p:spPr>
        </p:pic>
        <p:pic>
          <p:nvPicPr>
            <p:cNvPr id="22" name="Graphique 21" descr="Calendrier quotidien">
              <a:extLst>
                <a:ext uri="{FF2B5EF4-FFF2-40B4-BE49-F238E27FC236}">
                  <a16:creationId xmlns:a16="http://schemas.microsoft.com/office/drawing/2014/main" id="{B47D447F-3236-47AB-8210-8553C3D70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818203" y="4309576"/>
              <a:ext cx="434278" cy="434278"/>
            </a:xfrm>
            <a:prstGeom prst="rect">
              <a:avLst/>
            </a:prstGeom>
          </p:spPr>
        </p:pic>
      </p:grp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5F0D0F87-A080-4E3E-9275-F97FEE94CF85}"/>
              </a:ext>
            </a:extLst>
          </p:cNvPr>
          <p:cNvCxnSpPr>
            <a:cxnSpLocks/>
          </p:cNvCxnSpPr>
          <p:nvPr/>
        </p:nvCxnSpPr>
        <p:spPr>
          <a:xfrm>
            <a:off x="2759581" y="1068839"/>
            <a:ext cx="35078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Graphique 76" descr="Argent">
            <a:extLst>
              <a:ext uri="{FF2B5EF4-FFF2-40B4-BE49-F238E27FC236}">
                <a16:creationId xmlns:a16="http://schemas.microsoft.com/office/drawing/2014/main" id="{16DA64CF-9E15-47A2-B755-7F93C9D07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1800" y="2533951"/>
            <a:ext cx="727376" cy="727376"/>
          </a:xfrm>
          <a:prstGeom prst="rect">
            <a:avLst/>
          </a:prstGeom>
        </p:spPr>
      </p:pic>
      <p:grpSp>
        <p:nvGrpSpPr>
          <p:cNvPr id="96" name="Groupe 95">
            <a:extLst>
              <a:ext uri="{FF2B5EF4-FFF2-40B4-BE49-F238E27FC236}">
                <a16:creationId xmlns:a16="http://schemas.microsoft.com/office/drawing/2014/main" id="{E83898A9-6DF3-441B-9384-01197A308CD2}"/>
              </a:ext>
            </a:extLst>
          </p:cNvPr>
          <p:cNvGrpSpPr/>
          <p:nvPr/>
        </p:nvGrpSpPr>
        <p:grpSpPr>
          <a:xfrm>
            <a:off x="3118874" y="4267374"/>
            <a:ext cx="603573" cy="731869"/>
            <a:chOff x="1648908" y="4309576"/>
            <a:chExt cx="603573" cy="731869"/>
          </a:xfrm>
        </p:grpSpPr>
        <p:pic>
          <p:nvPicPr>
            <p:cNvPr id="97" name="Graphique 96" descr="Pièces">
              <a:extLst>
                <a:ext uri="{FF2B5EF4-FFF2-40B4-BE49-F238E27FC236}">
                  <a16:creationId xmlns:a16="http://schemas.microsoft.com/office/drawing/2014/main" id="{65F58574-9999-424B-A8F6-BB0C334DE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48908" y="4497355"/>
              <a:ext cx="386434" cy="544090"/>
            </a:xfrm>
            <a:prstGeom prst="rect">
              <a:avLst/>
            </a:prstGeom>
          </p:spPr>
        </p:pic>
        <p:pic>
          <p:nvPicPr>
            <p:cNvPr id="98" name="Graphique 97" descr="Calendrier quotidien">
              <a:extLst>
                <a:ext uri="{FF2B5EF4-FFF2-40B4-BE49-F238E27FC236}">
                  <a16:creationId xmlns:a16="http://schemas.microsoft.com/office/drawing/2014/main" id="{00B5EBA3-06FD-4F01-9485-F54EA0157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818203" y="4309576"/>
              <a:ext cx="434278" cy="434278"/>
            </a:xfrm>
            <a:prstGeom prst="rect">
              <a:avLst/>
            </a:prstGeom>
          </p:spPr>
        </p:pic>
      </p:grpSp>
      <p:grpSp>
        <p:nvGrpSpPr>
          <p:cNvPr id="99" name="Groupe 98">
            <a:extLst>
              <a:ext uri="{FF2B5EF4-FFF2-40B4-BE49-F238E27FC236}">
                <a16:creationId xmlns:a16="http://schemas.microsoft.com/office/drawing/2014/main" id="{3FD01B9C-1BF5-46ED-8FD7-5A2430525F93}"/>
              </a:ext>
            </a:extLst>
          </p:cNvPr>
          <p:cNvGrpSpPr/>
          <p:nvPr/>
        </p:nvGrpSpPr>
        <p:grpSpPr>
          <a:xfrm>
            <a:off x="4049331" y="4254068"/>
            <a:ext cx="603573" cy="731869"/>
            <a:chOff x="1648908" y="4309576"/>
            <a:chExt cx="603573" cy="731869"/>
          </a:xfrm>
        </p:grpSpPr>
        <p:pic>
          <p:nvPicPr>
            <p:cNvPr id="100" name="Graphique 99" descr="Pièces">
              <a:extLst>
                <a:ext uri="{FF2B5EF4-FFF2-40B4-BE49-F238E27FC236}">
                  <a16:creationId xmlns:a16="http://schemas.microsoft.com/office/drawing/2014/main" id="{446BBBA3-B759-4F9D-9799-9AF63F375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48908" y="4497355"/>
              <a:ext cx="386434" cy="544090"/>
            </a:xfrm>
            <a:prstGeom prst="rect">
              <a:avLst/>
            </a:prstGeom>
          </p:spPr>
        </p:pic>
        <p:pic>
          <p:nvPicPr>
            <p:cNvPr id="101" name="Graphique 100" descr="Calendrier quotidien">
              <a:extLst>
                <a:ext uri="{FF2B5EF4-FFF2-40B4-BE49-F238E27FC236}">
                  <a16:creationId xmlns:a16="http://schemas.microsoft.com/office/drawing/2014/main" id="{6AAC9AC6-5FEF-4C5C-ACB4-968285552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818203" y="4309576"/>
              <a:ext cx="434278" cy="434278"/>
            </a:xfrm>
            <a:prstGeom prst="rect">
              <a:avLst/>
            </a:prstGeom>
          </p:spPr>
        </p:pic>
      </p:grpSp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4CA56995-4957-44A4-9F94-81330F3EF046}"/>
              </a:ext>
            </a:extLst>
          </p:cNvPr>
          <p:cNvGrpSpPr/>
          <p:nvPr/>
        </p:nvGrpSpPr>
        <p:grpSpPr>
          <a:xfrm>
            <a:off x="4979788" y="4260721"/>
            <a:ext cx="603573" cy="731869"/>
            <a:chOff x="1648908" y="4309576"/>
            <a:chExt cx="603573" cy="731869"/>
          </a:xfrm>
        </p:grpSpPr>
        <p:pic>
          <p:nvPicPr>
            <p:cNvPr id="103" name="Graphique 102" descr="Pièces">
              <a:extLst>
                <a:ext uri="{FF2B5EF4-FFF2-40B4-BE49-F238E27FC236}">
                  <a16:creationId xmlns:a16="http://schemas.microsoft.com/office/drawing/2014/main" id="{DE072E85-4DEE-437D-97CB-CFE9AC117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48908" y="4497355"/>
              <a:ext cx="386434" cy="544090"/>
            </a:xfrm>
            <a:prstGeom prst="rect">
              <a:avLst/>
            </a:prstGeom>
          </p:spPr>
        </p:pic>
        <p:pic>
          <p:nvPicPr>
            <p:cNvPr id="104" name="Graphique 103" descr="Calendrier quotidien">
              <a:extLst>
                <a:ext uri="{FF2B5EF4-FFF2-40B4-BE49-F238E27FC236}">
                  <a16:creationId xmlns:a16="http://schemas.microsoft.com/office/drawing/2014/main" id="{478FCEFB-A017-44CA-A333-5C36FB37B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818203" y="4309576"/>
              <a:ext cx="434278" cy="434278"/>
            </a:xfrm>
            <a:prstGeom prst="rect">
              <a:avLst/>
            </a:prstGeom>
          </p:spPr>
        </p:pic>
      </p:grp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52861BFF-1B40-4906-AD6B-333046C02EA6}"/>
              </a:ext>
            </a:extLst>
          </p:cNvPr>
          <p:cNvGrpSpPr/>
          <p:nvPr/>
        </p:nvGrpSpPr>
        <p:grpSpPr>
          <a:xfrm>
            <a:off x="5881025" y="4250396"/>
            <a:ext cx="603573" cy="731869"/>
            <a:chOff x="1648908" y="4309576"/>
            <a:chExt cx="603573" cy="731869"/>
          </a:xfrm>
        </p:grpSpPr>
        <p:pic>
          <p:nvPicPr>
            <p:cNvPr id="106" name="Graphique 105" descr="Pièces">
              <a:extLst>
                <a:ext uri="{FF2B5EF4-FFF2-40B4-BE49-F238E27FC236}">
                  <a16:creationId xmlns:a16="http://schemas.microsoft.com/office/drawing/2014/main" id="{D0D9D03D-7B1E-40E8-A62A-619DD1D51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48908" y="4497355"/>
              <a:ext cx="386434" cy="544090"/>
            </a:xfrm>
            <a:prstGeom prst="rect">
              <a:avLst/>
            </a:prstGeom>
          </p:spPr>
        </p:pic>
        <p:pic>
          <p:nvPicPr>
            <p:cNvPr id="107" name="Graphique 106" descr="Calendrier quotidien">
              <a:extLst>
                <a:ext uri="{FF2B5EF4-FFF2-40B4-BE49-F238E27FC236}">
                  <a16:creationId xmlns:a16="http://schemas.microsoft.com/office/drawing/2014/main" id="{CE34B8C2-211B-4118-8039-4F9892150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818203" y="4309576"/>
              <a:ext cx="434278" cy="434278"/>
            </a:xfrm>
            <a:prstGeom prst="rect">
              <a:avLst/>
            </a:prstGeom>
          </p:spPr>
        </p:pic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2ED2C3A9-11DB-49F1-BA74-0E72042653CC}"/>
              </a:ext>
            </a:extLst>
          </p:cNvPr>
          <p:cNvGrpSpPr/>
          <p:nvPr/>
        </p:nvGrpSpPr>
        <p:grpSpPr>
          <a:xfrm>
            <a:off x="6801614" y="4260721"/>
            <a:ext cx="603573" cy="731869"/>
            <a:chOff x="1648908" y="4309576"/>
            <a:chExt cx="603573" cy="731869"/>
          </a:xfrm>
        </p:grpSpPr>
        <p:pic>
          <p:nvPicPr>
            <p:cNvPr id="109" name="Graphique 108" descr="Pièces">
              <a:extLst>
                <a:ext uri="{FF2B5EF4-FFF2-40B4-BE49-F238E27FC236}">
                  <a16:creationId xmlns:a16="http://schemas.microsoft.com/office/drawing/2014/main" id="{1A68E981-710A-4A46-B98B-DCD0C9050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48908" y="4497355"/>
              <a:ext cx="386434" cy="544090"/>
            </a:xfrm>
            <a:prstGeom prst="rect">
              <a:avLst/>
            </a:prstGeom>
          </p:spPr>
        </p:pic>
        <p:pic>
          <p:nvPicPr>
            <p:cNvPr id="110" name="Graphique 109" descr="Calendrier quotidien">
              <a:extLst>
                <a:ext uri="{FF2B5EF4-FFF2-40B4-BE49-F238E27FC236}">
                  <a16:creationId xmlns:a16="http://schemas.microsoft.com/office/drawing/2014/main" id="{A56CBBF9-E8B8-4D8D-BA00-4395B1C4F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818203" y="4309576"/>
              <a:ext cx="434278" cy="434278"/>
            </a:xfrm>
            <a:prstGeom prst="rect">
              <a:avLst/>
            </a:prstGeom>
          </p:spPr>
        </p:pic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6183D9E-9D78-4DB9-BE6A-1BC9E6BFC8FC}"/>
              </a:ext>
            </a:extLst>
          </p:cNvPr>
          <p:cNvSpPr/>
          <p:nvPr/>
        </p:nvSpPr>
        <p:spPr>
          <a:xfrm>
            <a:off x="1519557" y="1474388"/>
            <a:ext cx="7053881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Vous constituez </a:t>
            </a:r>
            <a:r>
              <a:rPr lang="fr-F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librement</a:t>
            </a: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 votre </a:t>
            </a:r>
            <a:r>
              <a:rPr lang="fr-F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capital retraite </a:t>
            </a:r>
            <a:br>
              <a:rPr lang="fr-FR" sz="20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en fonction de </a:t>
            </a:r>
            <a:r>
              <a:rPr lang="fr-FR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votre budget    </a:t>
            </a:r>
            <a:endParaRPr lang="fr-F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67B6F3F-8CE5-4C1F-B40C-7DC36BD20CA5}"/>
              </a:ext>
            </a:extLst>
          </p:cNvPr>
          <p:cNvSpPr/>
          <p:nvPr/>
        </p:nvSpPr>
        <p:spPr>
          <a:xfrm>
            <a:off x="826499" y="2976225"/>
            <a:ext cx="2399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Versements libres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9A533F0-B460-4D4F-862B-D2A981E97A0D}"/>
              </a:ext>
            </a:extLst>
          </p:cNvPr>
          <p:cNvSpPr/>
          <p:nvPr/>
        </p:nvSpPr>
        <p:spPr>
          <a:xfrm>
            <a:off x="828904" y="3345195"/>
            <a:ext cx="4968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Versements programmés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BB77048-B090-4F16-8A9E-0D076E19B201}"/>
              </a:ext>
            </a:extLst>
          </p:cNvPr>
          <p:cNvSpPr/>
          <p:nvPr/>
        </p:nvSpPr>
        <p:spPr>
          <a:xfrm>
            <a:off x="7722203" y="4818569"/>
            <a:ext cx="8512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cs typeface="Times New Roman" panose="02020603050405020304" pitchFamily="18" charset="0"/>
              </a:rPr>
              <a:t>Retraite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8155C58-995D-4B40-8048-8B19A50950F6}"/>
              </a:ext>
            </a:extLst>
          </p:cNvPr>
          <p:cNvSpPr/>
          <p:nvPr/>
        </p:nvSpPr>
        <p:spPr>
          <a:xfrm>
            <a:off x="824174" y="2624746"/>
            <a:ext cx="3455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Versement initial (à l’ouverture)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E9CCD38-F597-4C18-880A-40DFBDBEC9AA}"/>
              </a:ext>
            </a:extLst>
          </p:cNvPr>
          <p:cNvSpPr/>
          <p:nvPr/>
        </p:nvSpPr>
        <p:spPr>
          <a:xfrm>
            <a:off x="1125659" y="5763975"/>
            <a:ext cx="5113139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fr-FR" dirty="0">
                <a:cs typeface="Times New Roman" panose="02020603050405020304" pitchFamily="18" charset="0"/>
                <a:sym typeface="Wingdings" panose="05000000000000000000" pitchFamily="2" charset="2"/>
              </a:rPr>
              <a:t>  Une enveloppe facile pour </a:t>
            </a:r>
            <a:r>
              <a:rPr lang="fr-FR" b="1" dirty="0">
                <a:solidFill>
                  <a:srgbClr val="C0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épargner librement</a:t>
            </a:r>
            <a:endParaRPr lang="fr-FR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2" name="Picture 2" descr="Actualité - Le réveil doit sonner...chez certains... - club Basket ...">
            <a:extLst>
              <a:ext uri="{FF2B5EF4-FFF2-40B4-BE49-F238E27FC236}">
                <a16:creationId xmlns:a16="http://schemas.microsoft.com/office/drawing/2014/main" id="{DD4D69DC-C26A-49B3-8F64-828A7D60B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017" y="4412464"/>
            <a:ext cx="434279" cy="46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Tribune libre de Pierre Emmanuel Sassonia.">
            <a:extLst>
              <a:ext uri="{FF2B5EF4-FFF2-40B4-BE49-F238E27FC236}">
                <a16:creationId xmlns:a16="http://schemas.microsoft.com/office/drawing/2014/main" id="{59F61AC7-5E2C-4FAF-823F-45E5AFD37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652" r="6583"/>
          <a:stretch/>
        </p:blipFill>
        <p:spPr bwMode="auto">
          <a:xfrm>
            <a:off x="7362596" y="5587446"/>
            <a:ext cx="1390162" cy="124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2F261A4E-45E7-4DBD-A4CD-C5E5873BBBA7}"/>
              </a:ext>
            </a:extLst>
          </p:cNvPr>
          <p:cNvSpPr/>
          <p:nvPr/>
        </p:nvSpPr>
        <p:spPr>
          <a:xfrm>
            <a:off x="4470574" y="6064586"/>
            <a:ext cx="2556570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fr-FR" b="1" dirty="0">
                <a:cs typeface="Times New Roman" panose="02020603050405020304" pitchFamily="18" charset="0"/>
                <a:sym typeface="Wingdings" panose="05000000000000000000" pitchFamily="2" charset="2"/>
              </a:rPr>
              <a:t>Votre cagnotte retraite !</a:t>
            </a:r>
            <a:endParaRPr lang="fr-FR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BF368CAF-EF26-424A-8614-6D4BBDC804A3}"/>
              </a:ext>
            </a:extLst>
          </p:cNvPr>
          <p:cNvSpPr txBox="1"/>
          <p:nvPr/>
        </p:nvSpPr>
        <p:spPr>
          <a:xfrm>
            <a:off x="410838" y="-320082"/>
            <a:ext cx="7155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cap="all" dirty="0"/>
          </a:p>
          <a:p>
            <a:r>
              <a:rPr lang="fr-FR" sz="3600" cap="all" dirty="0">
                <a:solidFill>
                  <a:srgbClr val="CC0000"/>
                </a:solidFill>
              </a:rPr>
              <a:t>le PER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5CCCAF1-1E06-43AE-8B0B-6600804528A1}"/>
              </a:ext>
            </a:extLst>
          </p:cNvPr>
          <p:cNvSpPr txBox="1"/>
          <p:nvPr/>
        </p:nvSpPr>
        <p:spPr>
          <a:xfrm>
            <a:off x="2221365" y="707659"/>
            <a:ext cx="38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33377354-820B-4351-AFDC-3B6DBF5D58AE}"/>
              </a:ext>
            </a:extLst>
          </p:cNvPr>
          <p:cNvSpPr/>
          <p:nvPr/>
        </p:nvSpPr>
        <p:spPr>
          <a:xfrm>
            <a:off x="530234" y="2436153"/>
            <a:ext cx="8050346" cy="3092126"/>
          </a:xfrm>
          <a:prstGeom prst="roundRect">
            <a:avLst>
              <a:gd name="adj" fmla="val 6501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22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2.77778E-6 0.2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-5.55556E-7 0.25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2.5E-6 0.25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0.25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8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18" grpId="0"/>
      <p:bldP spid="49" grpId="0"/>
      <p:bldP spid="51" grpId="0"/>
      <p:bldP spid="53" grpId="0"/>
      <p:bldP spid="56" grpId="0"/>
      <p:bldP spid="59" grpId="0"/>
      <p:bldP spid="46" grpId="0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BBF03622-4B0C-554B-85B3-596AB26E448F}"/>
              </a:ext>
            </a:extLst>
          </p:cNvPr>
          <p:cNvGraphicFramePr>
            <a:graphicFrameLocks noGrp="1"/>
          </p:cNvGraphicFramePr>
          <p:nvPr/>
        </p:nvGraphicFramePr>
        <p:xfrm>
          <a:off x="1216571" y="1937385"/>
          <a:ext cx="6096000" cy="33147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19470387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580074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0150106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42761333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5111998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57820049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PRIX DE LA PART</a:t>
                      </a: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Client 1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Client 2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16121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versement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portefeuille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versement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portefeuille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294258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Janvier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92803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Février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7537297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Mars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26339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Avril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8312896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Mai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584387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Juin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62517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9450353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Capital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Portefeuille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Capital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Portefeuille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7274924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Bilan à juin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930960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572330CC-361B-3640-AB55-7F490E137C1C}"/>
              </a:ext>
            </a:extLst>
          </p:cNvPr>
          <p:cNvSpPr txBox="1"/>
          <p:nvPr/>
        </p:nvSpPr>
        <p:spPr>
          <a:xfrm>
            <a:off x="3464472" y="2690032"/>
            <a:ext cx="5757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6 000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D9546D5-FAF3-AC40-B9BB-553C7B89E510}"/>
              </a:ext>
            </a:extLst>
          </p:cNvPr>
          <p:cNvSpPr txBox="1"/>
          <p:nvPr/>
        </p:nvSpPr>
        <p:spPr>
          <a:xfrm>
            <a:off x="5541579" y="2690032"/>
            <a:ext cx="5757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1 000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AD37F17-D18C-4C42-A7AE-700ECA6E8085}"/>
              </a:ext>
            </a:extLst>
          </p:cNvPr>
          <p:cNvSpPr txBox="1"/>
          <p:nvPr/>
        </p:nvSpPr>
        <p:spPr>
          <a:xfrm>
            <a:off x="5541579" y="2993632"/>
            <a:ext cx="5757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1 000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172FAA6-D1E6-2C4E-8A70-C290FCA2DC97}"/>
              </a:ext>
            </a:extLst>
          </p:cNvPr>
          <p:cNvSpPr txBox="1"/>
          <p:nvPr/>
        </p:nvSpPr>
        <p:spPr>
          <a:xfrm>
            <a:off x="5541579" y="3241119"/>
            <a:ext cx="5757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1 000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28960F9-CAE1-C144-8D83-CED89F19E849}"/>
              </a:ext>
            </a:extLst>
          </p:cNvPr>
          <p:cNvSpPr txBox="1"/>
          <p:nvPr/>
        </p:nvSpPr>
        <p:spPr>
          <a:xfrm>
            <a:off x="5541579" y="3510416"/>
            <a:ext cx="5757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1 000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E329DB9-1A24-FF4C-91F8-52FC85B61FCE}"/>
              </a:ext>
            </a:extLst>
          </p:cNvPr>
          <p:cNvSpPr txBox="1"/>
          <p:nvPr/>
        </p:nvSpPr>
        <p:spPr>
          <a:xfrm>
            <a:off x="5541579" y="3800239"/>
            <a:ext cx="5757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1 000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1B21630-E355-8341-9F10-EC72ED096E96}"/>
              </a:ext>
            </a:extLst>
          </p:cNvPr>
          <p:cNvSpPr txBox="1"/>
          <p:nvPr/>
        </p:nvSpPr>
        <p:spPr>
          <a:xfrm>
            <a:off x="5541579" y="4090061"/>
            <a:ext cx="5757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1 000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8E4CCD0-8DCE-0F4E-860E-4C8BF1C5C6BA}"/>
              </a:ext>
            </a:extLst>
          </p:cNvPr>
          <p:cNvSpPr txBox="1"/>
          <p:nvPr/>
        </p:nvSpPr>
        <p:spPr>
          <a:xfrm>
            <a:off x="4602662" y="2693809"/>
            <a:ext cx="360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60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0E804D1-97AE-5C4E-8F37-47B8A8AB4DBF}"/>
              </a:ext>
            </a:extLst>
          </p:cNvPr>
          <p:cNvSpPr txBox="1"/>
          <p:nvPr/>
        </p:nvSpPr>
        <p:spPr>
          <a:xfrm>
            <a:off x="6583302" y="2690032"/>
            <a:ext cx="360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10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CB0B84D-24BB-C942-84E9-696F83C8C75F}"/>
              </a:ext>
            </a:extLst>
          </p:cNvPr>
          <p:cNvSpPr txBox="1"/>
          <p:nvPr/>
        </p:nvSpPr>
        <p:spPr>
          <a:xfrm>
            <a:off x="6583302" y="2993632"/>
            <a:ext cx="360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20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10C2EE0-D854-2A4E-B4A6-8685CCD1D60C}"/>
              </a:ext>
            </a:extLst>
          </p:cNvPr>
          <p:cNvSpPr txBox="1"/>
          <p:nvPr/>
        </p:nvSpPr>
        <p:spPr>
          <a:xfrm>
            <a:off x="6583302" y="3241119"/>
            <a:ext cx="360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10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4ED9928-597F-8D48-84E6-2CBF766E27CB}"/>
              </a:ext>
            </a:extLst>
          </p:cNvPr>
          <p:cNvSpPr txBox="1"/>
          <p:nvPr/>
        </p:nvSpPr>
        <p:spPr>
          <a:xfrm>
            <a:off x="6583302" y="3510416"/>
            <a:ext cx="360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40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6F1AE3D-9376-A248-99B9-6B22BEAA2174}"/>
              </a:ext>
            </a:extLst>
          </p:cNvPr>
          <p:cNvSpPr txBox="1"/>
          <p:nvPr/>
        </p:nvSpPr>
        <p:spPr>
          <a:xfrm>
            <a:off x="6583302" y="3800239"/>
            <a:ext cx="360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20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8249D7B-4CDD-DB47-8F46-56460B77BC9A}"/>
              </a:ext>
            </a:extLst>
          </p:cNvPr>
          <p:cNvSpPr txBox="1"/>
          <p:nvPr/>
        </p:nvSpPr>
        <p:spPr>
          <a:xfrm>
            <a:off x="6583302" y="4090061"/>
            <a:ext cx="360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10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5365A4A-71DD-5947-8A01-86C92FA60E78}"/>
              </a:ext>
            </a:extLst>
          </p:cNvPr>
          <p:cNvSpPr txBox="1"/>
          <p:nvPr/>
        </p:nvSpPr>
        <p:spPr>
          <a:xfrm>
            <a:off x="5497696" y="4903139"/>
            <a:ext cx="6639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srgbClr val="FF0000"/>
                </a:solidFill>
              </a:rPr>
              <a:t>11 000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BE3E905-C2DF-C846-9C5C-939C051EBE23}"/>
              </a:ext>
            </a:extLst>
          </p:cNvPr>
          <p:cNvSpPr txBox="1"/>
          <p:nvPr/>
        </p:nvSpPr>
        <p:spPr>
          <a:xfrm>
            <a:off x="3439954" y="4920615"/>
            <a:ext cx="5757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srgbClr val="FF0000"/>
                </a:solidFill>
              </a:rPr>
              <a:t>6 000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92EFCBE-3B45-F44E-8F5F-150AC4570733}"/>
              </a:ext>
            </a:extLst>
          </p:cNvPr>
          <p:cNvSpPr txBox="1"/>
          <p:nvPr/>
        </p:nvSpPr>
        <p:spPr>
          <a:xfrm>
            <a:off x="6596227" y="4908833"/>
            <a:ext cx="4491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srgbClr val="FF0000"/>
                </a:solidFill>
              </a:rPr>
              <a:t>110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37D2827-4D83-584B-BECE-E61106C369EE}"/>
              </a:ext>
            </a:extLst>
          </p:cNvPr>
          <p:cNvSpPr txBox="1"/>
          <p:nvPr/>
        </p:nvSpPr>
        <p:spPr>
          <a:xfrm>
            <a:off x="4602662" y="4920615"/>
            <a:ext cx="360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1C38BA0-C511-914D-BD57-A8AE0A0CBB07}"/>
              </a:ext>
            </a:extLst>
          </p:cNvPr>
          <p:cNvSpPr txBox="1"/>
          <p:nvPr/>
        </p:nvSpPr>
        <p:spPr>
          <a:xfrm>
            <a:off x="2541862" y="4920615"/>
            <a:ext cx="4491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B2A20F8-2F57-5A41-B9B7-89A3B7F28651}"/>
              </a:ext>
            </a:extLst>
          </p:cNvPr>
          <p:cNvSpPr txBox="1"/>
          <p:nvPr/>
        </p:nvSpPr>
        <p:spPr>
          <a:xfrm>
            <a:off x="410838" y="-320082"/>
            <a:ext cx="8733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cap="all" dirty="0"/>
          </a:p>
          <a:p>
            <a:r>
              <a:rPr lang="fr-FR" sz="3600" cap="all" dirty="0">
                <a:solidFill>
                  <a:srgbClr val="CC0000"/>
                </a:solidFill>
              </a:rPr>
              <a:t>le PER – </a:t>
            </a:r>
            <a:r>
              <a:rPr lang="fr-FR" sz="2800" cap="all" dirty="0">
                <a:solidFill>
                  <a:srgbClr val="CC0000"/>
                </a:solidFill>
              </a:rPr>
              <a:t>Intérêt des Versements Programmés</a:t>
            </a:r>
            <a:endParaRPr lang="fr-FR" sz="3600" cap="all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0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3" grpId="0"/>
      <p:bldP spid="34" grpId="0"/>
      <p:bldP spid="2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BBF03622-4B0C-554B-85B3-596AB26E448F}"/>
              </a:ext>
            </a:extLst>
          </p:cNvPr>
          <p:cNvGraphicFramePr>
            <a:graphicFrameLocks noGrp="1"/>
          </p:cNvGraphicFramePr>
          <p:nvPr/>
        </p:nvGraphicFramePr>
        <p:xfrm>
          <a:off x="2217716" y="3066559"/>
          <a:ext cx="4195302" cy="29951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9217">
                  <a:extLst>
                    <a:ext uri="{9D8B030D-6E8A-4147-A177-3AD203B41FA5}">
                      <a16:colId xmlns:a16="http://schemas.microsoft.com/office/drawing/2014/main" val="1194703877"/>
                    </a:ext>
                  </a:extLst>
                </a:gridCol>
                <a:gridCol w="699217">
                  <a:extLst>
                    <a:ext uri="{9D8B030D-6E8A-4147-A177-3AD203B41FA5}">
                      <a16:colId xmlns:a16="http://schemas.microsoft.com/office/drawing/2014/main" val="2058007450"/>
                    </a:ext>
                  </a:extLst>
                </a:gridCol>
                <a:gridCol w="699217">
                  <a:extLst>
                    <a:ext uri="{9D8B030D-6E8A-4147-A177-3AD203B41FA5}">
                      <a16:colId xmlns:a16="http://schemas.microsoft.com/office/drawing/2014/main" val="4101501069"/>
                    </a:ext>
                  </a:extLst>
                </a:gridCol>
                <a:gridCol w="699217">
                  <a:extLst>
                    <a:ext uri="{9D8B030D-6E8A-4147-A177-3AD203B41FA5}">
                      <a16:colId xmlns:a16="http://schemas.microsoft.com/office/drawing/2014/main" val="3427613336"/>
                    </a:ext>
                  </a:extLst>
                </a:gridCol>
                <a:gridCol w="699217">
                  <a:extLst>
                    <a:ext uri="{9D8B030D-6E8A-4147-A177-3AD203B41FA5}">
                      <a16:colId xmlns:a16="http://schemas.microsoft.com/office/drawing/2014/main" val="511199804"/>
                    </a:ext>
                  </a:extLst>
                </a:gridCol>
                <a:gridCol w="699217">
                  <a:extLst>
                    <a:ext uri="{9D8B030D-6E8A-4147-A177-3AD203B41FA5}">
                      <a16:colId xmlns:a16="http://schemas.microsoft.com/office/drawing/2014/main" val="35782004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PRIX DE LA PART</a:t>
                      </a: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Client 1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Client 2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16121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versement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portefeuille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versement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portefeuille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294258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Janvier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92803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Février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753729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Mars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26339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Avril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8312896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Mai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584387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Juin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625177"/>
                  </a:ext>
                </a:extLst>
              </a:tr>
              <a:tr h="190991">
                <a:tc>
                  <a:txBody>
                    <a:bodyPr/>
                    <a:lstStyle/>
                    <a:p>
                      <a:pPr algn="ctr"/>
                      <a:endParaRPr lang="fr-FR" sz="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945035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Capital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Portefeuille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Capital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Portefeuille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7274924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Bilan à juin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930960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572330CC-361B-3640-AB55-7F490E137C1C}"/>
              </a:ext>
            </a:extLst>
          </p:cNvPr>
          <p:cNvSpPr txBox="1"/>
          <p:nvPr/>
        </p:nvSpPr>
        <p:spPr>
          <a:xfrm>
            <a:off x="3737651" y="3627824"/>
            <a:ext cx="42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6 000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D9546D5-FAF3-AC40-B9BB-553C7B89E510}"/>
              </a:ext>
            </a:extLst>
          </p:cNvPr>
          <p:cNvSpPr txBox="1"/>
          <p:nvPr/>
        </p:nvSpPr>
        <p:spPr>
          <a:xfrm>
            <a:off x="5136490" y="3627825"/>
            <a:ext cx="5593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1 000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AD37F17-D18C-4C42-A7AE-700ECA6E8085}"/>
              </a:ext>
            </a:extLst>
          </p:cNvPr>
          <p:cNvSpPr txBox="1"/>
          <p:nvPr/>
        </p:nvSpPr>
        <p:spPr>
          <a:xfrm>
            <a:off x="5136490" y="3907219"/>
            <a:ext cx="5593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1 000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172FAA6-D1E6-2C4E-8A70-C290FCA2DC97}"/>
              </a:ext>
            </a:extLst>
          </p:cNvPr>
          <p:cNvSpPr txBox="1"/>
          <p:nvPr/>
        </p:nvSpPr>
        <p:spPr>
          <a:xfrm>
            <a:off x="5136490" y="4150791"/>
            <a:ext cx="5593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1 000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28960F9-CAE1-C144-8D83-CED89F19E849}"/>
              </a:ext>
            </a:extLst>
          </p:cNvPr>
          <p:cNvSpPr txBox="1"/>
          <p:nvPr/>
        </p:nvSpPr>
        <p:spPr>
          <a:xfrm>
            <a:off x="5136490" y="4435400"/>
            <a:ext cx="5593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1 000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E329DB9-1A24-FF4C-91F8-52FC85B61FCE}"/>
              </a:ext>
            </a:extLst>
          </p:cNvPr>
          <p:cNvSpPr txBox="1"/>
          <p:nvPr/>
        </p:nvSpPr>
        <p:spPr>
          <a:xfrm>
            <a:off x="5136490" y="4720008"/>
            <a:ext cx="5593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1 000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1B21630-E355-8341-9F10-EC72ED096E96}"/>
              </a:ext>
            </a:extLst>
          </p:cNvPr>
          <p:cNvSpPr txBox="1"/>
          <p:nvPr/>
        </p:nvSpPr>
        <p:spPr>
          <a:xfrm>
            <a:off x="5136490" y="4995182"/>
            <a:ext cx="5593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1 000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8E4CCD0-8DCE-0F4E-860E-4C8BF1C5C6BA}"/>
              </a:ext>
            </a:extLst>
          </p:cNvPr>
          <p:cNvSpPr txBox="1"/>
          <p:nvPr/>
        </p:nvSpPr>
        <p:spPr>
          <a:xfrm>
            <a:off x="4519602" y="3609831"/>
            <a:ext cx="3642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60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0E804D1-97AE-5C4E-8F37-47B8A8AB4DBF}"/>
              </a:ext>
            </a:extLst>
          </p:cNvPr>
          <p:cNvSpPr txBox="1"/>
          <p:nvPr/>
        </p:nvSpPr>
        <p:spPr>
          <a:xfrm>
            <a:off x="5898478" y="3620486"/>
            <a:ext cx="3168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10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CB0B84D-24BB-C942-84E9-696F83C8C75F}"/>
              </a:ext>
            </a:extLst>
          </p:cNvPr>
          <p:cNvSpPr txBox="1"/>
          <p:nvPr/>
        </p:nvSpPr>
        <p:spPr>
          <a:xfrm>
            <a:off x="5898478" y="3903549"/>
            <a:ext cx="3168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20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10C2EE0-D854-2A4E-B4A6-8685CCD1D60C}"/>
              </a:ext>
            </a:extLst>
          </p:cNvPr>
          <p:cNvSpPr txBox="1"/>
          <p:nvPr/>
        </p:nvSpPr>
        <p:spPr>
          <a:xfrm>
            <a:off x="5898478" y="4169447"/>
            <a:ext cx="3168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10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4ED9928-597F-8D48-84E6-2CBF766E27CB}"/>
              </a:ext>
            </a:extLst>
          </p:cNvPr>
          <p:cNvSpPr txBox="1"/>
          <p:nvPr/>
        </p:nvSpPr>
        <p:spPr>
          <a:xfrm>
            <a:off x="5898478" y="4439216"/>
            <a:ext cx="3168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40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6F1AE3D-9376-A248-99B9-6B22BEAA2174}"/>
              </a:ext>
            </a:extLst>
          </p:cNvPr>
          <p:cNvSpPr txBox="1"/>
          <p:nvPr/>
        </p:nvSpPr>
        <p:spPr>
          <a:xfrm>
            <a:off x="5898478" y="4720008"/>
            <a:ext cx="3168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20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8249D7B-4CDD-DB47-8F46-56460B77BC9A}"/>
              </a:ext>
            </a:extLst>
          </p:cNvPr>
          <p:cNvSpPr txBox="1"/>
          <p:nvPr/>
        </p:nvSpPr>
        <p:spPr>
          <a:xfrm>
            <a:off x="5898478" y="4975602"/>
            <a:ext cx="3168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10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5365A4A-71DD-5947-8A01-86C92FA60E78}"/>
              </a:ext>
            </a:extLst>
          </p:cNvPr>
          <p:cNvSpPr txBox="1"/>
          <p:nvPr/>
        </p:nvSpPr>
        <p:spPr>
          <a:xfrm>
            <a:off x="5094958" y="5733804"/>
            <a:ext cx="642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FF0000"/>
                </a:solidFill>
              </a:rPr>
              <a:t>11 000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BE3E905-C2DF-C846-9C5C-939C051EBE23}"/>
              </a:ext>
            </a:extLst>
          </p:cNvPr>
          <p:cNvSpPr txBox="1"/>
          <p:nvPr/>
        </p:nvSpPr>
        <p:spPr>
          <a:xfrm>
            <a:off x="3756499" y="5733804"/>
            <a:ext cx="4501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FF0000"/>
                </a:solidFill>
              </a:rPr>
              <a:t>6 000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92EFCBE-3B45-F44E-8F5F-150AC4570733}"/>
              </a:ext>
            </a:extLst>
          </p:cNvPr>
          <p:cNvSpPr txBox="1"/>
          <p:nvPr/>
        </p:nvSpPr>
        <p:spPr>
          <a:xfrm>
            <a:off x="5841675" y="5733804"/>
            <a:ext cx="4304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FF0000"/>
                </a:solidFill>
              </a:rPr>
              <a:t>110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37D2827-4D83-584B-BECE-E61106C369EE}"/>
              </a:ext>
            </a:extLst>
          </p:cNvPr>
          <p:cNvSpPr txBox="1"/>
          <p:nvPr/>
        </p:nvSpPr>
        <p:spPr>
          <a:xfrm>
            <a:off x="4494132" y="5733804"/>
            <a:ext cx="3496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1C38BA0-C511-914D-BD57-A8AE0A0CBB07}"/>
              </a:ext>
            </a:extLst>
          </p:cNvPr>
          <p:cNvSpPr txBox="1"/>
          <p:nvPr/>
        </p:nvSpPr>
        <p:spPr>
          <a:xfrm>
            <a:off x="3093737" y="5733804"/>
            <a:ext cx="4501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2BE83C4-EEF7-154F-83AE-47127298BFB0}"/>
              </a:ext>
            </a:extLst>
          </p:cNvPr>
          <p:cNvSpPr txBox="1"/>
          <p:nvPr/>
        </p:nvSpPr>
        <p:spPr>
          <a:xfrm>
            <a:off x="1711565" y="254629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25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355E529-AB2E-B045-BE60-81DCE4F2EFBB}"/>
              </a:ext>
            </a:extLst>
          </p:cNvPr>
          <p:cNvSpPr txBox="1"/>
          <p:nvPr/>
        </p:nvSpPr>
        <p:spPr>
          <a:xfrm>
            <a:off x="1700361" y="232978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50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25DEC16-6C82-AD45-A067-4ABA0616888B}"/>
              </a:ext>
            </a:extLst>
          </p:cNvPr>
          <p:cNvSpPr txBox="1"/>
          <p:nvPr/>
        </p:nvSpPr>
        <p:spPr>
          <a:xfrm>
            <a:off x="1612596" y="1859366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100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CEB7501E-B489-BC44-AA57-621D4DFB2B25}"/>
              </a:ext>
            </a:extLst>
          </p:cNvPr>
          <p:cNvCxnSpPr/>
          <p:nvPr/>
        </p:nvCxnSpPr>
        <p:spPr>
          <a:xfrm>
            <a:off x="2112743" y="2992037"/>
            <a:ext cx="4556070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1774E894-60CA-3345-8A9E-4BF78D80BA90}"/>
              </a:ext>
            </a:extLst>
          </p:cNvPr>
          <p:cNvCxnSpPr/>
          <p:nvPr/>
        </p:nvCxnSpPr>
        <p:spPr>
          <a:xfrm flipV="1">
            <a:off x="2112743" y="1536752"/>
            <a:ext cx="0" cy="145528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orme libre 39">
            <a:extLst>
              <a:ext uri="{FF2B5EF4-FFF2-40B4-BE49-F238E27FC236}">
                <a16:creationId xmlns:a16="http://schemas.microsoft.com/office/drawing/2014/main" id="{A9049D2B-5645-3348-9133-D4C039430C4C}"/>
              </a:ext>
            </a:extLst>
          </p:cNvPr>
          <p:cNvSpPr/>
          <p:nvPr/>
        </p:nvSpPr>
        <p:spPr>
          <a:xfrm>
            <a:off x="2112743" y="1986072"/>
            <a:ext cx="3716555" cy="1005965"/>
          </a:xfrm>
          <a:custGeom>
            <a:avLst/>
            <a:gdLst>
              <a:gd name="connsiteX0" fmla="*/ 0 w 4950372"/>
              <a:gd name="connsiteY0" fmla="*/ 0 h 1371600"/>
              <a:gd name="connsiteX1" fmla="*/ 977462 w 4950372"/>
              <a:gd name="connsiteY1" fmla="*/ 646386 h 1371600"/>
              <a:gd name="connsiteX2" fmla="*/ 1954924 w 4950372"/>
              <a:gd name="connsiteY2" fmla="*/ 31531 h 1371600"/>
              <a:gd name="connsiteX3" fmla="*/ 2979682 w 4950372"/>
              <a:gd name="connsiteY3" fmla="*/ 930166 h 1371600"/>
              <a:gd name="connsiteX4" fmla="*/ 4020206 w 4950372"/>
              <a:gd name="connsiteY4" fmla="*/ 520262 h 1371600"/>
              <a:gd name="connsiteX5" fmla="*/ 4918841 w 4950372"/>
              <a:gd name="connsiteY5" fmla="*/ 47297 h 1371600"/>
              <a:gd name="connsiteX6" fmla="*/ 4950372 w 4950372"/>
              <a:gd name="connsiteY6" fmla="*/ 1371600 h 1371600"/>
              <a:gd name="connsiteX7" fmla="*/ 15765 w 4950372"/>
              <a:gd name="connsiteY7" fmla="*/ 1355835 h 1371600"/>
              <a:gd name="connsiteX8" fmla="*/ 0 w 4950372"/>
              <a:gd name="connsiteY8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0372" h="1371600">
                <a:moveTo>
                  <a:pt x="0" y="0"/>
                </a:moveTo>
                <a:lnTo>
                  <a:pt x="977462" y="646386"/>
                </a:lnTo>
                <a:lnTo>
                  <a:pt x="1954924" y="31531"/>
                </a:lnTo>
                <a:lnTo>
                  <a:pt x="2979682" y="930166"/>
                </a:lnTo>
                <a:lnTo>
                  <a:pt x="4020206" y="520262"/>
                </a:lnTo>
                <a:lnTo>
                  <a:pt x="4918841" y="47297"/>
                </a:lnTo>
                <a:lnTo>
                  <a:pt x="4950372" y="1371600"/>
                </a:lnTo>
                <a:lnTo>
                  <a:pt x="15765" y="1355835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1FC5030-A081-E742-92D6-35131147173B}"/>
              </a:ext>
            </a:extLst>
          </p:cNvPr>
          <p:cNvSpPr/>
          <p:nvPr/>
        </p:nvSpPr>
        <p:spPr>
          <a:xfrm>
            <a:off x="5805649" y="1986072"/>
            <a:ext cx="34289" cy="1005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AD16B21F-5BD8-BF46-A1E9-22881502E2B1}"/>
              </a:ext>
            </a:extLst>
          </p:cNvPr>
          <p:cNvSpPr/>
          <p:nvPr/>
        </p:nvSpPr>
        <p:spPr>
          <a:xfrm flipV="1">
            <a:off x="2825970" y="2431155"/>
            <a:ext cx="58279" cy="58279"/>
          </a:xfrm>
          <a:prstGeom prst="ellipse">
            <a:avLst/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BC8E2B70-7CDC-EF48-A124-7EE9342525BB}"/>
              </a:ext>
            </a:extLst>
          </p:cNvPr>
          <p:cNvSpPr/>
          <p:nvPr/>
        </p:nvSpPr>
        <p:spPr>
          <a:xfrm flipV="1">
            <a:off x="3578773" y="1990272"/>
            <a:ext cx="58279" cy="58279"/>
          </a:xfrm>
          <a:prstGeom prst="ellipse">
            <a:avLst/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3D54DD76-F309-F544-B8E2-EB1075D209F7}"/>
              </a:ext>
            </a:extLst>
          </p:cNvPr>
          <p:cNvSpPr/>
          <p:nvPr/>
        </p:nvSpPr>
        <p:spPr>
          <a:xfrm flipV="1">
            <a:off x="4332500" y="2632914"/>
            <a:ext cx="58279" cy="58279"/>
          </a:xfrm>
          <a:prstGeom prst="ellipse">
            <a:avLst/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65456207-04BA-864B-82C7-66F953094BE6}"/>
              </a:ext>
            </a:extLst>
          </p:cNvPr>
          <p:cNvSpPr/>
          <p:nvPr/>
        </p:nvSpPr>
        <p:spPr>
          <a:xfrm flipV="1">
            <a:off x="5156247" y="2334865"/>
            <a:ext cx="58279" cy="58279"/>
          </a:xfrm>
          <a:prstGeom prst="ellipse">
            <a:avLst/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CC54CE4-494C-9E46-A499-3684F06C531D}"/>
              </a:ext>
            </a:extLst>
          </p:cNvPr>
          <p:cNvSpPr/>
          <p:nvPr/>
        </p:nvSpPr>
        <p:spPr>
          <a:xfrm flipV="1">
            <a:off x="5766987" y="1997865"/>
            <a:ext cx="58279" cy="58279"/>
          </a:xfrm>
          <a:prstGeom prst="ellipse">
            <a:avLst/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A2339472-3709-0A42-9EC2-2E2CA813EDB8}"/>
              </a:ext>
            </a:extLst>
          </p:cNvPr>
          <p:cNvSpPr/>
          <p:nvPr/>
        </p:nvSpPr>
        <p:spPr>
          <a:xfrm flipV="1">
            <a:off x="2108710" y="1956932"/>
            <a:ext cx="58279" cy="58279"/>
          </a:xfrm>
          <a:prstGeom prst="ellipse">
            <a:avLst/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8240AF42-5A42-D542-810A-FC9836B7F180}"/>
              </a:ext>
            </a:extLst>
          </p:cNvPr>
          <p:cNvSpPr/>
          <p:nvPr/>
        </p:nvSpPr>
        <p:spPr>
          <a:xfrm>
            <a:off x="2703867" y="2329789"/>
            <a:ext cx="280595" cy="280595"/>
          </a:xfrm>
          <a:prstGeom prst="ellipse">
            <a:avLst/>
          </a:prstGeom>
          <a:solidFill>
            <a:srgbClr val="FFFF00">
              <a:alpha val="16863"/>
            </a:srgbClr>
          </a:solidFill>
          <a:ln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46C5763-8E1A-2B42-AF9D-E4020963D28A}"/>
              </a:ext>
            </a:extLst>
          </p:cNvPr>
          <p:cNvSpPr/>
          <p:nvPr/>
        </p:nvSpPr>
        <p:spPr>
          <a:xfrm>
            <a:off x="4192202" y="2521755"/>
            <a:ext cx="280595" cy="280595"/>
          </a:xfrm>
          <a:prstGeom prst="ellipse">
            <a:avLst/>
          </a:prstGeom>
          <a:solidFill>
            <a:srgbClr val="FFFF00">
              <a:alpha val="16863"/>
            </a:srgbClr>
          </a:solidFill>
          <a:ln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0773A1C8-EB49-4E4A-9FC8-494AD4C37950}"/>
              </a:ext>
            </a:extLst>
          </p:cNvPr>
          <p:cNvSpPr/>
          <p:nvPr/>
        </p:nvSpPr>
        <p:spPr>
          <a:xfrm>
            <a:off x="5045089" y="2208460"/>
            <a:ext cx="280595" cy="280595"/>
          </a:xfrm>
          <a:prstGeom prst="ellipse">
            <a:avLst/>
          </a:prstGeom>
          <a:solidFill>
            <a:srgbClr val="FFFF00">
              <a:alpha val="16863"/>
            </a:srgbClr>
          </a:solidFill>
          <a:ln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AA5371A7-7C46-FA4E-8BFB-C70CAD3D53C6}"/>
              </a:ext>
            </a:extLst>
          </p:cNvPr>
          <p:cNvCxnSpPr>
            <a:stCxn id="47" idx="3"/>
          </p:cNvCxnSpPr>
          <p:nvPr/>
        </p:nvCxnSpPr>
        <p:spPr>
          <a:xfrm flipV="1">
            <a:off x="2117245" y="1956932"/>
            <a:ext cx="4456976" cy="85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0172E5EA-BE31-484A-9B69-E2CC1D8DCD7C}"/>
              </a:ext>
            </a:extLst>
          </p:cNvPr>
          <p:cNvCxnSpPr/>
          <p:nvPr/>
        </p:nvCxnSpPr>
        <p:spPr>
          <a:xfrm flipV="1">
            <a:off x="2116778" y="2662323"/>
            <a:ext cx="4456976" cy="85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9FC2E883-DCFD-2E43-A654-923B791DAD90}"/>
              </a:ext>
            </a:extLst>
          </p:cNvPr>
          <p:cNvCxnSpPr/>
          <p:nvPr/>
        </p:nvCxnSpPr>
        <p:spPr>
          <a:xfrm>
            <a:off x="6361386" y="1965467"/>
            <a:ext cx="0" cy="696586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50C7ADD7-C73B-3347-861D-9850F404CA7B}"/>
              </a:ext>
            </a:extLst>
          </p:cNvPr>
          <p:cNvSpPr txBox="1"/>
          <p:nvPr/>
        </p:nvSpPr>
        <p:spPr>
          <a:xfrm>
            <a:off x="6372026" y="2160190"/>
            <a:ext cx="7951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volatilité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DFF45A4B-EF91-714C-BC71-BD1B8390AECD}"/>
              </a:ext>
            </a:extLst>
          </p:cNvPr>
          <p:cNvSpPr txBox="1"/>
          <p:nvPr/>
        </p:nvSpPr>
        <p:spPr>
          <a:xfrm>
            <a:off x="1695860" y="209311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75</a:t>
            </a:r>
          </a:p>
        </p:txBody>
      </p:sp>
      <p:sp>
        <p:nvSpPr>
          <p:cNvPr id="57" name="Flèche droite à entaille 56">
            <a:extLst>
              <a:ext uri="{FF2B5EF4-FFF2-40B4-BE49-F238E27FC236}">
                <a16:creationId xmlns:a16="http://schemas.microsoft.com/office/drawing/2014/main" id="{C50DA590-0DAF-B746-B086-3A156AFACB8A}"/>
              </a:ext>
            </a:extLst>
          </p:cNvPr>
          <p:cNvSpPr/>
          <p:nvPr/>
        </p:nvSpPr>
        <p:spPr>
          <a:xfrm flipH="1">
            <a:off x="6668813" y="3914368"/>
            <a:ext cx="733806" cy="186110"/>
          </a:xfrm>
          <a:prstGeom prst="notchedRightArrow">
            <a:avLst/>
          </a:prstGeom>
          <a:solidFill>
            <a:srgbClr val="FFFF00">
              <a:alpha val="36078"/>
            </a:srgbClr>
          </a:solidFill>
          <a:ln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Soldes</a:t>
            </a:r>
          </a:p>
        </p:txBody>
      </p:sp>
      <p:sp>
        <p:nvSpPr>
          <p:cNvPr id="58" name="Flèche droite à entaille 57">
            <a:extLst>
              <a:ext uri="{FF2B5EF4-FFF2-40B4-BE49-F238E27FC236}">
                <a16:creationId xmlns:a16="http://schemas.microsoft.com/office/drawing/2014/main" id="{396C0D19-49B9-3641-828D-D5A39F85C3F5}"/>
              </a:ext>
            </a:extLst>
          </p:cNvPr>
          <p:cNvSpPr/>
          <p:nvPr/>
        </p:nvSpPr>
        <p:spPr>
          <a:xfrm flipH="1">
            <a:off x="6668813" y="4476146"/>
            <a:ext cx="733806" cy="186110"/>
          </a:xfrm>
          <a:prstGeom prst="notchedRightArrow">
            <a:avLst/>
          </a:prstGeom>
          <a:solidFill>
            <a:srgbClr val="FFFF00">
              <a:alpha val="36078"/>
            </a:srgbClr>
          </a:solidFill>
          <a:ln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Soldes</a:t>
            </a:r>
          </a:p>
        </p:txBody>
      </p:sp>
      <p:sp>
        <p:nvSpPr>
          <p:cNvPr id="59" name="Flèche droite à entaille 58">
            <a:extLst>
              <a:ext uri="{FF2B5EF4-FFF2-40B4-BE49-F238E27FC236}">
                <a16:creationId xmlns:a16="http://schemas.microsoft.com/office/drawing/2014/main" id="{AFD0D5E1-58E1-454A-A0AA-50916E450E16}"/>
              </a:ext>
            </a:extLst>
          </p:cNvPr>
          <p:cNvSpPr/>
          <p:nvPr/>
        </p:nvSpPr>
        <p:spPr>
          <a:xfrm flipH="1">
            <a:off x="6668813" y="4730827"/>
            <a:ext cx="733806" cy="186110"/>
          </a:xfrm>
          <a:prstGeom prst="notchedRightArrow">
            <a:avLst/>
          </a:prstGeom>
          <a:solidFill>
            <a:srgbClr val="FFFF00">
              <a:alpha val="36078"/>
            </a:srgbClr>
          </a:solidFill>
          <a:ln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Soldes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D6EEF2D7-5276-C74B-8A35-FC67EA22BC8F}"/>
              </a:ext>
            </a:extLst>
          </p:cNvPr>
          <p:cNvSpPr txBox="1"/>
          <p:nvPr/>
        </p:nvSpPr>
        <p:spPr>
          <a:xfrm>
            <a:off x="410838" y="-320082"/>
            <a:ext cx="8733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cap="all" dirty="0"/>
          </a:p>
          <a:p>
            <a:r>
              <a:rPr lang="fr-FR" sz="3600" cap="all" dirty="0">
                <a:solidFill>
                  <a:srgbClr val="CC0000"/>
                </a:solidFill>
              </a:rPr>
              <a:t>le PER – </a:t>
            </a:r>
            <a:r>
              <a:rPr lang="fr-FR" sz="2800" cap="all" dirty="0">
                <a:solidFill>
                  <a:srgbClr val="CC0000"/>
                </a:solidFill>
              </a:rPr>
              <a:t>Intérêt des Versements Programmés</a:t>
            </a:r>
            <a:endParaRPr lang="fr-FR" sz="3600" cap="all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86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7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4" grpId="0"/>
      <p:bldP spid="55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2D49B5-0872-48F1-8B87-5D4D4C5D3AA5}"/>
              </a:ext>
            </a:extLst>
          </p:cNvPr>
          <p:cNvSpPr/>
          <p:nvPr/>
        </p:nvSpPr>
        <p:spPr>
          <a:xfrm>
            <a:off x="1907396" y="698910"/>
            <a:ext cx="6240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cap="all" dirty="0"/>
              <a:t> bénéficier d’UNE économie d’impôt</a:t>
            </a:r>
            <a:endParaRPr lang="fr-FR" sz="2800" dirty="0"/>
          </a:p>
        </p:txBody>
      </p: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5F0D0F87-A080-4E3E-9275-F97FEE94CF85}"/>
              </a:ext>
            </a:extLst>
          </p:cNvPr>
          <p:cNvCxnSpPr>
            <a:cxnSpLocks/>
          </p:cNvCxnSpPr>
          <p:nvPr/>
        </p:nvCxnSpPr>
        <p:spPr>
          <a:xfrm>
            <a:off x="2089727" y="1139179"/>
            <a:ext cx="57178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6183D9E-9D78-4DB9-BE6A-1BC9E6BFC8FC}"/>
              </a:ext>
            </a:extLst>
          </p:cNvPr>
          <p:cNvSpPr/>
          <p:nvPr/>
        </p:nvSpPr>
        <p:spPr>
          <a:xfrm>
            <a:off x="1853519" y="1417860"/>
            <a:ext cx="4666453" cy="774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Vous </a:t>
            </a:r>
            <a:r>
              <a:rPr lang="fr-FR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déduisez vos versements </a:t>
            </a: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volontaires </a:t>
            </a: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de votre </a:t>
            </a:r>
            <a:r>
              <a:rPr lang="fr-F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revenu imposable</a:t>
            </a: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DB494861-0F82-4B6B-A677-98EA2116E2FF}"/>
              </a:ext>
            </a:extLst>
          </p:cNvPr>
          <p:cNvSpPr txBox="1"/>
          <p:nvPr/>
        </p:nvSpPr>
        <p:spPr>
          <a:xfrm>
            <a:off x="410838" y="-320082"/>
            <a:ext cx="7155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cap="all" dirty="0"/>
          </a:p>
          <a:p>
            <a:r>
              <a:rPr lang="fr-FR" sz="3600" cap="all" dirty="0">
                <a:solidFill>
                  <a:srgbClr val="CC0000"/>
                </a:solidFill>
              </a:rPr>
              <a:t>le PER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07540-A198-4EDA-99F4-38B42A64FBB7}"/>
              </a:ext>
            </a:extLst>
          </p:cNvPr>
          <p:cNvSpPr/>
          <p:nvPr/>
        </p:nvSpPr>
        <p:spPr>
          <a:xfrm>
            <a:off x="696650" y="4498517"/>
            <a:ext cx="16800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Revenus annuels </a:t>
            </a:r>
          </a:p>
        </p:txBody>
      </p:sp>
      <p:pic>
        <p:nvPicPr>
          <p:cNvPr id="121" name="Picture 12">
            <a:extLst>
              <a:ext uri="{FF2B5EF4-FFF2-40B4-BE49-F238E27FC236}">
                <a16:creationId xmlns:a16="http://schemas.microsoft.com/office/drawing/2014/main" id="{390DD0BC-90EA-4B4D-A867-39B6AD167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0" t="31562" r="35111" b="37203"/>
          <a:stretch/>
        </p:blipFill>
        <p:spPr bwMode="auto">
          <a:xfrm>
            <a:off x="1116339" y="3320036"/>
            <a:ext cx="685006" cy="80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Rectangle 121">
            <a:extLst>
              <a:ext uri="{FF2B5EF4-FFF2-40B4-BE49-F238E27FC236}">
                <a16:creationId xmlns:a16="http://schemas.microsoft.com/office/drawing/2014/main" id="{795A0252-EEDE-437C-9B8D-42B5BEA8D014}"/>
              </a:ext>
            </a:extLst>
          </p:cNvPr>
          <p:cNvSpPr/>
          <p:nvPr/>
        </p:nvSpPr>
        <p:spPr>
          <a:xfrm>
            <a:off x="1045260" y="4706240"/>
            <a:ext cx="9028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60 000 €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1B47B32-67D5-4B25-8258-C18B646D2555}"/>
              </a:ext>
            </a:extLst>
          </p:cNvPr>
          <p:cNvSpPr/>
          <p:nvPr/>
        </p:nvSpPr>
        <p:spPr>
          <a:xfrm>
            <a:off x="3565685" y="5207867"/>
            <a:ext cx="1266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= 55 000 €</a:t>
            </a:r>
            <a:endParaRPr lang="fr-FR" sz="1600" b="1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8CDABA3-6B7D-480E-AC90-66585E0A61DC}"/>
              </a:ext>
            </a:extLst>
          </p:cNvPr>
          <p:cNvSpPr/>
          <p:nvPr/>
        </p:nvSpPr>
        <p:spPr>
          <a:xfrm>
            <a:off x="3805599" y="4706240"/>
            <a:ext cx="9028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60 000 €</a:t>
            </a:r>
          </a:p>
        </p:txBody>
      </p:sp>
      <p:graphicFrame>
        <p:nvGraphicFramePr>
          <p:cNvPr id="14" name="Tableau 14">
            <a:extLst>
              <a:ext uri="{FF2B5EF4-FFF2-40B4-BE49-F238E27FC236}">
                <a16:creationId xmlns:a16="http://schemas.microsoft.com/office/drawing/2014/main" id="{072FE364-E647-4E79-A172-72ED2B88B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301189"/>
              </p:ext>
            </p:extLst>
          </p:nvPr>
        </p:nvGraphicFramePr>
        <p:xfrm>
          <a:off x="6378327" y="3376114"/>
          <a:ext cx="2226564" cy="1310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248">
                  <a:extLst>
                    <a:ext uri="{9D8B030D-6E8A-4147-A177-3AD203B41FA5}">
                      <a16:colId xmlns:a16="http://schemas.microsoft.com/office/drawing/2014/main" val="1500967843"/>
                    </a:ext>
                  </a:extLst>
                </a:gridCol>
                <a:gridCol w="1727316">
                  <a:extLst>
                    <a:ext uri="{9D8B030D-6E8A-4147-A177-3AD203B41FA5}">
                      <a16:colId xmlns:a16="http://schemas.microsoft.com/office/drawing/2014/main" val="2162923820"/>
                    </a:ext>
                  </a:extLst>
                </a:gridCol>
              </a:tblGrid>
              <a:tr h="20543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Economie d’impôt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535939"/>
                  </a:ext>
                </a:extLst>
              </a:tr>
              <a:tr h="20543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70AD47"/>
                          </a:solidFill>
                        </a:rPr>
                        <a:t>1 500 € </a:t>
                      </a: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(= 30% x 5 000€)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60818"/>
                  </a:ext>
                </a:extLst>
              </a:tr>
              <a:tr h="20543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70AD47"/>
                          </a:solidFill>
                        </a:rPr>
                        <a:t>2 050 € </a:t>
                      </a: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(= 41% x 5 000€)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78899"/>
                  </a:ext>
                </a:extLst>
              </a:tr>
              <a:tr h="20543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70AD47"/>
                          </a:solidFill>
                        </a:rPr>
                        <a:t>2 250 € </a:t>
                      </a: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(= 45% x 5 000€)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10456"/>
                  </a:ext>
                </a:extLst>
              </a:tr>
            </a:tbl>
          </a:graphicData>
        </a:graphic>
      </p:graphicFrame>
      <p:sp>
        <p:nvSpPr>
          <p:cNvPr id="129" name="Rectangle 128">
            <a:extLst>
              <a:ext uri="{FF2B5EF4-FFF2-40B4-BE49-F238E27FC236}">
                <a16:creationId xmlns:a16="http://schemas.microsoft.com/office/drawing/2014/main" id="{25DB09F3-4DA8-41B4-A251-7EF942DB00B5}"/>
              </a:ext>
            </a:extLst>
          </p:cNvPr>
          <p:cNvSpPr/>
          <p:nvPr/>
        </p:nvSpPr>
        <p:spPr>
          <a:xfrm>
            <a:off x="3437832" y="4920810"/>
            <a:ext cx="1905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   5 000 €  </a:t>
            </a:r>
            <a:r>
              <a:rPr lang="fr-FR" sz="12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(PER)</a:t>
            </a:r>
            <a:endParaRPr lang="fr-FR" sz="1600" b="1" dirty="0">
              <a:solidFill>
                <a:srgbClr val="C00000"/>
              </a:solidFill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40C279E-DC22-4F08-8C1B-9622185E5862}"/>
              </a:ext>
            </a:extLst>
          </p:cNvPr>
          <p:cNvCxnSpPr/>
          <p:nvPr/>
        </p:nvCxnSpPr>
        <p:spPr>
          <a:xfrm>
            <a:off x="3805599" y="5230556"/>
            <a:ext cx="78377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Flèche : chevron 129">
            <a:extLst>
              <a:ext uri="{FF2B5EF4-FFF2-40B4-BE49-F238E27FC236}">
                <a16:creationId xmlns:a16="http://schemas.microsoft.com/office/drawing/2014/main" id="{1152E322-16E3-4BC4-8F4F-B49332989F07}"/>
              </a:ext>
            </a:extLst>
          </p:cNvPr>
          <p:cNvSpPr/>
          <p:nvPr/>
        </p:nvSpPr>
        <p:spPr>
          <a:xfrm>
            <a:off x="2575836" y="3442623"/>
            <a:ext cx="306222" cy="971401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1" name="Flèche : chevron 130">
            <a:extLst>
              <a:ext uri="{FF2B5EF4-FFF2-40B4-BE49-F238E27FC236}">
                <a16:creationId xmlns:a16="http://schemas.microsoft.com/office/drawing/2014/main" id="{F2AB11F9-E3C9-41A7-B974-5FEB073AA259}"/>
              </a:ext>
            </a:extLst>
          </p:cNvPr>
          <p:cNvSpPr/>
          <p:nvPr/>
        </p:nvSpPr>
        <p:spPr>
          <a:xfrm>
            <a:off x="5845511" y="3475273"/>
            <a:ext cx="306222" cy="971401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CF0F000-7B9F-4013-A884-795066DA906E}"/>
              </a:ext>
            </a:extLst>
          </p:cNvPr>
          <p:cNvSpPr/>
          <p:nvPr/>
        </p:nvSpPr>
        <p:spPr>
          <a:xfrm>
            <a:off x="498534" y="2609431"/>
            <a:ext cx="2007724" cy="291865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BA00230-C69D-47FB-A731-0BE5E9D920F7}"/>
              </a:ext>
            </a:extLst>
          </p:cNvPr>
          <p:cNvSpPr/>
          <p:nvPr/>
        </p:nvSpPr>
        <p:spPr>
          <a:xfrm>
            <a:off x="2942093" y="2592596"/>
            <a:ext cx="2854431" cy="293549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98FAD2A-4109-4422-B176-70A298F40DE7}"/>
              </a:ext>
            </a:extLst>
          </p:cNvPr>
          <p:cNvSpPr/>
          <p:nvPr/>
        </p:nvSpPr>
        <p:spPr>
          <a:xfrm>
            <a:off x="3385659" y="2834106"/>
            <a:ext cx="1636612" cy="1590638"/>
          </a:xfrm>
          <a:prstGeom prst="ellipse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Arc partiel 66">
            <a:extLst>
              <a:ext uri="{FF2B5EF4-FFF2-40B4-BE49-F238E27FC236}">
                <a16:creationId xmlns:a16="http://schemas.microsoft.com/office/drawing/2014/main" id="{4846EB7D-F30B-44F5-86D2-67EB9E458B88}"/>
              </a:ext>
            </a:extLst>
          </p:cNvPr>
          <p:cNvSpPr/>
          <p:nvPr/>
        </p:nvSpPr>
        <p:spPr>
          <a:xfrm rot="16200000">
            <a:off x="3450916" y="2843457"/>
            <a:ext cx="1568060" cy="1574651"/>
          </a:xfrm>
          <a:prstGeom prst="pie">
            <a:avLst>
              <a:gd name="adj1" fmla="val 4297795"/>
              <a:gd name="adj2" fmla="val 7150418"/>
            </a:avLst>
          </a:prstGeom>
          <a:pattFill prst="pct5">
            <a:fgClr>
              <a:schemeClr val="tx1"/>
            </a:fgClr>
            <a:bgClr>
              <a:schemeClr val="bg1"/>
            </a:bgClr>
          </a:patt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ECA14F9-225F-4A57-A6FE-C2C1B68174EA}"/>
              </a:ext>
            </a:extLst>
          </p:cNvPr>
          <p:cNvSpPr/>
          <p:nvPr/>
        </p:nvSpPr>
        <p:spPr>
          <a:xfrm>
            <a:off x="4629527" y="3349022"/>
            <a:ext cx="1568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Versement </a:t>
            </a:r>
            <a:br>
              <a:rPr lang="fr-FR" sz="1200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fr-FR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PER </a:t>
            </a:r>
            <a:br>
              <a:rPr lang="fr-FR" sz="1200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fr-FR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5 000€</a:t>
            </a:r>
            <a:br>
              <a:rPr lang="fr-FR" sz="1200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endParaRPr lang="fr-FR" sz="1200" b="1" dirty="0">
              <a:solidFill>
                <a:srgbClr val="C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FFE4C5-E02B-4BB2-A9C5-6CF88769EF9E}"/>
              </a:ext>
            </a:extLst>
          </p:cNvPr>
          <p:cNvSpPr/>
          <p:nvPr/>
        </p:nvSpPr>
        <p:spPr>
          <a:xfrm>
            <a:off x="6246712" y="2592595"/>
            <a:ext cx="2451440" cy="290906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52E07B-24A1-4BDC-8047-2068BEB799BE}"/>
              </a:ext>
            </a:extLst>
          </p:cNvPr>
          <p:cNvSpPr/>
          <p:nvPr/>
        </p:nvSpPr>
        <p:spPr>
          <a:xfrm>
            <a:off x="796065" y="5691159"/>
            <a:ext cx="7902087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è"/>
            </a:pP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Une</a:t>
            </a:r>
            <a:r>
              <a:rPr lang="fr-FR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économie d’impôt </a:t>
            </a: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proportionnelle à </a:t>
            </a:r>
            <a:r>
              <a:rPr lang="fr-FR" b="1" dirty="0">
                <a:ea typeface="Calibri" panose="020F0502020204030204" pitchFamily="34" charset="0"/>
                <a:cs typeface="Times New Roman" panose="02020603050405020304" pitchFamily="18" charset="0"/>
              </a:rPr>
              <a:t>votre versement </a:t>
            </a:r>
            <a:r>
              <a:rPr 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 à</a:t>
            </a:r>
            <a:r>
              <a:rPr lang="fr-FR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ea typeface="Calibri" panose="020F0502020204030204" pitchFamily="34" charset="0"/>
                <a:cs typeface="Times New Roman" panose="02020603050405020304" pitchFamily="18" charset="0"/>
              </a:rPr>
              <a:t>votre TMI</a:t>
            </a:r>
          </a:p>
        </p:txBody>
      </p:sp>
      <p:pic>
        <p:nvPicPr>
          <p:cNvPr id="3074" name="Picture 2" descr="Discount icon in flat style sale symbol Royalty Free Vector">
            <a:extLst>
              <a:ext uri="{FF2B5EF4-FFF2-40B4-BE49-F238E27FC236}">
                <a16:creationId xmlns:a16="http://schemas.microsoft.com/office/drawing/2014/main" id="{E39247F7-C77C-4D50-872A-F5CAF145F4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1" t="17202" r="18730" b="25128"/>
          <a:stretch/>
        </p:blipFill>
        <p:spPr bwMode="auto">
          <a:xfrm rot="2343207">
            <a:off x="357274" y="1677478"/>
            <a:ext cx="526213" cy="58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e 30">
            <a:extLst>
              <a:ext uri="{FF2B5EF4-FFF2-40B4-BE49-F238E27FC236}">
                <a16:creationId xmlns:a16="http://schemas.microsoft.com/office/drawing/2014/main" id="{BDD4F729-0662-4A60-B34F-7635E2B795E8}"/>
              </a:ext>
            </a:extLst>
          </p:cNvPr>
          <p:cNvGrpSpPr/>
          <p:nvPr/>
        </p:nvGrpSpPr>
        <p:grpSpPr>
          <a:xfrm>
            <a:off x="723052" y="1378628"/>
            <a:ext cx="786573" cy="727617"/>
            <a:chOff x="2571092" y="5638500"/>
            <a:chExt cx="862531" cy="702406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3932F8FC-41F2-4754-86A7-79DA1CD7B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51155" y="5638500"/>
              <a:ext cx="702406" cy="702406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652FCB8-2AF6-4FD2-A03E-06ED9E81E19E}"/>
                </a:ext>
              </a:extLst>
            </p:cNvPr>
            <p:cNvSpPr/>
            <p:nvPr/>
          </p:nvSpPr>
          <p:spPr>
            <a:xfrm rot="20727039">
              <a:off x="2571092" y="5864756"/>
              <a:ext cx="862531" cy="1966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IMPOTS</a:t>
              </a:r>
            </a:p>
          </p:txBody>
        </p:sp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63B7AED8-A24D-4AB4-8A39-DAA908E05BD5}"/>
              </a:ext>
            </a:extLst>
          </p:cNvPr>
          <p:cNvSpPr/>
          <p:nvPr/>
        </p:nvSpPr>
        <p:spPr>
          <a:xfrm>
            <a:off x="1508381" y="781525"/>
            <a:ext cx="380096" cy="3602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1C3DBE7-8D71-4BDA-8975-6D09F4E416AE}"/>
              </a:ext>
            </a:extLst>
          </p:cNvPr>
          <p:cNvSpPr txBox="1"/>
          <p:nvPr/>
        </p:nvSpPr>
        <p:spPr>
          <a:xfrm>
            <a:off x="1558542" y="777999"/>
            <a:ext cx="21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A450967E-5DB4-48B3-8EAE-6C824C22B089}"/>
              </a:ext>
            </a:extLst>
          </p:cNvPr>
          <p:cNvSpPr txBox="1"/>
          <p:nvPr/>
        </p:nvSpPr>
        <p:spPr>
          <a:xfrm>
            <a:off x="543523" y="2637725"/>
            <a:ext cx="13787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i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Exemple :</a:t>
            </a:r>
            <a:endParaRPr lang="fr-FR" sz="1200" i="1" u="sng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70B5AF3-39BD-443D-8750-5564ABFAC32E}"/>
              </a:ext>
            </a:extLst>
          </p:cNvPr>
          <p:cNvSpPr/>
          <p:nvPr/>
        </p:nvSpPr>
        <p:spPr>
          <a:xfrm>
            <a:off x="3125007" y="4506212"/>
            <a:ext cx="26132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Revenus soumis à imposition</a:t>
            </a:r>
          </a:p>
        </p:txBody>
      </p:sp>
    </p:spTree>
    <p:extLst>
      <p:ext uri="{BB962C8B-B14F-4D97-AF65-F5344CB8AC3E}">
        <p14:creationId xmlns:p14="http://schemas.microsoft.com/office/powerpoint/2010/main" val="294503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2" grpId="0"/>
      <p:bldP spid="122" grpId="0"/>
      <p:bldP spid="125" grpId="0"/>
      <p:bldP spid="127" grpId="0"/>
      <p:bldP spid="129" grpId="0"/>
      <p:bldP spid="130" grpId="0" animBg="1"/>
      <p:bldP spid="131" grpId="0" animBg="1"/>
      <p:bldP spid="133" grpId="0" animBg="1"/>
      <p:bldP spid="135" grpId="0" animBg="1"/>
      <p:bldP spid="6" grpId="0" animBg="1"/>
      <p:bldP spid="67" grpId="0" animBg="1"/>
      <p:bldP spid="115" grpId="0"/>
      <p:bldP spid="33" grpId="0" animBg="1"/>
      <p:bldP spid="29" grpId="0"/>
      <p:bldP spid="42" grpId="0"/>
      <p:bldP spid="1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ZoneTexte 56">
            <a:extLst>
              <a:ext uri="{FF2B5EF4-FFF2-40B4-BE49-F238E27FC236}">
                <a16:creationId xmlns:a16="http://schemas.microsoft.com/office/drawing/2014/main" id="{DB494861-0F82-4B6B-A677-98EA2116E2FF}"/>
              </a:ext>
            </a:extLst>
          </p:cNvPr>
          <p:cNvSpPr txBox="1"/>
          <p:nvPr/>
        </p:nvSpPr>
        <p:spPr>
          <a:xfrm>
            <a:off x="393700" y="-328949"/>
            <a:ext cx="7155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cap="all" dirty="0"/>
          </a:p>
          <a:p>
            <a:r>
              <a:rPr lang="fr-FR" sz="3600" cap="all" dirty="0">
                <a:solidFill>
                  <a:srgbClr val="CC0000"/>
                </a:solidFill>
              </a:rPr>
              <a:t>le PER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C39DE9C-2B2A-4C51-984E-C3F924299EB8}"/>
              </a:ext>
            </a:extLst>
          </p:cNvPr>
          <p:cNvSpPr/>
          <p:nvPr/>
        </p:nvSpPr>
        <p:spPr>
          <a:xfrm>
            <a:off x="1614683" y="6072415"/>
            <a:ext cx="5645943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fr-FR" b="1" dirty="0">
                <a:cs typeface="Times New Roman" panose="02020603050405020304" pitchFamily="18" charset="0"/>
                <a:sym typeface="Wingdings" panose="05000000000000000000" pitchFamily="2" charset="2"/>
              </a:rPr>
              <a:t>  </a:t>
            </a:r>
            <a:r>
              <a:rPr lang="fr-FR" dirty="0">
                <a:cs typeface="Times New Roman" panose="02020603050405020304" pitchFamily="18" charset="0"/>
                <a:sym typeface="Wingdings" panose="05000000000000000000" pitchFamily="2" charset="2"/>
              </a:rPr>
              <a:t>U</a:t>
            </a:r>
            <a:r>
              <a:rPr lang="fr-FR" dirty="0">
                <a:cs typeface="Times New Roman" panose="02020603050405020304" pitchFamily="18" charset="0"/>
              </a:rPr>
              <a:t>n </a:t>
            </a:r>
            <a:r>
              <a:rPr lang="fr-FR" b="1" dirty="0">
                <a:solidFill>
                  <a:srgbClr val="C00000"/>
                </a:solidFill>
                <a:cs typeface="Times New Roman" panose="02020603050405020304" pitchFamily="18" charset="0"/>
              </a:rPr>
              <a:t>droit à réduire ses impôts </a:t>
            </a:r>
            <a:r>
              <a:rPr lang="fr-FR" dirty="0">
                <a:cs typeface="Times New Roman" panose="02020603050405020304" pitchFamily="18" charset="0"/>
              </a:rPr>
              <a:t>à </a:t>
            </a:r>
            <a:r>
              <a:rPr lang="fr-FR" b="1" dirty="0">
                <a:cs typeface="Times New Roman" panose="02020603050405020304" pitchFamily="18" charset="0"/>
              </a:rPr>
              <a:t>ne pas laisser passer !</a:t>
            </a:r>
            <a:endParaRPr lang="fr-FR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6A610177-845D-43AB-BACC-2DFA50C4DE83}"/>
              </a:ext>
            </a:extLst>
          </p:cNvPr>
          <p:cNvSpPr txBox="1"/>
          <p:nvPr/>
        </p:nvSpPr>
        <p:spPr>
          <a:xfrm>
            <a:off x="5423874" y="3178459"/>
            <a:ext cx="3197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Rattrapage sur les 3 années précédentes </a:t>
            </a:r>
            <a:br>
              <a:rPr lang="fr-FR" sz="1400" b="1" dirty="0"/>
            </a:br>
            <a:r>
              <a:rPr lang="fr-FR" sz="1400" dirty="0"/>
              <a:t>des plafonds non utilisés </a:t>
            </a:r>
            <a:endParaRPr lang="fr-FR" sz="1400" b="1" dirty="0"/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57951811-F382-43FC-ABB4-C1F5D009DDB7}"/>
              </a:ext>
            </a:extLst>
          </p:cNvPr>
          <p:cNvSpPr txBox="1"/>
          <p:nvPr/>
        </p:nvSpPr>
        <p:spPr>
          <a:xfrm>
            <a:off x="5396689" y="4244907"/>
            <a:ext cx="2903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Mutualisation possible des plafonds avec le conjoint 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459E735-AB71-4F6C-82EC-F6C673AC45CA}"/>
              </a:ext>
            </a:extLst>
          </p:cNvPr>
          <p:cNvGrpSpPr/>
          <p:nvPr/>
        </p:nvGrpSpPr>
        <p:grpSpPr>
          <a:xfrm>
            <a:off x="680882" y="1304656"/>
            <a:ext cx="8015156" cy="761654"/>
            <a:chOff x="623787" y="1288220"/>
            <a:chExt cx="8015156" cy="76165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76C6EA-89CE-4324-90DD-7503E7D1CE94}"/>
                </a:ext>
              </a:extLst>
            </p:cNvPr>
            <p:cNvSpPr/>
            <p:nvPr/>
          </p:nvSpPr>
          <p:spPr>
            <a:xfrm>
              <a:off x="1416403" y="1341988"/>
              <a:ext cx="722254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2000" dirty="0"/>
                <a:t>Des </a:t>
              </a:r>
              <a:r>
                <a:rPr lang="fr-FR" sz="2000" b="1" dirty="0"/>
                <a:t>versements</a:t>
              </a:r>
              <a:r>
                <a:rPr lang="fr-FR" sz="2000" dirty="0"/>
                <a:t> </a:t>
              </a:r>
              <a:r>
                <a:rPr lang="fr-FR" sz="2000" b="1" dirty="0"/>
                <a:t>déductibles </a:t>
              </a:r>
              <a:r>
                <a:rPr lang="fr-FR" sz="2000" dirty="0"/>
                <a:t>de vos revenus </a:t>
              </a:r>
            </a:p>
            <a:p>
              <a:pPr>
                <a:defRPr/>
              </a:pPr>
              <a:r>
                <a:rPr lang="fr-FR" sz="2000" dirty="0"/>
                <a:t>                                    dans la </a:t>
              </a:r>
              <a:r>
                <a:rPr lang="fr-FR" sz="2000" b="1" dirty="0">
                  <a:solidFill>
                    <a:srgbClr val="C00000"/>
                  </a:solidFill>
                </a:rPr>
                <a:t>limite d’un plafond global </a:t>
              </a:r>
            </a:p>
          </p:txBody>
        </p:sp>
        <p:pic>
          <p:nvPicPr>
            <p:cNvPr id="1026" name="Picture 2" descr="Vous êtes en activité">
              <a:extLst>
                <a:ext uri="{FF2B5EF4-FFF2-40B4-BE49-F238E27FC236}">
                  <a16:creationId xmlns:a16="http://schemas.microsoft.com/office/drawing/2014/main" id="{8A486B0D-DEFC-4215-8038-A470B0A07F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87" y="1288220"/>
              <a:ext cx="529347" cy="643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2C08C3F-E334-402F-A162-9FD26F03A5CE}"/>
              </a:ext>
            </a:extLst>
          </p:cNvPr>
          <p:cNvSpPr/>
          <p:nvPr/>
        </p:nvSpPr>
        <p:spPr>
          <a:xfrm>
            <a:off x="5413399" y="5202837"/>
            <a:ext cx="3019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cs typeface="Times New Roman" panose="02020603050405020304" pitchFamily="18" charset="0"/>
              </a:rPr>
              <a:t>Un avantage fiscal</a:t>
            </a:r>
            <a:r>
              <a:rPr lang="fr-FR" sz="1400" dirty="0">
                <a:solidFill>
                  <a:srgbClr val="C00000"/>
                </a:solidFill>
                <a:cs typeface="Times New Roman" panose="02020603050405020304" pitchFamily="18" charset="0"/>
              </a:rPr>
              <a:t> </a:t>
            </a:r>
            <a:r>
              <a:rPr lang="fr-FR" sz="1400" b="1" dirty="0">
                <a:cs typeface="Times New Roman" panose="02020603050405020304" pitchFamily="18" charset="0"/>
              </a:rPr>
              <a:t>hors plafonnement </a:t>
            </a:r>
          </a:p>
          <a:p>
            <a:pPr algn="ctr"/>
            <a:r>
              <a:rPr lang="fr-FR" sz="1400" b="1" dirty="0">
                <a:cs typeface="Times New Roman" panose="02020603050405020304" pitchFamily="18" charset="0"/>
              </a:rPr>
              <a:t>des niches fiscales</a:t>
            </a:r>
            <a:endParaRPr lang="fr-FR" sz="1400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743D529-0C41-4A91-87A5-052EEF439BDB}"/>
              </a:ext>
            </a:extLst>
          </p:cNvPr>
          <p:cNvSpPr/>
          <p:nvPr/>
        </p:nvSpPr>
        <p:spPr>
          <a:xfrm>
            <a:off x="1508381" y="781525"/>
            <a:ext cx="380096" cy="3602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F9606B3-3114-411A-8FE7-D2ADEDE6B174}"/>
              </a:ext>
            </a:extLst>
          </p:cNvPr>
          <p:cNvSpPr txBox="1"/>
          <p:nvPr/>
        </p:nvSpPr>
        <p:spPr>
          <a:xfrm>
            <a:off x="1558542" y="777999"/>
            <a:ext cx="21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867FE7-42E1-4DAE-80E9-E602EE9D4BBF}"/>
              </a:ext>
            </a:extLst>
          </p:cNvPr>
          <p:cNvSpPr/>
          <p:nvPr/>
        </p:nvSpPr>
        <p:spPr>
          <a:xfrm>
            <a:off x="1907396" y="698910"/>
            <a:ext cx="6240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cap="all" dirty="0"/>
              <a:t> bénéficier d’UNE économie d’impôt</a:t>
            </a:r>
            <a:endParaRPr lang="fr-FR" sz="2800" dirty="0"/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759EA13E-872D-4480-B966-5B53A9298296}"/>
              </a:ext>
            </a:extLst>
          </p:cNvPr>
          <p:cNvCxnSpPr>
            <a:cxnSpLocks/>
          </p:cNvCxnSpPr>
          <p:nvPr/>
        </p:nvCxnSpPr>
        <p:spPr>
          <a:xfrm>
            <a:off x="2089727" y="1139179"/>
            <a:ext cx="57178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C0FF7B8-69B8-459C-87BB-4D34AE5870B2}"/>
              </a:ext>
            </a:extLst>
          </p:cNvPr>
          <p:cNvGrpSpPr/>
          <p:nvPr/>
        </p:nvGrpSpPr>
        <p:grpSpPr>
          <a:xfrm>
            <a:off x="586377" y="3168833"/>
            <a:ext cx="4583290" cy="2741994"/>
            <a:chOff x="586377" y="3168833"/>
            <a:chExt cx="4583290" cy="2741994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FB4D0DDC-DFEF-409C-BB12-F02E64C96A44}"/>
                </a:ext>
              </a:extLst>
            </p:cNvPr>
            <p:cNvGrpSpPr/>
            <p:nvPr/>
          </p:nvGrpSpPr>
          <p:grpSpPr>
            <a:xfrm>
              <a:off x="586377" y="3168833"/>
              <a:ext cx="4345736" cy="2741994"/>
              <a:chOff x="586377" y="3168833"/>
              <a:chExt cx="4345736" cy="2741994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E53783E3-DEBF-4C89-A581-92987EB655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4461" y="3208580"/>
                <a:ext cx="3105868" cy="567098"/>
              </a:xfrm>
              <a:prstGeom prst="rect">
                <a:avLst/>
              </a:prstGeom>
            </p:spPr>
          </p:pic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841529E5-7F9A-4297-B860-101A575182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377" y="3835594"/>
                <a:ext cx="4164842" cy="1511318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468ECFC-49FE-4C75-9ABD-BD43580C5259}"/>
                  </a:ext>
                </a:extLst>
              </p:cNvPr>
              <p:cNvSpPr/>
              <p:nvPr/>
            </p:nvSpPr>
            <p:spPr>
              <a:xfrm>
                <a:off x="598589" y="3168833"/>
                <a:ext cx="4333524" cy="274199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4CFC2268-DACA-4631-81E0-9E057CA5F73D}"/>
                </a:ext>
              </a:extLst>
            </p:cNvPr>
            <p:cNvSpPr txBox="1"/>
            <p:nvPr/>
          </p:nvSpPr>
          <p:spPr>
            <a:xfrm>
              <a:off x="3509168" y="3279550"/>
              <a:ext cx="166049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>
                  <a:solidFill>
                    <a:schemeClr val="accent4">
                      <a:lumMod val="50000"/>
                    </a:schemeClr>
                  </a:solidFill>
                </a:rPr>
                <a:t>** EXEMPLE **</a:t>
              </a:r>
            </a:p>
          </p:txBody>
        </p:sp>
      </p:grpSp>
      <p:sp>
        <p:nvSpPr>
          <p:cNvPr id="35" name="Shape 250">
            <a:extLst>
              <a:ext uri="{FF2B5EF4-FFF2-40B4-BE49-F238E27FC236}">
                <a16:creationId xmlns:a16="http://schemas.microsoft.com/office/drawing/2014/main" id="{AE36EFF7-D861-4BAA-A9CB-DE2964331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438" y="6593692"/>
            <a:ext cx="4757713" cy="256480"/>
          </a:xfrm>
          <a:prstGeom prst="rect">
            <a:avLst/>
          </a:prstGeom>
          <a:noFill/>
          <a:ln>
            <a:noFill/>
          </a:ln>
        </p:spPr>
        <p:txBody>
          <a:bodyPr wrap="none" lIns="50800" tIns="50800" rIns="50800" bIns="50800" anchor="ctr">
            <a:spAutoFit/>
          </a:bodyPr>
          <a:lstStyle>
            <a:lvl1pPr defTabSz="409575"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09575">
              <a:spcBef>
                <a:spcPct val="20000"/>
              </a:spcBef>
              <a:buChar char="–"/>
              <a:defRPr sz="2800">
                <a:solidFill>
                  <a:srgbClr val="059C6C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09575">
              <a:spcBef>
                <a:spcPct val="20000"/>
              </a:spcBef>
              <a:buChar char="•"/>
              <a:defRPr sz="2400">
                <a:solidFill>
                  <a:srgbClr val="D7093A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095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095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fr-FR" altLang="fr-FR" sz="1000" i="1" dirty="0">
                <a:latin typeface="+mj-lt"/>
                <a:ea typeface="+mj-ea"/>
                <a:cs typeface="+mj-cs"/>
              </a:rPr>
              <a:t>La détermination du plafond global peut, suivant le cas, nécessiter une étude approfondie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39FAA73-FB9F-4E7B-B0E0-233333948D84}"/>
              </a:ext>
            </a:extLst>
          </p:cNvPr>
          <p:cNvGrpSpPr/>
          <p:nvPr/>
        </p:nvGrpSpPr>
        <p:grpSpPr>
          <a:xfrm>
            <a:off x="2544465" y="2238128"/>
            <a:ext cx="3786378" cy="461665"/>
            <a:chOff x="2544465" y="2238128"/>
            <a:chExt cx="3786378" cy="461665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6CA22BF6-C8BD-4C4B-A126-16E25AF2F298}"/>
                </a:ext>
              </a:extLst>
            </p:cNvPr>
            <p:cNvSpPr txBox="1"/>
            <p:nvPr/>
          </p:nvSpPr>
          <p:spPr>
            <a:xfrm>
              <a:off x="2544465" y="2238128"/>
              <a:ext cx="37863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/>
                <a:t>10% des revenus d’activité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30B434DD-B080-4576-AA53-F3B447DD0DED}"/>
                </a:ext>
              </a:extLst>
            </p:cNvPr>
            <p:cNvSpPr txBox="1"/>
            <p:nvPr/>
          </p:nvSpPr>
          <p:spPr>
            <a:xfrm>
              <a:off x="6013511" y="2265259"/>
              <a:ext cx="24592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  <a:endParaRPr lang="fr-FR" sz="1400" dirty="0"/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9C968CCE-AFFC-44F5-884D-9BAF07E5B64D}"/>
              </a:ext>
            </a:extLst>
          </p:cNvPr>
          <p:cNvSpPr txBox="1"/>
          <p:nvPr/>
        </p:nvSpPr>
        <p:spPr>
          <a:xfrm>
            <a:off x="1841396" y="6559260"/>
            <a:ext cx="2459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endParaRPr lang="fr-FR" sz="1050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C8131D4A-79D6-4FAF-B049-1FDDD5FD5C3C}"/>
              </a:ext>
            </a:extLst>
          </p:cNvPr>
          <p:cNvSpPr/>
          <p:nvPr/>
        </p:nvSpPr>
        <p:spPr>
          <a:xfrm>
            <a:off x="671046" y="2122648"/>
            <a:ext cx="7931912" cy="692627"/>
          </a:xfrm>
          <a:prstGeom prst="roundRect">
            <a:avLst>
              <a:gd name="adj" fmla="val 6501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17945FF1-2112-4DC0-B103-D8E8D44268DD}"/>
              </a:ext>
            </a:extLst>
          </p:cNvPr>
          <p:cNvGrpSpPr/>
          <p:nvPr/>
        </p:nvGrpSpPr>
        <p:grpSpPr>
          <a:xfrm>
            <a:off x="5081787" y="3152247"/>
            <a:ext cx="431811" cy="461666"/>
            <a:chOff x="476417" y="3109722"/>
            <a:chExt cx="448343" cy="432812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600DF259-3D75-4156-99FC-F5E415FA179D}"/>
                </a:ext>
              </a:extLst>
            </p:cNvPr>
            <p:cNvSpPr/>
            <p:nvPr/>
          </p:nvSpPr>
          <p:spPr>
            <a:xfrm>
              <a:off x="484228" y="3179917"/>
              <a:ext cx="340103" cy="299845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A2BCC627-869F-496A-B294-3F91F398457C}"/>
                </a:ext>
              </a:extLst>
            </p:cNvPr>
            <p:cNvSpPr txBox="1"/>
            <p:nvPr/>
          </p:nvSpPr>
          <p:spPr>
            <a:xfrm flipH="1">
              <a:off x="476417" y="3109722"/>
              <a:ext cx="448343" cy="432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70AD47"/>
                  </a:solidFill>
                </a:rPr>
                <a:t>+</a:t>
              </a:r>
              <a:endParaRPr lang="fr-FR" sz="1200" b="1" dirty="0">
                <a:solidFill>
                  <a:srgbClr val="70AD47"/>
                </a:solidFill>
              </a:endParaRP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D219574A-DC05-40CE-AB2A-F540F699DDA4}"/>
              </a:ext>
            </a:extLst>
          </p:cNvPr>
          <p:cNvGrpSpPr/>
          <p:nvPr/>
        </p:nvGrpSpPr>
        <p:grpSpPr>
          <a:xfrm>
            <a:off x="5081786" y="4177950"/>
            <a:ext cx="431811" cy="461666"/>
            <a:chOff x="476417" y="3109722"/>
            <a:chExt cx="448343" cy="432812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F4ED781-897F-4CF3-8F3D-2DCE35F1E12E}"/>
                </a:ext>
              </a:extLst>
            </p:cNvPr>
            <p:cNvSpPr/>
            <p:nvPr/>
          </p:nvSpPr>
          <p:spPr>
            <a:xfrm>
              <a:off x="484228" y="3179917"/>
              <a:ext cx="340103" cy="299845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7450AF9C-002E-455B-8D77-0FFCBD3B5828}"/>
                </a:ext>
              </a:extLst>
            </p:cNvPr>
            <p:cNvSpPr txBox="1"/>
            <p:nvPr/>
          </p:nvSpPr>
          <p:spPr>
            <a:xfrm flipH="1">
              <a:off x="476417" y="3109722"/>
              <a:ext cx="448343" cy="432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70AD47"/>
                  </a:solidFill>
                </a:rPr>
                <a:t>+</a:t>
              </a:r>
              <a:endParaRPr lang="fr-FR" sz="1200" b="1" dirty="0">
                <a:solidFill>
                  <a:srgbClr val="70AD47"/>
                </a:solidFill>
              </a:endParaRP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F321B901-1435-419C-9E9F-B0817DB105E2}"/>
              </a:ext>
            </a:extLst>
          </p:cNvPr>
          <p:cNvGrpSpPr/>
          <p:nvPr/>
        </p:nvGrpSpPr>
        <p:grpSpPr>
          <a:xfrm>
            <a:off x="5089309" y="5138554"/>
            <a:ext cx="438356" cy="461667"/>
            <a:chOff x="484228" y="3109722"/>
            <a:chExt cx="455139" cy="432812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4E1EF1E-AC88-4E66-8AFD-D3DC1728111F}"/>
                </a:ext>
              </a:extLst>
            </p:cNvPr>
            <p:cNvSpPr/>
            <p:nvPr/>
          </p:nvSpPr>
          <p:spPr>
            <a:xfrm>
              <a:off x="484228" y="3179917"/>
              <a:ext cx="340103" cy="299845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6A000777-385F-4DA1-8556-4D9867BAB25D}"/>
                </a:ext>
              </a:extLst>
            </p:cNvPr>
            <p:cNvSpPr txBox="1"/>
            <p:nvPr/>
          </p:nvSpPr>
          <p:spPr>
            <a:xfrm flipH="1">
              <a:off x="491024" y="3109722"/>
              <a:ext cx="448343" cy="432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70AD47"/>
                  </a:solidFill>
                </a:rPr>
                <a:t>+</a:t>
              </a:r>
              <a:endParaRPr lang="fr-FR" sz="1200" b="1" dirty="0">
                <a:solidFill>
                  <a:srgbClr val="70AD47"/>
                </a:solidFill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CB9E2C9-EB3B-4FBC-A2C7-633E46DF0764}"/>
              </a:ext>
            </a:extLst>
          </p:cNvPr>
          <p:cNvGrpSpPr/>
          <p:nvPr/>
        </p:nvGrpSpPr>
        <p:grpSpPr>
          <a:xfrm>
            <a:off x="2633516" y="5019532"/>
            <a:ext cx="2530884" cy="927321"/>
            <a:chOff x="2633516" y="5019532"/>
            <a:chExt cx="2530884" cy="92732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106099-D45A-4C27-9D99-E4909BC97C1B}"/>
                </a:ext>
              </a:extLst>
            </p:cNvPr>
            <p:cNvSpPr/>
            <p:nvPr/>
          </p:nvSpPr>
          <p:spPr>
            <a:xfrm>
              <a:off x="2633516" y="5515966"/>
              <a:ext cx="253088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050" i="1" dirty="0">
                  <a:solidFill>
                    <a:schemeClr val="accent4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Le montant maximum des versements </a:t>
              </a:r>
            </a:p>
            <a:p>
              <a:pPr algn="ctr"/>
              <a:r>
                <a:rPr lang="fr-FR" sz="1050" i="1" dirty="0">
                  <a:solidFill>
                    <a:schemeClr val="accent4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à effectuer sur l’année 2020</a:t>
              </a:r>
            </a:p>
          </p:txBody>
        </p:sp>
        <p:sp>
          <p:nvSpPr>
            <p:cNvPr id="14" name="Flèche : bas 13">
              <a:extLst>
                <a:ext uri="{FF2B5EF4-FFF2-40B4-BE49-F238E27FC236}">
                  <a16:creationId xmlns:a16="http://schemas.microsoft.com/office/drawing/2014/main" id="{D4A5816F-5BE0-4F89-9C4B-DCED03F66027}"/>
                </a:ext>
              </a:extLst>
            </p:cNvPr>
            <p:cNvSpPr/>
            <p:nvPr/>
          </p:nvSpPr>
          <p:spPr>
            <a:xfrm>
              <a:off x="3935232" y="5345252"/>
              <a:ext cx="327279" cy="168558"/>
            </a:xfrm>
            <a:prstGeom prst="downArrow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98BDCA41-39BD-4694-A700-768647562D7C}"/>
                </a:ext>
              </a:extLst>
            </p:cNvPr>
            <p:cNvSpPr/>
            <p:nvPr/>
          </p:nvSpPr>
          <p:spPr>
            <a:xfrm>
              <a:off x="3323350" y="5019532"/>
              <a:ext cx="1509739" cy="318736"/>
            </a:xfrm>
            <a:prstGeom prst="ellipse">
              <a:avLst/>
            </a:prstGeom>
            <a:noFill/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Ellipse 17">
            <a:extLst>
              <a:ext uri="{FF2B5EF4-FFF2-40B4-BE49-F238E27FC236}">
                <a16:creationId xmlns:a16="http://schemas.microsoft.com/office/drawing/2014/main" id="{3E52C800-5094-4148-B7CC-E26BF426318C}"/>
              </a:ext>
            </a:extLst>
          </p:cNvPr>
          <p:cNvSpPr/>
          <p:nvPr/>
        </p:nvSpPr>
        <p:spPr>
          <a:xfrm>
            <a:off x="448916" y="4572660"/>
            <a:ext cx="2184600" cy="424586"/>
          </a:xfrm>
          <a:prstGeom prst="ellipse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595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8" grpId="0"/>
      <p:bldP spid="70" grpId="0"/>
      <p:bldP spid="3" grpId="0"/>
      <p:bldP spid="35" grpId="0"/>
      <p:bldP spid="2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ZoneTexte 56">
            <a:extLst>
              <a:ext uri="{FF2B5EF4-FFF2-40B4-BE49-F238E27FC236}">
                <a16:creationId xmlns:a16="http://schemas.microsoft.com/office/drawing/2014/main" id="{DB494861-0F82-4B6B-A677-98EA2116E2FF}"/>
              </a:ext>
            </a:extLst>
          </p:cNvPr>
          <p:cNvSpPr txBox="1"/>
          <p:nvPr/>
        </p:nvSpPr>
        <p:spPr>
          <a:xfrm>
            <a:off x="393700" y="-328949"/>
            <a:ext cx="7155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cap="all" dirty="0"/>
          </a:p>
          <a:p>
            <a:r>
              <a:rPr lang="fr-FR" sz="3600" cap="all" dirty="0">
                <a:solidFill>
                  <a:srgbClr val="CC0000"/>
                </a:solidFill>
              </a:rPr>
              <a:t>le PER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9ADC2EA-CB05-4176-BF1A-0F8CDE34069A}"/>
              </a:ext>
            </a:extLst>
          </p:cNvPr>
          <p:cNvSpPr/>
          <p:nvPr/>
        </p:nvSpPr>
        <p:spPr>
          <a:xfrm>
            <a:off x="1773097" y="1760609"/>
            <a:ext cx="6861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Un </a:t>
            </a:r>
            <a:r>
              <a:rPr lang="fr-FR" sz="2000" b="1" dirty="0"/>
              <a:t>mécanisme</a:t>
            </a:r>
            <a:r>
              <a:rPr lang="fr-FR" sz="2000" b="1" dirty="0">
                <a:solidFill>
                  <a:srgbClr val="C00000"/>
                </a:solidFill>
              </a:rPr>
              <a:t> </a:t>
            </a:r>
            <a:r>
              <a:rPr lang="fr-FR" sz="2000" dirty="0"/>
              <a:t>d’économie d’impôt en 3 temps !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2F2B22E-50B4-4395-9F49-FCC1E1D5A36C}"/>
              </a:ext>
            </a:extLst>
          </p:cNvPr>
          <p:cNvSpPr/>
          <p:nvPr/>
        </p:nvSpPr>
        <p:spPr>
          <a:xfrm>
            <a:off x="509348" y="2835537"/>
            <a:ext cx="8188387" cy="272119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Partie 1 : LE PRÉLÈVEMENT À LA SOURCE : KESAKO ? - GROUPE PROFINA">
            <a:extLst>
              <a:ext uri="{FF2B5EF4-FFF2-40B4-BE49-F238E27FC236}">
                <a16:creationId xmlns:a16="http://schemas.microsoft.com/office/drawing/2014/main" id="{F439ED50-DD87-49FE-AAA0-1537DE019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97" b="1801"/>
          <a:stretch/>
        </p:blipFill>
        <p:spPr bwMode="auto">
          <a:xfrm>
            <a:off x="7451618" y="1541017"/>
            <a:ext cx="1199895" cy="85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6866B6E1-798A-4250-97AF-3F4D3378CAEE}"/>
              </a:ext>
            </a:extLst>
          </p:cNvPr>
          <p:cNvSpPr/>
          <p:nvPr/>
        </p:nvSpPr>
        <p:spPr>
          <a:xfrm>
            <a:off x="1508381" y="781525"/>
            <a:ext cx="380096" cy="3602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0B52E7C-5B18-4A34-8D71-FA3FB41EB73B}"/>
              </a:ext>
            </a:extLst>
          </p:cNvPr>
          <p:cNvSpPr txBox="1"/>
          <p:nvPr/>
        </p:nvSpPr>
        <p:spPr>
          <a:xfrm>
            <a:off x="1558542" y="777999"/>
            <a:ext cx="21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BB5C65-C315-4EDD-A855-05706450EA61}"/>
              </a:ext>
            </a:extLst>
          </p:cNvPr>
          <p:cNvSpPr/>
          <p:nvPr/>
        </p:nvSpPr>
        <p:spPr>
          <a:xfrm>
            <a:off x="1907396" y="698910"/>
            <a:ext cx="6240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cap="all" dirty="0"/>
              <a:t> bénéficier d’UNE économie d’impôt</a:t>
            </a:r>
            <a:endParaRPr lang="fr-FR" sz="2800" dirty="0"/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61370A48-08E0-4CAE-8AD2-47CD11DF21EB}"/>
              </a:ext>
            </a:extLst>
          </p:cNvPr>
          <p:cNvCxnSpPr>
            <a:cxnSpLocks/>
          </p:cNvCxnSpPr>
          <p:nvPr/>
        </p:nvCxnSpPr>
        <p:spPr>
          <a:xfrm>
            <a:off x="2089727" y="1139179"/>
            <a:ext cx="57178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2" descr="Medicine icon on white background pills and Vector Image">
            <a:extLst>
              <a:ext uri="{FF2B5EF4-FFF2-40B4-BE49-F238E27FC236}">
                <a16:creationId xmlns:a16="http://schemas.microsoft.com/office/drawing/2014/main" id="{974522B4-642A-4C0F-8CE4-FBDA9C350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" t="7660" r="2056" b="18482"/>
          <a:stretch/>
        </p:blipFill>
        <p:spPr bwMode="auto">
          <a:xfrm>
            <a:off x="555719" y="1613700"/>
            <a:ext cx="952662" cy="78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Flèche droite rayée 11">
            <a:extLst>
              <a:ext uri="{FF2B5EF4-FFF2-40B4-BE49-F238E27FC236}">
                <a16:creationId xmlns:a16="http://schemas.microsoft.com/office/drawing/2014/main" id="{B2BFE979-DB81-472C-8616-0B83CB7CBDB5}"/>
              </a:ext>
            </a:extLst>
          </p:cNvPr>
          <p:cNvSpPr/>
          <p:nvPr/>
        </p:nvSpPr>
        <p:spPr>
          <a:xfrm>
            <a:off x="1043919" y="4480079"/>
            <a:ext cx="7295411" cy="378884"/>
          </a:xfrm>
          <a:prstGeom prst="strip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609585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1219170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828754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2438339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fr-FR" sz="1600">
              <a:solidFill>
                <a:prstClr val="white"/>
              </a:solidFill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48C130D-C34C-4436-936D-FFA5F32BE36F}"/>
              </a:ext>
            </a:extLst>
          </p:cNvPr>
          <p:cNvGrpSpPr/>
          <p:nvPr/>
        </p:nvGrpSpPr>
        <p:grpSpPr>
          <a:xfrm>
            <a:off x="4317249" y="3254270"/>
            <a:ext cx="2336800" cy="1832988"/>
            <a:chOff x="4317249" y="3254270"/>
            <a:chExt cx="2336800" cy="1832988"/>
          </a:xfrm>
        </p:grpSpPr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454C4872-C4C5-4A3E-A280-49F3F7EE3F32}"/>
                </a:ext>
              </a:extLst>
            </p:cNvPr>
            <p:cNvSpPr txBox="1"/>
            <p:nvPr/>
          </p:nvSpPr>
          <p:spPr>
            <a:xfrm>
              <a:off x="4317249" y="3254270"/>
              <a:ext cx="23368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1pPr>
              <a:lvl2pPr marL="609585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2pPr>
              <a:lvl3pPr marL="1219170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3pPr>
              <a:lvl4pPr marL="1828754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4pPr>
              <a:lvl5pPr marL="2438339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fr-FR" sz="1400" b="1" dirty="0"/>
                <a:t>Déclaration </a:t>
              </a:r>
            </a:p>
            <a:p>
              <a:pPr algn="ctr">
                <a:defRPr/>
              </a:pPr>
              <a:r>
                <a:rPr lang="fr-FR" sz="1400" b="1" dirty="0"/>
                <a:t>des revenus </a:t>
              </a:r>
            </a:p>
            <a:p>
              <a:pPr algn="ctr">
                <a:defRPr/>
              </a:pPr>
              <a:endParaRPr lang="fr-FR" sz="1400" b="1" dirty="0"/>
            </a:p>
          </p:txBody>
        </p:sp>
        <p:sp>
          <p:nvSpPr>
            <p:cNvPr id="49" name="ZoneTexte 20">
              <a:extLst>
                <a:ext uri="{FF2B5EF4-FFF2-40B4-BE49-F238E27FC236}">
                  <a16:creationId xmlns:a16="http://schemas.microsoft.com/office/drawing/2014/main" id="{0C516385-4B9D-470B-BCB6-997FFC46F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7728" y="4810259"/>
              <a:ext cx="21060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1pPr>
              <a:lvl2pPr marL="609585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2pPr>
              <a:lvl3pPr marL="1219170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3pPr>
              <a:lvl4pPr marL="1828754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4pPr>
              <a:lvl5pPr marL="2438339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1200" dirty="0">
                  <a:latin typeface="+mj-lt"/>
                </a:rPr>
                <a:t>Avril / Juin N+1</a:t>
              </a:r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0FFC672D-5DF7-4442-BC4A-1A61E7708374}"/>
                </a:ext>
              </a:extLst>
            </p:cNvPr>
            <p:cNvSpPr/>
            <p:nvPr/>
          </p:nvSpPr>
          <p:spPr>
            <a:xfrm>
              <a:off x="5347837" y="4507250"/>
              <a:ext cx="317500" cy="317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fr-FR"/>
              </a:defPPr>
              <a:lvl1pPr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1pPr>
              <a:lvl2pPr marL="609585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2pPr>
              <a:lvl3pPr marL="1219170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3pPr>
              <a:lvl4pPr marL="1828754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4pPr>
              <a:lvl5pPr marL="2438339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fr-FR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B51F48AE-04B9-4749-90F0-451800A898D7}"/>
              </a:ext>
            </a:extLst>
          </p:cNvPr>
          <p:cNvGrpSpPr/>
          <p:nvPr/>
        </p:nvGrpSpPr>
        <p:grpSpPr>
          <a:xfrm>
            <a:off x="552274" y="3235919"/>
            <a:ext cx="4907890" cy="1859827"/>
            <a:chOff x="552274" y="3235919"/>
            <a:chExt cx="4907890" cy="1859827"/>
          </a:xfrm>
        </p:grpSpPr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01668C67-EEFA-44F3-9CB2-0B41EDD8617C}"/>
                </a:ext>
              </a:extLst>
            </p:cNvPr>
            <p:cNvSpPr txBox="1"/>
            <p:nvPr/>
          </p:nvSpPr>
          <p:spPr>
            <a:xfrm>
              <a:off x="729043" y="3235919"/>
              <a:ext cx="4246033" cy="800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1pPr>
              <a:lvl2pPr marL="609585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2pPr>
              <a:lvl3pPr marL="1219170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3pPr>
              <a:lvl4pPr marL="1828754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4pPr>
              <a:lvl5pPr marL="2438339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fr-FR" sz="1400" b="1" dirty="0">
                  <a:solidFill>
                    <a:srgbClr val="C00000"/>
                  </a:solidFill>
                </a:rPr>
                <a:t>Versement(s</a:t>
              </a:r>
              <a:r>
                <a:rPr lang="fr-FR" sz="1600" b="1" dirty="0">
                  <a:solidFill>
                    <a:srgbClr val="C00000"/>
                  </a:solidFill>
                </a:rPr>
                <a:t>) </a:t>
              </a:r>
              <a:br>
                <a:rPr lang="fr-FR" sz="1600" b="1" dirty="0">
                  <a:solidFill>
                    <a:srgbClr val="C00000"/>
                  </a:solidFill>
                </a:rPr>
              </a:br>
              <a:r>
                <a:rPr lang="fr-FR" sz="1400" b="1" dirty="0">
                  <a:solidFill>
                    <a:srgbClr val="C00000"/>
                  </a:solidFill>
                </a:rPr>
                <a:t>sur année N</a:t>
              </a:r>
              <a:br>
                <a:rPr lang="fr-FR" sz="1400" b="1" dirty="0">
                  <a:solidFill>
                    <a:srgbClr val="C00000"/>
                  </a:solidFill>
                </a:rPr>
              </a:br>
              <a:endParaRPr lang="fr-FR" sz="16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id="{EEC4DA9E-CD78-49D3-BEB9-B7CA78D12F0E}"/>
                </a:ext>
              </a:extLst>
            </p:cNvPr>
            <p:cNvGrpSpPr/>
            <p:nvPr/>
          </p:nvGrpSpPr>
          <p:grpSpPr>
            <a:xfrm>
              <a:off x="1700335" y="4063931"/>
              <a:ext cx="471631" cy="521092"/>
              <a:chOff x="1648908" y="4309576"/>
              <a:chExt cx="603573" cy="731869"/>
            </a:xfrm>
          </p:grpSpPr>
          <p:pic>
            <p:nvPicPr>
              <p:cNvPr id="77" name="Graphique 76" descr="Pièces">
                <a:extLst>
                  <a:ext uri="{FF2B5EF4-FFF2-40B4-BE49-F238E27FC236}">
                    <a16:creationId xmlns:a16="http://schemas.microsoft.com/office/drawing/2014/main" id="{6470788B-7148-4269-970D-F03F6EB762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648908" y="4497355"/>
                <a:ext cx="386434" cy="544090"/>
              </a:xfrm>
              <a:prstGeom prst="rect">
                <a:avLst/>
              </a:prstGeom>
            </p:spPr>
          </p:pic>
          <p:pic>
            <p:nvPicPr>
              <p:cNvPr id="78" name="Graphique 77" descr="Calendrier quotidien">
                <a:extLst>
                  <a:ext uri="{FF2B5EF4-FFF2-40B4-BE49-F238E27FC236}">
                    <a16:creationId xmlns:a16="http://schemas.microsoft.com/office/drawing/2014/main" id="{D42B3C1D-6014-42D9-8F01-4306D6EE58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818203" y="4309576"/>
                <a:ext cx="434278" cy="434278"/>
              </a:xfrm>
              <a:prstGeom prst="rect">
                <a:avLst/>
              </a:prstGeom>
            </p:spPr>
          </p:pic>
        </p:grpSp>
        <p:grpSp>
          <p:nvGrpSpPr>
            <p:cNvPr id="88" name="Groupe 87">
              <a:extLst>
                <a:ext uri="{FF2B5EF4-FFF2-40B4-BE49-F238E27FC236}">
                  <a16:creationId xmlns:a16="http://schemas.microsoft.com/office/drawing/2014/main" id="{C20BC6D5-E414-42E2-875C-F2D66DD62E82}"/>
                </a:ext>
              </a:extLst>
            </p:cNvPr>
            <p:cNvGrpSpPr/>
            <p:nvPr/>
          </p:nvGrpSpPr>
          <p:grpSpPr>
            <a:xfrm>
              <a:off x="2593524" y="4063931"/>
              <a:ext cx="471631" cy="521092"/>
              <a:chOff x="1648908" y="4309576"/>
              <a:chExt cx="603573" cy="731869"/>
            </a:xfrm>
          </p:grpSpPr>
          <p:pic>
            <p:nvPicPr>
              <p:cNvPr id="89" name="Graphique 88" descr="Pièces">
                <a:extLst>
                  <a:ext uri="{FF2B5EF4-FFF2-40B4-BE49-F238E27FC236}">
                    <a16:creationId xmlns:a16="http://schemas.microsoft.com/office/drawing/2014/main" id="{C488F09B-5974-471E-A005-18CFF3D815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648908" y="4497355"/>
                <a:ext cx="386434" cy="544090"/>
              </a:xfrm>
              <a:prstGeom prst="rect">
                <a:avLst/>
              </a:prstGeom>
            </p:spPr>
          </p:pic>
          <p:pic>
            <p:nvPicPr>
              <p:cNvPr id="95" name="Graphique 94" descr="Calendrier quotidien">
                <a:extLst>
                  <a:ext uri="{FF2B5EF4-FFF2-40B4-BE49-F238E27FC236}">
                    <a16:creationId xmlns:a16="http://schemas.microsoft.com/office/drawing/2014/main" id="{5E5B1474-6A3C-458E-B2CA-FB7797B3D5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818203" y="4309576"/>
                <a:ext cx="434278" cy="434278"/>
              </a:xfrm>
              <a:prstGeom prst="rect">
                <a:avLst/>
              </a:prstGeom>
            </p:spPr>
          </p:pic>
        </p:grpSp>
        <p:grpSp>
          <p:nvGrpSpPr>
            <p:cNvPr id="96" name="Groupe 95">
              <a:extLst>
                <a:ext uri="{FF2B5EF4-FFF2-40B4-BE49-F238E27FC236}">
                  <a16:creationId xmlns:a16="http://schemas.microsoft.com/office/drawing/2014/main" id="{170DAF01-4E05-4510-8E25-17A4C7BA7EBE}"/>
                </a:ext>
              </a:extLst>
            </p:cNvPr>
            <p:cNvGrpSpPr/>
            <p:nvPr/>
          </p:nvGrpSpPr>
          <p:grpSpPr>
            <a:xfrm>
              <a:off x="3523981" y="4050625"/>
              <a:ext cx="471631" cy="521092"/>
              <a:chOff x="1648908" y="4309576"/>
              <a:chExt cx="603573" cy="731869"/>
            </a:xfrm>
          </p:grpSpPr>
          <p:pic>
            <p:nvPicPr>
              <p:cNvPr id="97" name="Graphique 96" descr="Pièces">
                <a:extLst>
                  <a:ext uri="{FF2B5EF4-FFF2-40B4-BE49-F238E27FC236}">
                    <a16:creationId xmlns:a16="http://schemas.microsoft.com/office/drawing/2014/main" id="{77AB7CC6-7E3A-4B0E-9C88-B53637B2C0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648908" y="4497355"/>
                <a:ext cx="386434" cy="544090"/>
              </a:xfrm>
              <a:prstGeom prst="rect">
                <a:avLst/>
              </a:prstGeom>
            </p:spPr>
          </p:pic>
          <p:pic>
            <p:nvPicPr>
              <p:cNvPr id="98" name="Graphique 97" descr="Calendrier quotidien">
                <a:extLst>
                  <a:ext uri="{FF2B5EF4-FFF2-40B4-BE49-F238E27FC236}">
                    <a16:creationId xmlns:a16="http://schemas.microsoft.com/office/drawing/2014/main" id="{8C3C6D50-3DD6-4100-AA7F-219CE1CD2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818203" y="4309576"/>
                <a:ext cx="434278" cy="434278"/>
              </a:xfrm>
              <a:prstGeom prst="rect">
                <a:avLst/>
              </a:prstGeom>
            </p:spPr>
          </p:pic>
        </p:grpSp>
        <p:sp>
          <p:nvSpPr>
            <p:cNvPr id="47" name="ZoneTexte 18">
              <a:extLst>
                <a:ext uri="{FF2B5EF4-FFF2-40B4-BE49-F238E27FC236}">
                  <a16:creationId xmlns:a16="http://schemas.microsoft.com/office/drawing/2014/main" id="{9A1E11E6-6D17-4CB0-B54D-ACCE64679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274" y="4818747"/>
              <a:ext cx="1473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1pPr>
              <a:lvl2pPr marL="609585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2pPr>
              <a:lvl3pPr marL="1219170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3pPr>
              <a:lvl4pPr marL="1828754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4pPr>
              <a:lvl5pPr marL="2438339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1200" dirty="0">
                  <a:latin typeface="+mj-lt"/>
                </a:rPr>
                <a:t>Janvier N</a:t>
              </a:r>
            </a:p>
          </p:txBody>
        </p:sp>
        <p:sp>
          <p:nvSpPr>
            <p:cNvPr id="48" name="ZoneTexte 19">
              <a:extLst>
                <a:ext uri="{FF2B5EF4-FFF2-40B4-BE49-F238E27FC236}">
                  <a16:creationId xmlns:a16="http://schemas.microsoft.com/office/drawing/2014/main" id="{44516DDF-E60F-4336-865C-7EBCA47FDF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2315" y="4811811"/>
              <a:ext cx="18478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1pPr>
              <a:lvl2pPr marL="609585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2pPr>
              <a:lvl3pPr marL="1219170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3pPr>
              <a:lvl4pPr marL="1828754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4pPr>
              <a:lvl5pPr marL="2438339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1200" dirty="0">
                  <a:latin typeface="+mj-lt"/>
                </a:rPr>
                <a:t>Décembre N</a:t>
              </a:r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AB5E8BC1-F38C-42DE-A56B-EC4C23A90292}"/>
                </a:ext>
              </a:extLst>
            </p:cNvPr>
            <p:cNvSpPr/>
            <p:nvPr/>
          </p:nvSpPr>
          <p:spPr>
            <a:xfrm>
              <a:off x="1130702" y="4490663"/>
              <a:ext cx="317500" cy="3175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fr-FR"/>
              </a:defPPr>
              <a:lvl1pPr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1pPr>
              <a:lvl2pPr marL="609585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2pPr>
              <a:lvl3pPr marL="1219170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3pPr>
              <a:lvl4pPr marL="1828754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4pPr>
              <a:lvl5pPr marL="2438339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fr-FR" sz="1600">
                <a:solidFill>
                  <a:prstClr val="white"/>
                </a:solidFill>
              </a:endParaRPr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58B8940A-D262-4CCE-80F3-9254168CFA89}"/>
                </a:ext>
              </a:extLst>
            </p:cNvPr>
            <p:cNvSpPr/>
            <p:nvPr/>
          </p:nvSpPr>
          <p:spPr>
            <a:xfrm>
              <a:off x="4337547" y="4507250"/>
              <a:ext cx="317500" cy="3175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fr-FR"/>
              </a:defPPr>
              <a:lvl1pPr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1pPr>
              <a:lvl2pPr marL="609585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2pPr>
              <a:lvl3pPr marL="1219170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3pPr>
              <a:lvl4pPr marL="1828754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4pPr>
              <a:lvl5pPr marL="2438339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fr-FR" sz="1600" dirty="0">
                <a:solidFill>
                  <a:prstClr val="white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06D34C9-E7EF-4B7A-822F-42470A46E094}"/>
                </a:ext>
              </a:extLst>
            </p:cNvPr>
            <p:cNvSpPr/>
            <p:nvPr/>
          </p:nvSpPr>
          <p:spPr>
            <a:xfrm>
              <a:off x="1339367" y="4560039"/>
              <a:ext cx="3025386" cy="2107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BFFF7C73-56F5-4BEC-BB76-1E441EAB33B0}"/>
              </a:ext>
            </a:extLst>
          </p:cNvPr>
          <p:cNvGrpSpPr/>
          <p:nvPr/>
        </p:nvGrpSpPr>
        <p:grpSpPr>
          <a:xfrm>
            <a:off x="5939950" y="3254957"/>
            <a:ext cx="2422047" cy="1835157"/>
            <a:chOff x="5925882" y="3254957"/>
            <a:chExt cx="2422047" cy="1835157"/>
          </a:xfrm>
        </p:grpSpPr>
        <p:sp>
          <p:nvSpPr>
            <p:cNvPr id="50" name="ZoneTexte 21">
              <a:extLst>
                <a:ext uri="{FF2B5EF4-FFF2-40B4-BE49-F238E27FC236}">
                  <a16:creationId xmlns:a16="http://schemas.microsoft.com/office/drawing/2014/main" id="{F19C3932-FD20-40FA-8D9A-04544386F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1661" y="4813115"/>
              <a:ext cx="22309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1pPr>
              <a:lvl2pPr marL="609585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2pPr>
              <a:lvl3pPr marL="1219170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3pPr>
              <a:lvl4pPr marL="1828754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4pPr>
              <a:lvl5pPr marL="2438339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1200" dirty="0">
                  <a:latin typeface="+mj-lt"/>
                </a:rPr>
                <a:t>Septembre N+1</a:t>
              </a: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AEE13623-B3D4-44D0-9AFF-FB21BAF4A67C}"/>
                </a:ext>
              </a:extLst>
            </p:cNvPr>
            <p:cNvGrpSpPr/>
            <p:nvPr/>
          </p:nvGrpSpPr>
          <p:grpSpPr>
            <a:xfrm>
              <a:off x="5925882" y="3254957"/>
              <a:ext cx="2422047" cy="1575681"/>
              <a:chOff x="5925882" y="3254957"/>
              <a:chExt cx="2422047" cy="1575681"/>
            </a:xfrm>
          </p:grpSpPr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A2D65E19-4FE9-482D-9BB5-F6C459317B63}"/>
                  </a:ext>
                </a:extLst>
              </p:cNvPr>
              <p:cNvSpPr txBox="1"/>
              <p:nvPr/>
            </p:nvSpPr>
            <p:spPr>
              <a:xfrm>
                <a:off x="5925882" y="3254957"/>
                <a:ext cx="242204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fr-FR"/>
                </a:defPPr>
                <a:lvl1pPr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09585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219170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754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438339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Arial" panose="020B0604020202020204" pitchFamily="34" charset="0"/>
                  </a:defRPr>
                </a:lvl5pPr>
                <a:lvl6pPr marL="3047924" algn="l" defTabSz="1219170" rtl="0" eaLnBrk="1" latinLnBrk="0" hangingPunct="1"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Arial" panose="020B0604020202020204" pitchFamily="34" charset="0"/>
                  </a:defRPr>
                </a:lvl6pPr>
                <a:lvl7pPr marL="3657509" algn="l" defTabSz="1219170" rtl="0" eaLnBrk="1" latinLnBrk="0" hangingPunct="1"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Arial" panose="020B0604020202020204" pitchFamily="34" charset="0"/>
                  </a:defRPr>
                </a:lvl7pPr>
                <a:lvl8pPr marL="4267093" algn="l" defTabSz="1219170" rtl="0" eaLnBrk="1" latinLnBrk="0" hangingPunct="1"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Arial" panose="020B0604020202020204" pitchFamily="34" charset="0"/>
                  </a:defRPr>
                </a:lvl8pPr>
                <a:lvl9pPr marL="4876678" algn="l" defTabSz="1219170" rtl="0" eaLnBrk="1" latinLnBrk="0" hangingPunct="1"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fr-FR" sz="1400" b="1" dirty="0">
                    <a:solidFill>
                      <a:srgbClr val="70AD47"/>
                    </a:solidFill>
                  </a:rPr>
                  <a:t>Efficacité </a:t>
                </a:r>
                <a:br>
                  <a:rPr lang="fr-FR" sz="1400" b="1" dirty="0">
                    <a:solidFill>
                      <a:srgbClr val="70AD47"/>
                    </a:solidFill>
                  </a:rPr>
                </a:br>
                <a:r>
                  <a:rPr lang="fr-FR" sz="1400" b="1" dirty="0">
                    <a:solidFill>
                      <a:srgbClr val="70AD47"/>
                    </a:solidFill>
                  </a:rPr>
                  <a:t>de la déduction </a:t>
                </a:r>
              </a:p>
            </p:txBody>
          </p:sp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6D389FCF-6E54-4E49-8D37-74D1092CBADB}"/>
                  </a:ext>
                </a:extLst>
              </p:cNvPr>
              <p:cNvSpPr/>
              <p:nvPr/>
            </p:nvSpPr>
            <p:spPr>
              <a:xfrm>
                <a:off x="6984113" y="4513138"/>
                <a:ext cx="315384" cy="317500"/>
              </a:xfrm>
              <a:prstGeom prst="ellipse">
                <a:avLst/>
              </a:prstGeom>
              <a:solidFill>
                <a:srgbClr val="70AD4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fr-FR"/>
                </a:defPPr>
                <a:lvl1pPr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09585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219170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754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438339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Arial" panose="020B0604020202020204" pitchFamily="34" charset="0"/>
                  </a:defRPr>
                </a:lvl5pPr>
                <a:lvl6pPr marL="3047924" algn="l" defTabSz="1219170" rtl="0" eaLnBrk="1" latinLnBrk="0" hangingPunct="1"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Arial" panose="020B0604020202020204" pitchFamily="34" charset="0"/>
                  </a:defRPr>
                </a:lvl6pPr>
                <a:lvl7pPr marL="3657509" algn="l" defTabSz="1219170" rtl="0" eaLnBrk="1" latinLnBrk="0" hangingPunct="1"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Arial" panose="020B0604020202020204" pitchFamily="34" charset="0"/>
                  </a:defRPr>
                </a:lvl7pPr>
                <a:lvl8pPr marL="4267093" algn="l" defTabSz="1219170" rtl="0" eaLnBrk="1" latinLnBrk="0" hangingPunct="1"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Arial" panose="020B0604020202020204" pitchFamily="34" charset="0"/>
                  </a:defRPr>
                </a:lvl8pPr>
                <a:lvl9pPr marL="4876678" algn="l" defTabSz="1219170" rtl="0" eaLnBrk="1" latinLnBrk="0" hangingPunct="1"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fr-FR" sz="160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660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9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2D49B5-0872-48F1-8B87-5D4D4C5D3AA5}"/>
              </a:ext>
            </a:extLst>
          </p:cNvPr>
          <p:cNvSpPr/>
          <p:nvPr/>
        </p:nvSpPr>
        <p:spPr>
          <a:xfrm>
            <a:off x="2594087" y="672231"/>
            <a:ext cx="4365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cap="all" dirty="0"/>
              <a:t>Valoriser VOTRE épargne </a:t>
            </a:r>
            <a:endParaRPr lang="fr-FR" sz="2800" dirty="0"/>
          </a:p>
        </p:txBody>
      </p: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5F0D0F87-A080-4E3E-9275-F97FEE94CF85}"/>
              </a:ext>
            </a:extLst>
          </p:cNvPr>
          <p:cNvCxnSpPr/>
          <p:nvPr/>
        </p:nvCxnSpPr>
        <p:spPr>
          <a:xfrm>
            <a:off x="2751869" y="1111043"/>
            <a:ext cx="39997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5B9F66C-F6DE-4C4C-9884-5F212A87654C}"/>
              </a:ext>
            </a:extLst>
          </p:cNvPr>
          <p:cNvSpPr/>
          <p:nvPr/>
        </p:nvSpPr>
        <p:spPr>
          <a:xfrm>
            <a:off x="1472551" y="2308748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Fonds en Euro </a:t>
            </a:r>
            <a:endParaRPr lang="fr-FR" dirty="0">
              <a:solidFill>
                <a:srgbClr val="CC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4CF19A-B650-44AC-BD37-05B74D3F88D1}"/>
              </a:ext>
            </a:extLst>
          </p:cNvPr>
          <p:cNvSpPr/>
          <p:nvPr/>
        </p:nvSpPr>
        <p:spPr>
          <a:xfrm>
            <a:off x="5618058" y="2251389"/>
            <a:ext cx="20313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Unités de Compte</a:t>
            </a:r>
            <a:br>
              <a:rPr lang="fr-FR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financières      immobilières</a:t>
            </a:r>
            <a:endParaRPr lang="fr-FR" dirty="0">
              <a:solidFill>
                <a:srgbClr val="CC0000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F1AB517-C30E-460E-B697-3021A6E6F70E}"/>
              </a:ext>
            </a:extLst>
          </p:cNvPr>
          <p:cNvSpPr/>
          <p:nvPr/>
        </p:nvSpPr>
        <p:spPr>
          <a:xfrm>
            <a:off x="965439" y="3794530"/>
            <a:ext cx="29162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Times New Roman" panose="02020603050405020304" pitchFamily="18" charset="0"/>
              </a:rPr>
              <a:t>Sécurité  / Rendement limité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946EBCC-EC58-4791-AD5D-D54DB5675AEE}"/>
              </a:ext>
            </a:extLst>
          </p:cNvPr>
          <p:cNvSpPr/>
          <p:nvPr/>
        </p:nvSpPr>
        <p:spPr>
          <a:xfrm>
            <a:off x="5104578" y="3800122"/>
            <a:ext cx="31450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Times New Roman" panose="02020603050405020304" pitchFamily="18" charset="0"/>
              </a:rPr>
              <a:t>Performance / Risque plus élevé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36F0427-D4F8-497E-9C1E-348942A16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79" y="2886875"/>
            <a:ext cx="838796" cy="8387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46E2D79-DEA6-41D6-B559-CBDDAB5B7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68" y="2910967"/>
            <a:ext cx="838796" cy="8387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851857D-1860-4028-A711-69760D4C72B7}"/>
              </a:ext>
            </a:extLst>
          </p:cNvPr>
          <p:cNvSpPr/>
          <p:nvPr/>
        </p:nvSpPr>
        <p:spPr>
          <a:xfrm>
            <a:off x="1272695" y="4384494"/>
            <a:ext cx="2167012" cy="311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300"/>
              </a:spcAft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Garantie en capital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86E509-3579-44E1-BEA4-71F756D04D1C}"/>
              </a:ext>
            </a:extLst>
          </p:cNvPr>
          <p:cNvSpPr/>
          <p:nvPr/>
        </p:nvSpPr>
        <p:spPr>
          <a:xfrm>
            <a:off x="1817202" y="4711499"/>
            <a:ext cx="1117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Effet cliquet</a:t>
            </a:r>
            <a:endParaRPr lang="fr-FR" sz="1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8C04A9-8798-43E3-9B22-5D8CBAE0A39A}"/>
              </a:ext>
            </a:extLst>
          </p:cNvPr>
          <p:cNvSpPr/>
          <p:nvPr/>
        </p:nvSpPr>
        <p:spPr>
          <a:xfrm>
            <a:off x="4539247" y="5506940"/>
            <a:ext cx="17197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>
                <a:latin typeface="Arial" panose="020B0604020202020204" pitchFamily="34" charset="0"/>
                <a:ea typeface="Calibri" panose="020F0502020204030204" pitchFamily="34" charset="0"/>
              </a:rPr>
              <a:t>Actions / Obligations Immobilier</a:t>
            </a:r>
            <a:endParaRPr lang="fr-FR" sz="105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56DF3A7-6B64-445E-AABC-57E7FD8BB46B}"/>
              </a:ext>
            </a:extLst>
          </p:cNvPr>
          <p:cNvSpPr/>
          <p:nvPr/>
        </p:nvSpPr>
        <p:spPr>
          <a:xfrm>
            <a:off x="5876746" y="5493130"/>
            <a:ext cx="15150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1050" dirty="0">
                <a:latin typeface="Arial" panose="020B0604020202020204" pitchFamily="34" charset="0"/>
                <a:ea typeface="Calibri" panose="020F0502020204030204" pitchFamily="34" charset="0"/>
              </a:rPr>
              <a:t>Zones géographiques</a:t>
            </a:r>
            <a:endParaRPr lang="fr-FR" sz="11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4A62506-A6FC-4C19-B7EC-0E1D6F42FBB3}"/>
              </a:ext>
            </a:extLst>
          </p:cNvPr>
          <p:cNvSpPr/>
          <p:nvPr/>
        </p:nvSpPr>
        <p:spPr>
          <a:xfrm>
            <a:off x="7334873" y="5574147"/>
            <a:ext cx="13202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>
                <a:latin typeface="Arial" panose="020B0604020202020204" pitchFamily="34" charset="0"/>
                <a:ea typeface="Calibri" panose="020F0502020204030204" pitchFamily="34" charset="0"/>
              </a:rPr>
              <a:t>Secteurs / Taille</a:t>
            </a:r>
            <a:endParaRPr lang="fr-FR" sz="1050" dirty="0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C3F15328-0463-427A-AA2E-2686650CE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8091" y="5148679"/>
            <a:ext cx="299825" cy="299825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2308595B-67D3-4206-A889-4899A673D6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6847" y="5163410"/>
            <a:ext cx="340891" cy="340891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EEDE09E5-4449-45BF-ABB7-76267F601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805" y="5137067"/>
            <a:ext cx="345820" cy="34582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A1AD2826-95E2-4DFB-9DA0-B946BAE3CA8E}"/>
              </a:ext>
            </a:extLst>
          </p:cNvPr>
          <p:cNvSpPr/>
          <p:nvPr/>
        </p:nvSpPr>
        <p:spPr>
          <a:xfrm>
            <a:off x="4729261" y="4524339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fr-FR" sz="2800" dirty="0"/>
          </a:p>
        </p:txBody>
      </p:sp>
      <p:sp>
        <p:nvSpPr>
          <p:cNvPr id="48" name="Flèche : pentagone 47">
            <a:extLst>
              <a:ext uri="{FF2B5EF4-FFF2-40B4-BE49-F238E27FC236}">
                <a16:creationId xmlns:a16="http://schemas.microsoft.com/office/drawing/2014/main" id="{BDDE54CB-5668-4215-82BD-81EA48902DE3}"/>
              </a:ext>
            </a:extLst>
          </p:cNvPr>
          <p:cNvSpPr/>
          <p:nvPr/>
        </p:nvSpPr>
        <p:spPr>
          <a:xfrm rot="5400000">
            <a:off x="2314990" y="4001874"/>
            <a:ext cx="138735" cy="388583"/>
          </a:xfrm>
          <a:prstGeom prst="homePlate">
            <a:avLst/>
          </a:prstGeom>
          <a:solidFill>
            <a:srgbClr val="A5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426E5BC-6DCB-4FDA-8748-7EFFBDD3A4EE}"/>
              </a:ext>
            </a:extLst>
          </p:cNvPr>
          <p:cNvSpPr/>
          <p:nvPr/>
        </p:nvSpPr>
        <p:spPr>
          <a:xfrm>
            <a:off x="5007783" y="4625058"/>
            <a:ext cx="3312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 Capitaliser sur les opportunités des marchés financiers &amp; immobiliers</a:t>
            </a:r>
            <a:endParaRPr lang="fr-FR" sz="14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986E647-8C46-444E-B468-E19985604A2C}"/>
              </a:ext>
            </a:extLst>
          </p:cNvPr>
          <p:cNvSpPr/>
          <p:nvPr/>
        </p:nvSpPr>
        <p:spPr>
          <a:xfrm>
            <a:off x="1336263" y="1337106"/>
            <a:ext cx="7555786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fr-FR" sz="2000" dirty="0">
                <a:cs typeface="Times New Roman" panose="02020603050405020304" pitchFamily="18" charset="0"/>
              </a:rPr>
              <a:t>Votre </a:t>
            </a:r>
            <a:r>
              <a:rPr lang="fr-FR" sz="2000" b="1" dirty="0">
                <a:cs typeface="Times New Roman" panose="02020603050405020304" pitchFamily="18" charset="0"/>
              </a:rPr>
              <a:t>épargne fructifie </a:t>
            </a:r>
            <a:r>
              <a:rPr lang="fr-FR" sz="2000" dirty="0">
                <a:cs typeface="Times New Roman" panose="02020603050405020304" pitchFamily="18" charset="0"/>
              </a:rPr>
              <a:t>grâce à un </a:t>
            </a:r>
            <a:r>
              <a:rPr lang="fr-FR" sz="2000" b="1" dirty="0">
                <a:solidFill>
                  <a:srgbClr val="CC0000"/>
                </a:solidFill>
                <a:cs typeface="Times New Roman" panose="02020603050405020304" pitchFamily="18" charset="0"/>
              </a:rPr>
              <a:t>univers d’investissement</a:t>
            </a:r>
            <a:r>
              <a:rPr lang="fr-FR" sz="2000" b="1" dirty="0">
                <a:cs typeface="Times New Roman" panose="02020603050405020304" pitchFamily="18" charset="0"/>
              </a:rPr>
              <a:t> </a:t>
            </a:r>
            <a:r>
              <a:rPr lang="fr-FR" sz="2000" dirty="0">
                <a:cs typeface="Times New Roman" panose="02020603050405020304" pitchFamily="18" charset="0"/>
              </a:rPr>
              <a:t>très riche</a:t>
            </a:r>
            <a:endParaRPr lang="fr-F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Flèche : pentagone 62">
            <a:extLst>
              <a:ext uri="{FF2B5EF4-FFF2-40B4-BE49-F238E27FC236}">
                <a16:creationId xmlns:a16="http://schemas.microsoft.com/office/drawing/2014/main" id="{F23CEABE-C16F-4ED7-B555-61BEE98F654D}"/>
              </a:ext>
            </a:extLst>
          </p:cNvPr>
          <p:cNvSpPr/>
          <p:nvPr/>
        </p:nvSpPr>
        <p:spPr>
          <a:xfrm rot="5400000">
            <a:off x="6562292" y="4000415"/>
            <a:ext cx="142858" cy="388583"/>
          </a:xfrm>
          <a:prstGeom prst="homePlate">
            <a:avLst/>
          </a:prstGeom>
          <a:solidFill>
            <a:srgbClr val="A5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BD7ADF4-074D-43B6-A459-7CDE3ADFF9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20" y="1185145"/>
            <a:ext cx="727870" cy="72787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1BE79B12-3069-413E-B719-AD726404B3D6}"/>
              </a:ext>
            </a:extLst>
          </p:cNvPr>
          <p:cNvSpPr/>
          <p:nvPr/>
        </p:nvSpPr>
        <p:spPr>
          <a:xfrm>
            <a:off x="4732946" y="4200273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fr-FR" sz="28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D715FF9-4139-4BF2-B729-F753D4F1F874}"/>
              </a:ext>
            </a:extLst>
          </p:cNvPr>
          <p:cNvSpPr/>
          <p:nvPr/>
        </p:nvSpPr>
        <p:spPr>
          <a:xfrm>
            <a:off x="5036677" y="4309718"/>
            <a:ext cx="3358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Investir dans les entreprises / Economie</a:t>
            </a:r>
            <a:endParaRPr lang="fr-FR" sz="1400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E463364-4C8D-4F63-BB3A-DCEBD1705F59}"/>
              </a:ext>
            </a:extLst>
          </p:cNvPr>
          <p:cNvSpPr txBox="1"/>
          <p:nvPr/>
        </p:nvSpPr>
        <p:spPr>
          <a:xfrm>
            <a:off x="393700" y="-328949"/>
            <a:ext cx="7155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cap="all" dirty="0"/>
          </a:p>
          <a:p>
            <a:r>
              <a:rPr lang="fr-FR" sz="3600" cap="all" dirty="0">
                <a:solidFill>
                  <a:srgbClr val="CC0000"/>
                </a:solidFill>
              </a:rPr>
              <a:t>LE PER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A5E068-D273-4ADA-855C-C6F48438F003}"/>
              </a:ext>
            </a:extLst>
          </p:cNvPr>
          <p:cNvSpPr/>
          <p:nvPr/>
        </p:nvSpPr>
        <p:spPr>
          <a:xfrm>
            <a:off x="471020" y="2060694"/>
            <a:ext cx="4046362" cy="387555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0F995F-7111-4D73-B4CC-EADD5673930E}"/>
              </a:ext>
            </a:extLst>
          </p:cNvPr>
          <p:cNvSpPr/>
          <p:nvPr/>
        </p:nvSpPr>
        <p:spPr>
          <a:xfrm>
            <a:off x="4514421" y="2060694"/>
            <a:ext cx="4046362" cy="387555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CD42D4-3DBD-4C86-A542-4F77AFF61832}"/>
              </a:ext>
            </a:extLst>
          </p:cNvPr>
          <p:cNvSpPr/>
          <p:nvPr/>
        </p:nvSpPr>
        <p:spPr>
          <a:xfrm>
            <a:off x="1198890" y="4266972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fr-FR" sz="28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BD4E8B-3871-4721-AE20-B635CEC43C9A}"/>
              </a:ext>
            </a:extLst>
          </p:cNvPr>
          <p:cNvSpPr/>
          <p:nvPr/>
        </p:nvSpPr>
        <p:spPr>
          <a:xfrm>
            <a:off x="1195205" y="4577868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fr-FR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663A6F-7116-4BE2-BA91-4A53AC8008B5}"/>
              </a:ext>
            </a:extLst>
          </p:cNvPr>
          <p:cNvSpPr/>
          <p:nvPr/>
        </p:nvSpPr>
        <p:spPr>
          <a:xfrm>
            <a:off x="6430285" y="248068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889A51-3AA8-4FF9-85A8-8F651C875F54}"/>
              </a:ext>
            </a:extLst>
          </p:cNvPr>
          <p:cNvSpPr/>
          <p:nvPr/>
        </p:nvSpPr>
        <p:spPr>
          <a:xfrm>
            <a:off x="6422553" y="2455777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A51E1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B848D6-3584-4863-81B5-30E31984F447}"/>
              </a:ext>
            </a:extLst>
          </p:cNvPr>
          <p:cNvSpPr/>
          <p:nvPr/>
        </p:nvSpPr>
        <p:spPr>
          <a:xfrm>
            <a:off x="867465" y="6046227"/>
            <a:ext cx="7595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ym typeface="Wingdings" panose="05000000000000000000" pitchFamily="2" charset="2"/>
              </a:rPr>
              <a:t> </a:t>
            </a:r>
            <a:r>
              <a:rPr lang="fr-FR" dirty="0">
                <a:cs typeface="Times New Roman" panose="02020603050405020304" pitchFamily="18" charset="0"/>
              </a:rPr>
              <a:t>Une </a:t>
            </a:r>
            <a:r>
              <a:rPr lang="fr-FR" b="1" dirty="0">
                <a:cs typeface="Times New Roman" panose="02020603050405020304" pitchFamily="18" charset="0"/>
              </a:rPr>
              <a:t>sélection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b="1" dirty="0">
                <a:cs typeface="Times New Roman" panose="02020603050405020304" pitchFamily="18" charset="0"/>
              </a:rPr>
              <a:t>personnalisée</a:t>
            </a:r>
            <a:r>
              <a:rPr lang="fr-FR" b="1" dirty="0">
                <a:solidFill>
                  <a:srgbClr val="A51E1E"/>
                </a:solidFill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des supports d’investissement </a:t>
            </a:r>
            <a:br>
              <a:rPr lang="fr-FR" dirty="0">
                <a:cs typeface="Times New Roman" panose="02020603050405020304" pitchFamily="18" charset="0"/>
              </a:rPr>
            </a:br>
            <a:r>
              <a:rPr lang="fr-FR" dirty="0">
                <a:cs typeface="Times New Roman" panose="02020603050405020304" pitchFamily="18" charset="0"/>
              </a:rPr>
              <a:t>                                                                                   selon</a:t>
            </a:r>
            <a:r>
              <a:rPr lang="fr-FR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rgbClr val="C00000"/>
                </a:solidFill>
                <a:cs typeface="Times New Roman" panose="02020603050405020304" pitchFamily="18" charset="0"/>
              </a:rPr>
              <a:t>votre profil investisseur !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B926C63-C91A-4D64-971A-09773C7588FD}"/>
              </a:ext>
            </a:extLst>
          </p:cNvPr>
          <p:cNvSpPr/>
          <p:nvPr/>
        </p:nvSpPr>
        <p:spPr>
          <a:xfrm>
            <a:off x="2155490" y="781525"/>
            <a:ext cx="380096" cy="3602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91E0CFA-6D16-490B-8AA5-22E564066058}"/>
              </a:ext>
            </a:extLst>
          </p:cNvPr>
          <p:cNvSpPr txBox="1"/>
          <p:nvPr/>
        </p:nvSpPr>
        <p:spPr>
          <a:xfrm>
            <a:off x="2205651" y="777999"/>
            <a:ext cx="21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8137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0" grpId="0"/>
      <p:bldP spid="51" grpId="0"/>
      <p:bldP spid="13" grpId="0"/>
      <p:bldP spid="24" grpId="0"/>
      <p:bldP spid="35" grpId="0"/>
      <p:bldP spid="39" grpId="0"/>
      <p:bldP spid="41" grpId="0"/>
      <p:bldP spid="54" grpId="0"/>
      <p:bldP spid="48" grpId="0" animBg="1"/>
      <p:bldP spid="55" grpId="0"/>
      <p:bldP spid="57" grpId="0"/>
      <p:bldP spid="63" grpId="0" animBg="1"/>
      <p:bldP spid="65" grpId="0"/>
      <p:bldP spid="66" grpId="0"/>
      <p:bldP spid="27" grpId="0" animBg="1"/>
      <p:bldP spid="31" grpId="0" animBg="1"/>
      <p:bldP spid="30" grpId="0"/>
      <p:bldP spid="32" grpId="0"/>
      <p:bldP spid="3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E946EBCC-EC58-4791-AD5D-D54DB5675AEE}"/>
              </a:ext>
            </a:extLst>
          </p:cNvPr>
          <p:cNvSpPr/>
          <p:nvPr/>
        </p:nvSpPr>
        <p:spPr>
          <a:xfrm>
            <a:off x="-132702" y="6570086"/>
            <a:ext cx="360742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>
                <a:latin typeface="Arial" panose="020B0604020202020204" pitchFamily="34" charset="0"/>
                <a:cs typeface="Times New Roman" panose="02020603050405020304" pitchFamily="18" charset="0"/>
              </a:rPr>
              <a:t>* Hors livrets défiscalisés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46E2D79-DEA6-41D6-B559-CBDDAB5B7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47" y="1359926"/>
            <a:ext cx="693957" cy="693957"/>
          </a:xfrm>
          <a:prstGeom prst="rect">
            <a:avLst/>
          </a:prstGeom>
        </p:spPr>
      </p:pic>
      <p:pic>
        <p:nvPicPr>
          <p:cNvPr id="72" name="Picture 2" descr="S:\MMET\OCOM-OutilsCommerciaux\SERVICE\Credits_Fotolia\Visuels\Fotolia_28345085_L.jpg">
            <a:extLst>
              <a:ext uri="{FF2B5EF4-FFF2-40B4-BE49-F238E27FC236}">
                <a16:creationId xmlns:a16="http://schemas.microsoft.com/office/drawing/2014/main" id="{FFBF5B0F-9F85-4A3A-8362-89EAF4334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431" y="2734594"/>
            <a:ext cx="1089902" cy="74845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Graphique 76" descr="Pièces">
            <a:extLst>
              <a:ext uri="{FF2B5EF4-FFF2-40B4-BE49-F238E27FC236}">
                <a16:creationId xmlns:a16="http://schemas.microsoft.com/office/drawing/2014/main" id="{71333AEA-DED8-46C2-B031-F129602AC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407" y="2843839"/>
            <a:ext cx="456939" cy="456939"/>
          </a:xfrm>
          <a:prstGeom prst="rect">
            <a:avLst/>
          </a:prstGeom>
        </p:spPr>
      </p:pic>
      <p:pic>
        <p:nvPicPr>
          <p:cNvPr id="78" name="Graphique 77" descr="Pièces">
            <a:extLst>
              <a:ext uri="{FF2B5EF4-FFF2-40B4-BE49-F238E27FC236}">
                <a16:creationId xmlns:a16="http://schemas.microsoft.com/office/drawing/2014/main" id="{876842EB-C726-4C34-8C10-7863451E1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6388" y="2843839"/>
            <a:ext cx="456939" cy="456939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53BFB4CE-4B1D-4B3B-AB19-71D57F9A00DD}"/>
              </a:ext>
            </a:extLst>
          </p:cNvPr>
          <p:cNvSpPr/>
          <p:nvPr/>
        </p:nvSpPr>
        <p:spPr>
          <a:xfrm>
            <a:off x="608638" y="2780842"/>
            <a:ext cx="1410771" cy="5829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2" name="Picture 2" descr="S:\MMET\OCOM-OutilsCommerciaux\SERVICE\Credits_Fotolia\Visuels\Fotolia_28345085_L.jpg">
            <a:extLst>
              <a:ext uri="{FF2B5EF4-FFF2-40B4-BE49-F238E27FC236}">
                <a16:creationId xmlns:a16="http://schemas.microsoft.com/office/drawing/2014/main" id="{2A2EBD62-9BFB-4D48-9878-C7C910B5D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0605" y="2734594"/>
            <a:ext cx="1089902" cy="74845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95C5CA05-1A83-40D4-B1C6-C9B0F6AF8DEA}"/>
              </a:ext>
            </a:extLst>
          </p:cNvPr>
          <p:cNvSpPr/>
          <p:nvPr/>
        </p:nvSpPr>
        <p:spPr>
          <a:xfrm>
            <a:off x="5135881" y="3508124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A51E1E"/>
                </a:solidFill>
                <a:cs typeface="Times New Roman" panose="02020603050405020304" pitchFamily="18" charset="0"/>
              </a:rPr>
              <a:t>PER</a:t>
            </a:r>
            <a:endParaRPr lang="fr-FR" sz="1600" dirty="0"/>
          </a:p>
        </p:txBody>
      </p:sp>
      <p:pic>
        <p:nvPicPr>
          <p:cNvPr id="84" name="Graphique 83" descr="Pièces">
            <a:extLst>
              <a:ext uri="{FF2B5EF4-FFF2-40B4-BE49-F238E27FC236}">
                <a16:creationId xmlns:a16="http://schemas.microsoft.com/office/drawing/2014/main" id="{6F43E595-BAA3-4410-BA6B-DD48FE5CE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2451" y="2465617"/>
            <a:ext cx="456939" cy="456939"/>
          </a:xfrm>
          <a:prstGeom prst="rect">
            <a:avLst/>
          </a:prstGeom>
        </p:spPr>
      </p:pic>
      <p:pic>
        <p:nvPicPr>
          <p:cNvPr id="85" name="Graphique 84" descr="Pièces">
            <a:extLst>
              <a:ext uri="{FF2B5EF4-FFF2-40B4-BE49-F238E27FC236}">
                <a16:creationId xmlns:a16="http://schemas.microsoft.com/office/drawing/2014/main" id="{2791A629-5512-4A21-8B62-71DC332E72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7430" y="2476645"/>
            <a:ext cx="456939" cy="456939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8DB8FCF-F3CB-49A4-A97E-5DEAA6BDB600}"/>
              </a:ext>
            </a:extLst>
          </p:cNvPr>
          <p:cNvSpPr/>
          <p:nvPr/>
        </p:nvSpPr>
        <p:spPr>
          <a:xfrm>
            <a:off x="4706066" y="3446305"/>
            <a:ext cx="1410771" cy="217822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86C9E3C-C587-4B46-9343-268AB2B0C725}"/>
              </a:ext>
            </a:extLst>
          </p:cNvPr>
          <p:cNvSpPr/>
          <p:nvPr/>
        </p:nvSpPr>
        <p:spPr>
          <a:xfrm>
            <a:off x="4722045" y="2398807"/>
            <a:ext cx="1410771" cy="9696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8" name="Graphique 87" descr="Argent">
            <a:extLst>
              <a:ext uri="{FF2B5EF4-FFF2-40B4-BE49-F238E27FC236}">
                <a16:creationId xmlns:a16="http://schemas.microsoft.com/office/drawing/2014/main" id="{1679F792-6E8C-42ED-BFF3-2CD92981AC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90920" y="2807951"/>
            <a:ext cx="555981" cy="555981"/>
          </a:xfrm>
          <a:prstGeom prst="rect">
            <a:avLst/>
          </a:prstGeom>
        </p:spPr>
      </p:pic>
      <p:sp>
        <p:nvSpPr>
          <p:cNvPr id="91" name="Signe de multiplication 90">
            <a:extLst>
              <a:ext uri="{FF2B5EF4-FFF2-40B4-BE49-F238E27FC236}">
                <a16:creationId xmlns:a16="http://schemas.microsoft.com/office/drawing/2014/main" id="{2AA42C88-FEE6-4A19-9BBE-37F6ECE4F4F7}"/>
              </a:ext>
            </a:extLst>
          </p:cNvPr>
          <p:cNvSpPr/>
          <p:nvPr/>
        </p:nvSpPr>
        <p:spPr>
          <a:xfrm>
            <a:off x="6770770" y="2702829"/>
            <a:ext cx="1189571" cy="748452"/>
          </a:xfrm>
          <a:prstGeom prst="mathMultiply">
            <a:avLst>
              <a:gd name="adj1" fmla="val 8560"/>
            </a:avLst>
          </a:prstGeom>
          <a:solidFill>
            <a:srgbClr val="A5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795AC61-3175-41B4-A7C1-0B620F4FD902}"/>
              </a:ext>
            </a:extLst>
          </p:cNvPr>
          <p:cNvSpPr/>
          <p:nvPr/>
        </p:nvSpPr>
        <p:spPr>
          <a:xfrm>
            <a:off x="6352337" y="3897864"/>
            <a:ext cx="2638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cs typeface="Times New Roman" panose="02020603050405020304" pitchFamily="18" charset="0"/>
                <a:sym typeface="Wingdings" panose="05000000000000000000" pitchFamily="2" charset="2"/>
              </a:rPr>
              <a:t>Fiscalité </a:t>
            </a:r>
            <a:r>
              <a:rPr lang="fr-FR" sz="1600" dirty="0">
                <a:cs typeface="Times New Roman" panose="02020603050405020304" pitchFamily="18" charset="0"/>
              </a:rPr>
              <a:t>IR : </a:t>
            </a:r>
            <a:r>
              <a:rPr lang="fr-FR" sz="1600" b="1" dirty="0">
                <a:solidFill>
                  <a:srgbClr val="A51E1E"/>
                </a:solidFill>
                <a:cs typeface="Times New Roman" panose="02020603050405020304" pitchFamily="18" charset="0"/>
              </a:rPr>
              <a:t>0 €</a:t>
            </a:r>
            <a:r>
              <a:rPr lang="fr-FR" sz="16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65F4D60-619B-4370-8DA0-056CB4E6F82F}"/>
              </a:ext>
            </a:extLst>
          </p:cNvPr>
          <p:cNvSpPr/>
          <p:nvPr/>
        </p:nvSpPr>
        <p:spPr>
          <a:xfrm>
            <a:off x="2281067" y="3818157"/>
            <a:ext cx="1937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00" b="1" dirty="0">
              <a:solidFill>
                <a:srgbClr val="A51E1E"/>
              </a:solidFill>
              <a:cs typeface="Times New Roman" panose="02020603050405020304" pitchFamily="18" charset="0"/>
            </a:endParaRPr>
          </a:p>
          <a:p>
            <a:pPr algn="ctr"/>
            <a:r>
              <a:rPr lang="fr-FR" sz="1600" dirty="0">
                <a:cs typeface="Times New Roman" panose="02020603050405020304" pitchFamily="18" charset="0"/>
              </a:rPr>
              <a:t>Fiscalité IR </a:t>
            </a:r>
            <a:r>
              <a:rPr lang="fr-FR" sz="1100" dirty="0">
                <a:cs typeface="Times New Roman" panose="02020603050405020304" pitchFamily="18" charset="0"/>
              </a:rPr>
              <a:t>(12,8%**)</a:t>
            </a:r>
            <a:r>
              <a:rPr lang="fr-FR" sz="1600" b="1" dirty="0">
                <a:solidFill>
                  <a:srgbClr val="A51E1E"/>
                </a:solidFill>
                <a:cs typeface="Times New Roman" panose="02020603050405020304" pitchFamily="18" charset="0"/>
              </a:rPr>
              <a:t> </a:t>
            </a:r>
            <a:endParaRPr lang="fr-FR" sz="1600" b="1" dirty="0">
              <a:solidFill>
                <a:srgbClr val="A51E1E"/>
              </a:solidFill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66E69D52-8B7B-4EB4-B9E2-B29198B002B1}"/>
              </a:ext>
            </a:extLst>
          </p:cNvPr>
          <p:cNvCxnSpPr/>
          <p:nvPr/>
        </p:nvCxnSpPr>
        <p:spPr>
          <a:xfrm>
            <a:off x="4540905" y="2368879"/>
            <a:ext cx="0" cy="32629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C63E170C-D9FA-413E-A9E1-65F7A38A92FF}"/>
              </a:ext>
            </a:extLst>
          </p:cNvPr>
          <p:cNvSpPr txBox="1"/>
          <p:nvPr/>
        </p:nvSpPr>
        <p:spPr>
          <a:xfrm>
            <a:off x="393700" y="-328949"/>
            <a:ext cx="7155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cap="all" dirty="0"/>
          </a:p>
          <a:p>
            <a:r>
              <a:rPr lang="fr-FR" sz="3600" cap="all" dirty="0">
                <a:solidFill>
                  <a:srgbClr val="CC0000"/>
                </a:solidFill>
              </a:rPr>
              <a:t>LE PER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54D9E6-E630-4EEC-B2BA-A1B72B48DF3A}"/>
              </a:ext>
            </a:extLst>
          </p:cNvPr>
          <p:cNvSpPr/>
          <p:nvPr/>
        </p:nvSpPr>
        <p:spPr>
          <a:xfrm>
            <a:off x="4761131" y="5059706"/>
            <a:ext cx="126637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10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404D4E-BD79-4BD1-9163-AAE16C318166}"/>
              </a:ext>
            </a:extLst>
          </p:cNvPr>
          <p:cNvSpPr/>
          <p:nvPr/>
        </p:nvSpPr>
        <p:spPr>
          <a:xfrm>
            <a:off x="2784264" y="4522961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rgbClr val="A51E1E"/>
                </a:solidFill>
                <a:cs typeface="Times New Roman" panose="02020603050405020304" pitchFamily="18" charset="0"/>
              </a:rPr>
              <a:t>= 30%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45716E-19D9-4BD8-8EB4-E9A6EA69E193}"/>
              </a:ext>
            </a:extLst>
          </p:cNvPr>
          <p:cNvSpPr/>
          <p:nvPr/>
        </p:nvSpPr>
        <p:spPr>
          <a:xfrm>
            <a:off x="6334387" y="4187489"/>
            <a:ext cx="2359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cs typeface="Times New Roman" panose="02020603050405020304" pitchFamily="18" charset="0"/>
              </a:rPr>
              <a:t>Prélèvements sociaux :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fr-FR" sz="1600" dirty="0">
                <a:cs typeface="Times New Roman" panose="02020603050405020304" pitchFamily="18" charset="0"/>
              </a:rPr>
              <a:t>sur les UC : </a:t>
            </a:r>
            <a:r>
              <a:rPr lang="fr-FR" sz="1600" b="1" dirty="0">
                <a:solidFill>
                  <a:srgbClr val="A51E1E"/>
                </a:solidFill>
                <a:cs typeface="Times New Roman" panose="02020603050405020304" pitchFamily="18" charset="0"/>
              </a:rPr>
              <a:t>0 €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22C53B-74AD-438B-BA1F-937488E581DF}"/>
              </a:ext>
            </a:extLst>
          </p:cNvPr>
          <p:cNvSpPr/>
          <p:nvPr/>
        </p:nvSpPr>
        <p:spPr>
          <a:xfrm>
            <a:off x="1877425" y="4146041"/>
            <a:ext cx="2793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00" b="1" dirty="0">
              <a:solidFill>
                <a:srgbClr val="A51E1E"/>
              </a:solidFill>
              <a:cs typeface="Times New Roman" panose="02020603050405020304" pitchFamily="18" charset="0"/>
            </a:endParaRPr>
          </a:p>
          <a:p>
            <a:pPr algn="ctr"/>
            <a:r>
              <a:rPr lang="fr-FR" sz="1600" dirty="0">
                <a:cs typeface="Times New Roman" panose="02020603050405020304" pitchFamily="18" charset="0"/>
              </a:rPr>
              <a:t>+  Prélèvements sociaux </a:t>
            </a:r>
            <a:r>
              <a:rPr lang="fr-FR" sz="1100" dirty="0">
                <a:cs typeface="Times New Roman" panose="02020603050405020304" pitchFamily="18" charset="0"/>
              </a:rPr>
              <a:t>(17,2%)</a:t>
            </a:r>
            <a:r>
              <a:rPr lang="fr-FR" sz="1600" b="1" dirty="0">
                <a:solidFill>
                  <a:srgbClr val="A51E1E"/>
                </a:solidFill>
                <a:cs typeface="Times New Roman" panose="02020603050405020304" pitchFamily="18" charset="0"/>
              </a:rPr>
              <a:t> </a:t>
            </a:r>
            <a:endParaRPr lang="fr-FR" sz="1600" b="1" dirty="0">
              <a:solidFill>
                <a:srgbClr val="A51E1E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B6C07CF-2C8C-4A2F-ACD2-DCAF57C8E726}"/>
              </a:ext>
            </a:extLst>
          </p:cNvPr>
          <p:cNvSpPr/>
          <p:nvPr/>
        </p:nvSpPr>
        <p:spPr>
          <a:xfrm>
            <a:off x="2155490" y="781525"/>
            <a:ext cx="380096" cy="3602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9B8045-EE2F-4255-8AF7-0BE693B62B00}"/>
              </a:ext>
            </a:extLst>
          </p:cNvPr>
          <p:cNvSpPr txBox="1"/>
          <p:nvPr/>
        </p:nvSpPr>
        <p:spPr>
          <a:xfrm>
            <a:off x="2205651" y="777999"/>
            <a:ext cx="21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FC78B5F-00E9-41F3-B19A-AE4851D1BA6F}"/>
              </a:ext>
            </a:extLst>
          </p:cNvPr>
          <p:cNvSpPr/>
          <p:nvPr/>
        </p:nvSpPr>
        <p:spPr>
          <a:xfrm>
            <a:off x="2594087" y="672231"/>
            <a:ext cx="4365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cap="all" dirty="0"/>
              <a:t>Valoriser VOTRE épargne </a:t>
            </a:r>
            <a:endParaRPr lang="fr-FR" sz="2800" dirty="0"/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995478A8-970D-4053-8465-15059268D51F}"/>
              </a:ext>
            </a:extLst>
          </p:cNvPr>
          <p:cNvCxnSpPr/>
          <p:nvPr/>
        </p:nvCxnSpPr>
        <p:spPr>
          <a:xfrm>
            <a:off x="2751869" y="1111043"/>
            <a:ext cx="39997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AC3AA8EB-4AB0-4480-A325-BBFC232478B8}"/>
              </a:ext>
            </a:extLst>
          </p:cNvPr>
          <p:cNvSpPr/>
          <p:nvPr/>
        </p:nvSpPr>
        <p:spPr>
          <a:xfrm>
            <a:off x="6334387" y="4707627"/>
            <a:ext cx="23597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Wingdings" panose="05000000000000000000" pitchFamily="2" charset="2"/>
              <a:buChar char="§"/>
            </a:pPr>
            <a:r>
              <a:rPr lang="fr-FR" sz="1600" dirty="0">
                <a:cs typeface="Times New Roman" panose="02020603050405020304" pitchFamily="18" charset="0"/>
                <a:sym typeface="Wingdings" panose="05000000000000000000" pitchFamily="2" charset="2"/>
              </a:rPr>
              <a:t>sur le fonds en € : </a:t>
            </a:r>
            <a:r>
              <a:rPr lang="fr-FR" sz="1600" b="1" dirty="0">
                <a:solidFill>
                  <a:srgbClr val="A51E1E"/>
                </a:solidFill>
                <a:cs typeface="Times New Roman" panose="02020603050405020304" pitchFamily="18" charset="0"/>
              </a:rPr>
              <a:t>0 €</a:t>
            </a:r>
            <a:endParaRPr lang="fr-FR" sz="1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78F0DD9-0141-4511-8644-AD394191C616}"/>
              </a:ext>
            </a:extLst>
          </p:cNvPr>
          <p:cNvSpPr/>
          <p:nvPr/>
        </p:nvSpPr>
        <p:spPr>
          <a:xfrm>
            <a:off x="1435471" y="1533764"/>
            <a:ext cx="7555786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fr-FR" sz="2000" dirty="0">
                <a:cs typeface="Times New Roman" panose="02020603050405020304" pitchFamily="18" charset="0"/>
              </a:rPr>
              <a:t>Votre </a:t>
            </a:r>
            <a:r>
              <a:rPr lang="fr-FR" sz="2000" b="1" dirty="0">
                <a:cs typeface="Times New Roman" panose="02020603050405020304" pitchFamily="18" charset="0"/>
              </a:rPr>
              <a:t>capital retraite </a:t>
            </a:r>
            <a:r>
              <a:rPr lang="fr-FR" sz="2000" dirty="0">
                <a:cs typeface="Times New Roman" panose="02020603050405020304" pitchFamily="18" charset="0"/>
              </a:rPr>
              <a:t>se valorise </a:t>
            </a:r>
            <a:r>
              <a:rPr lang="fr-FR" sz="2000" b="1" dirty="0">
                <a:solidFill>
                  <a:srgbClr val="CC0000"/>
                </a:solidFill>
                <a:cs typeface="Times New Roman" panose="02020603050405020304" pitchFamily="18" charset="0"/>
              </a:rPr>
              <a:t>sans fiscalité !</a:t>
            </a:r>
            <a:endParaRPr lang="fr-FR" sz="2000" b="1" dirty="0">
              <a:solidFill>
                <a:srgbClr val="CC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058053E-2AD9-4F79-9CF8-14C454EB67D3}"/>
              </a:ext>
            </a:extLst>
          </p:cNvPr>
          <p:cNvSpPr txBox="1"/>
          <p:nvPr/>
        </p:nvSpPr>
        <p:spPr>
          <a:xfrm>
            <a:off x="2660912" y="6548961"/>
            <a:ext cx="155813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>
                <a:latin typeface="Arial" panose="020B0604020202020204" pitchFamily="34" charset="0"/>
                <a:cs typeface="Times New Roman" panose="02020603050405020304" pitchFamily="18" charset="0"/>
              </a:rPr>
              <a:t>** IR sur option</a:t>
            </a:r>
            <a:endParaRPr lang="fr-FR" sz="1050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A59DC5B-223C-4D66-B3DF-DD02AB4FB3AC}"/>
              </a:ext>
            </a:extLst>
          </p:cNvPr>
          <p:cNvGrpSpPr/>
          <p:nvPr/>
        </p:nvGrpSpPr>
        <p:grpSpPr>
          <a:xfrm>
            <a:off x="585591" y="3441640"/>
            <a:ext cx="1876701" cy="2178227"/>
            <a:chOff x="585591" y="3441640"/>
            <a:chExt cx="1876701" cy="2178227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35DFE72-A03B-4823-8CEB-6DCAF63E666B}"/>
                </a:ext>
              </a:extLst>
            </p:cNvPr>
            <p:cNvSpPr/>
            <p:nvPr/>
          </p:nvSpPr>
          <p:spPr>
            <a:xfrm>
              <a:off x="585591" y="3478381"/>
              <a:ext cx="141077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>
                  <a:solidFill>
                    <a:srgbClr val="A51E1E"/>
                  </a:solidFill>
                  <a:cs typeface="Times New Roman" panose="02020603050405020304" pitchFamily="18" charset="0"/>
                </a:rPr>
                <a:t>Livret bancaire</a:t>
              </a:r>
              <a:endParaRPr lang="fr-FR" sz="1600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FDA804E-37D5-48C5-B864-31BFF0E4A81E}"/>
                </a:ext>
              </a:extLst>
            </p:cNvPr>
            <p:cNvSpPr/>
            <p:nvPr/>
          </p:nvSpPr>
          <p:spPr>
            <a:xfrm>
              <a:off x="592659" y="3441640"/>
              <a:ext cx="1410771" cy="2178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DD05592F-A49F-4A84-8BA8-7E75C947C59E}"/>
                </a:ext>
              </a:extLst>
            </p:cNvPr>
            <p:cNvSpPr txBox="1"/>
            <p:nvPr/>
          </p:nvSpPr>
          <p:spPr>
            <a:xfrm>
              <a:off x="1792369" y="3484861"/>
              <a:ext cx="66992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200" dirty="0">
                  <a:cs typeface="Times New Roman" panose="02020603050405020304" pitchFamily="18" charset="0"/>
                </a:rPr>
                <a:t>*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2248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18663 0.0046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23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79" grpId="0" animBg="1"/>
      <p:bldP spid="79" grpId="1" animBg="1"/>
      <p:bldP spid="83" grpId="0"/>
      <p:bldP spid="86" grpId="0" animBg="1"/>
      <p:bldP spid="87" grpId="0" animBg="1"/>
      <p:bldP spid="91" grpId="0" animBg="1"/>
      <p:bldP spid="92" grpId="0"/>
      <p:bldP spid="93" grpId="0"/>
      <p:bldP spid="4" grpId="0"/>
      <p:bldP spid="5" grpId="0"/>
      <p:bldP spid="34" grpId="0"/>
      <p:bldP spid="31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2D49B5-0872-48F1-8B87-5D4D4C5D3AA5}"/>
              </a:ext>
            </a:extLst>
          </p:cNvPr>
          <p:cNvSpPr/>
          <p:nvPr/>
        </p:nvSpPr>
        <p:spPr>
          <a:xfrm>
            <a:off x="1842443" y="669745"/>
            <a:ext cx="6205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cap="all" dirty="0"/>
              <a:t>PERCEVOIR des revenus A LA RETRAITE </a:t>
            </a:r>
            <a:endParaRPr lang="fr-FR" sz="2800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48076005-8104-43ED-9C10-6BEB0EDA1BC1}"/>
              </a:ext>
            </a:extLst>
          </p:cNvPr>
          <p:cNvCxnSpPr>
            <a:cxnSpLocks/>
          </p:cNvCxnSpPr>
          <p:nvPr/>
        </p:nvCxnSpPr>
        <p:spPr>
          <a:xfrm flipV="1">
            <a:off x="1683679" y="3428622"/>
            <a:ext cx="6118105" cy="176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Graphique 10" descr="Document">
            <a:extLst>
              <a:ext uri="{FF2B5EF4-FFF2-40B4-BE49-F238E27FC236}">
                <a16:creationId xmlns:a16="http://schemas.microsoft.com/office/drawing/2014/main" id="{F9B4D76C-17D9-44A9-BC83-5764F367A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454" y="2908933"/>
            <a:ext cx="668531" cy="668531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48CB47B-9337-490C-825B-5D2A01BEA238}"/>
              </a:ext>
            </a:extLst>
          </p:cNvPr>
          <p:cNvSpPr/>
          <p:nvPr/>
        </p:nvSpPr>
        <p:spPr>
          <a:xfrm>
            <a:off x="602755" y="3477011"/>
            <a:ext cx="11968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endParaRPr lang="fr-FR" sz="1200" dirty="0"/>
          </a:p>
        </p:txBody>
      </p:sp>
      <p:pic>
        <p:nvPicPr>
          <p:cNvPr id="72" name="Graphique 71" descr="Argent">
            <a:extLst>
              <a:ext uri="{FF2B5EF4-FFF2-40B4-BE49-F238E27FC236}">
                <a16:creationId xmlns:a16="http://schemas.microsoft.com/office/drawing/2014/main" id="{46D84FE7-6652-4F74-96BD-15C9164F9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5547" y="3005864"/>
            <a:ext cx="669048" cy="669048"/>
          </a:xfrm>
          <a:prstGeom prst="rect">
            <a:avLst/>
          </a:prstGeom>
        </p:spPr>
      </p:pic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5F0D0F87-A080-4E3E-9275-F97FEE94CF85}"/>
              </a:ext>
            </a:extLst>
          </p:cNvPr>
          <p:cNvCxnSpPr/>
          <p:nvPr/>
        </p:nvCxnSpPr>
        <p:spPr>
          <a:xfrm>
            <a:off x="1950348" y="1111043"/>
            <a:ext cx="58559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Graphique 76" descr="Argent">
            <a:extLst>
              <a:ext uri="{FF2B5EF4-FFF2-40B4-BE49-F238E27FC236}">
                <a16:creationId xmlns:a16="http://schemas.microsoft.com/office/drawing/2014/main" id="{16DA64CF-9E15-47A2-B755-7F93C9D07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9490" y="2985837"/>
            <a:ext cx="727376" cy="727376"/>
          </a:xfrm>
          <a:prstGeom prst="rect">
            <a:avLst/>
          </a:prstGeom>
        </p:spPr>
      </p:pic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4CA56995-4957-44A4-9F94-81330F3EF046}"/>
              </a:ext>
            </a:extLst>
          </p:cNvPr>
          <p:cNvGrpSpPr/>
          <p:nvPr/>
        </p:nvGrpSpPr>
        <p:grpSpPr>
          <a:xfrm>
            <a:off x="3042730" y="2707742"/>
            <a:ext cx="555173" cy="586066"/>
            <a:chOff x="1648908" y="4309576"/>
            <a:chExt cx="603573" cy="731869"/>
          </a:xfrm>
        </p:grpSpPr>
        <p:pic>
          <p:nvPicPr>
            <p:cNvPr id="103" name="Graphique 102" descr="Pièces">
              <a:extLst>
                <a:ext uri="{FF2B5EF4-FFF2-40B4-BE49-F238E27FC236}">
                  <a16:creationId xmlns:a16="http://schemas.microsoft.com/office/drawing/2014/main" id="{DE072E85-4DEE-437D-97CB-CFE9AC117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48908" y="4497355"/>
              <a:ext cx="386434" cy="544090"/>
            </a:xfrm>
            <a:prstGeom prst="rect">
              <a:avLst/>
            </a:prstGeom>
          </p:spPr>
        </p:pic>
        <p:pic>
          <p:nvPicPr>
            <p:cNvPr id="104" name="Graphique 103" descr="Calendrier quotidien">
              <a:extLst>
                <a:ext uri="{FF2B5EF4-FFF2-40B4-BE49-F238E27FC236}">
                  <a16:creationId xmlns:a16="http://schemas.microsoft.com/office/drawing/2014/main" id="{478FCEFB-A017-44CA-A333-5C36FB37B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18203" y="4309576"/>
              <a:ext cx="434278" cy="434278"/>
            </a:xfrm>
            <a:prstGeom prst="rect">
              <a:avLst/>
            </a:prstGeom>
          </p:spPr>
        </p:pic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2ED2C3A9-11DB-49F1-BA74-0E72042653CC}"/>
              </a:ext>
            </a:extLst>
          </p:cNvPr>
          <p:cNvGrpSpPr/>
          <p:nvPr/>
        </p:nvGrpSpPr>
        <p:grpSpPr>
          <a:xfrm>
            <a:off x="6819197" y="2707741"/>
            <a:ext cx="603573" cy="731869"/>
            <a:chOff x="1648908" y="4309576"/>
            <a:chExt cx="603573" cy="731869"/>
          </a:xfrm>
        </p:grpSpPr>
        <p:pic>
          <p:nvPicPr>
            <p:cNvPr id="109" name="Graphique 108" descr="Pièces">
              <a:extLst>
                <a:ext uri="{FF2B5EF4-FFF2-40B4-BE49-F238E27FC236}">
                  <a16:creationId xmlns:a16="http://schemas.microsoft.com/office/drawing/2014/main" id="{1A68E981-710A-4A46-B98B-DCD0C9050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48908" y="4497355"/>
              <a:ext cx="386434" cy="544090"/>
            </a:xfrm>
            <a:prstGeom prst="rect">
              <a:avLst/>
            </a:prstGeom>
          </p:spPr>
        </p:pic>
        <p:pic>
          <p:nvPicPr>
            <p:cNvPr id="110" name="Graphique 109" descr="Calendrier quotidien">
              <a:extLst>
                <a:ext uri="{FF2B5EF4-FFF2-40B4-BE49-F238E27FC236}">
                  <a16:creationId xmlns:a16="http://schemas.microsoft.com/office/drawing/2014/main" id="{A56CBBF9-E8B8-4D8D-BA00-4395B1C4F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18203" y="4309576"/>
              <a:ext cx="434278" cy="434278"/>
            </a:xfrm>
            <a:prstGeom prst="rect">
              <a:avLst/>
            </a:prstGeom>
          </p:spPr>
        </p:pic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6183D9E-9D78-4DB9-BE6A-1BC9E6BFC8FC}"/>
              </a:ext>
            </a:extLst>
          </p:cNvPr>
          <p:cNvSpPr/>
          <p:nvPr/>
        </p:nvSpPr>
        <p:spPr>
          <a:xfrm>
            <a:off x="1442993" y="1440162"/>
            <a:ext cx="6870677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fr-FR" sz="2000" dirty="0"/>
              <a:t>Vous disposez</a:t>
            </a:r>
            <a:r>
              <a:rPr lang="fr-FR" sz="2000" b="1" dirty="0">
                <a:solidFill>
                  <a:srgbClr val="A51E1E"/>
                </a:solidFill>
              </a:rPr>
              <a:t> </a:t>
            </a:r>
            <a:r>
              <a:rPr lang="fr-FR" sz="2000" b="1" dirty="0">
                <a:solidFill>
                  <a:srgbClr val="C00000"/>
                </a:solidFill>
              </a:rPr>
              <a:t>librement de votre épargne</a:t>
            </a:r>
            <a:r>
              <a:rPr lang="fr-FR" sz="2000" dirty="0">
                <a:solidFill>
                  <a:srgbClr val="CC0000"/>
                </a:solidFill>
              </a:rPr>
              <a:t> </a:t>
            </a:r>
            <a:r>
              <a:rPr lang="fr-FR" sz="2000" dirty="0"/>
              <a:t>selon vos besoins </a:t>
            </a:r>
            <a:endParaRPr lang="fr-F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6D7A13-6C52-48CC-A1F7-1BB67FD92B91}"/>
              </a:ext>
            </a:extLst>
          </p:cNvPr>
          <p:cNvSpPr/>
          <p:nvPr/>
        </p:nvSpPr>
        <p:spPr>
          <a:xfrm>
            <a:off x="322019" y="1317875"/>
            <a:ext cx="704052" cy="621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86DD95B-FE77-4996-88F9-B57C9B8182D1}"/>
              </a:ext>
            </a:extLst>
          </p:cNvPr>
          <p:cNvSpPr txBox="1"/>
          <p:nvPr/>
        </p:nvSpPr>
        <p:spPr>
          <a:xfrm>
            <a:off x="393700" y="-328949"/>
            <a:ext cx="7155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cap="all" dirty="0"/>
          </a:p>
          <a:p>
            <a:r>
              <a:rPr lang="fr-FR" sz="3600" cap="all" dirty="0">
                <a:solidFill>
                  <a:srgbClr val="CC0000"/>
                </a:solidFill>
              </a:rPr>
              <a:t>LE PER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50965DF-D464-4D0D-BF0D-49788B250C61}"/>
              </a:ext>
            </a:extLst>
          </p:cNvPr>
          <p:cNvCxnSpPr>
            <a:cxnSpLocks/>
          </p:cNvCxnSpPr>
          <p:nvPr/>
        </p:nvCxnSpPr>
        <p:spPr>
          <a:xfrm>
            <a:off x="2240578" y="3315241"/>
            <a:ext cx="2527" cy="273091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D9AD40D-2A3D-456B-A547-E511469779C3}"/>
              </a:ext>
            </a:extLst>
          </p:cNvPr>
          <p:cNvSpPr/>
          <p:nvPr/>
        </p:nvSpPr>
        <p:spPr>
          <a:xfrm>
            <a:off x="1908039" y="3534281"/>
            <a:ext cx="712015" cy="25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fr-FR" sz="1050" dirty="0"/>
              <a:t>RETRAITE</a:t>
            </a:r>
            <a:endParaRPr lang="fr-FR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Actualité - Le réveil doit sonner...chez certains... - club Basket ...">
            <a:extLst>
              <a:ext uri="{FF2B5EF4-FFF2-40B4-BE49-F238E27FC236}">
                <a16:creationId xmlns:a16="http://schemas.microsoft.com/office/drawing/2014/main" id="{74699269-9A2E-4FAC-82DA-5049ADE19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594" y="2856158"/>
            <a:ext cx="417930" cy="45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C5E1466-7467-4388-9350-D76F226E3EDB}"/>
              </a:ext>
            </a:extLst>
          </p:cNvPr>
          <p:cNvSpPr txBox="1"/>
          <p:nvPr/>
        </p:nvSpPr>
        <p:spPr>
          <a:xfrm>
            <a:off x="3207104" y="3920159"/>
            <a:ext cx="459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/>
              <a:t> Retrait </a:t>
            </a:r>
            <a:r>
              <a:rPr lang="fr-FR" dirty="0"/>
              <a:t>en une ou plusieurs fois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1DC070ED-9336-4DCA-A1D8-87F18C084C1C}"/>
              </a:ext>
            </a:extLst>
          </p:cNvPr>
          <p:cNvSpPr txBox="1"/>
          <p:nvPr/>
        </p:nvSpPr>
        <p:spPr>
          <a:xfrm>
            <a:off x="3216083" y="4461576"/>
            <a:ext cx="516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/>
              <a:t> Sortie en rentes </a:t>
            </a:r>
            <a:r>
              <a:rPr lang="fr-FR" dirty="0"/>
              <a:t>viagères (revenus garantis à vie)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0A4BD58F-C72E-4147-8C36-953B9D8CE138}"/>
              </a:ext>
            </a:extLst>
          </p:cNvPr>
          <p:cNvSpPr txBox="1"/>
          <p:nvPr/>
        </p:nvSpPr>
        <p:spPr>
          <a:xfrm>
            <a:off x="3216083" y="4932661"/>
            <a:ext cx="4831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>
                <a:sym typeface="Wingdings" panose="05000000000000000000" pitchFamily="2" charset="2"/>
              </a:rPr>
              <a:t> </a:t>
            </a:r>
            <a:r>
              <a:rPr lang="fr-FR" dirty="0"/>
              <a:t>Combinaison de </a:t>
            </a:r>
            <a:r>
              <a:rPr lang="fr-FR" b="1" dirty="0"/>
              <a:t>retraits en capital </a:t>
            </a:r>
            <a:r>
              <a:rPr lang="fr-FR" sz="2400" b="1" dirty="0">
                <a:solidFill>
                  <a:srgbClr val="C00000"/>
                </a:solidFill>
              </a:rPr>
              <a:t>+</a:t>
            </a:r>
            <a:r>
              <a:rPr lang="fr-FR" b="1" dirty="0"/>
              <a:t> rentes</a:t>
            </a:r>
          </a:p>
        </p:txBody>
      </p:sp>
      <p:pic>
        <p:nvPicPr>
          <p:cNvPr id="158" name="Graphique 157" descr="Argent">
            <a:extLst>
              <a:ext uri="{FF2B5EF4-FFF2-40B4-BE49-F238E27FC236}">
                <a16:creationId xmlns:a16="http://schemas.microsoft.com/office/drawing/2014/main" id="{435A6F45-320C-49D0-B53F-296336215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46951" y="3010219"/>
            <a:ext cx="727376" cy="727376"/>
          </a:xfrm>
          <a:prstGeom prst="rect">
            <a:avLst/>
          </a:prstGeom>
        </p:spPr>
      </p:pic>
      <p:grpSp>
        <p:nvGrpSpPr>
          <p:cNvPr id="159" name="Groupe 158">
            <a:extLst>
              <a:ext uri="{FF2B5EF4-FFF2-40B4-BE49-F238E27FC236}">
                <a16:creationId xmlns:a16="http://schemas.microsoft.com/office/drawing/2014/main" id="{CEAB395C-75B2-444F-BAD7-57DE2604D3A1}"/>
              </a:ext>
            </a:extLst>
          </p:cNvPr>
          <p:cNvGrpSpPr/>
          <p:nvPr/>
        </p:nvGrpSpPr>
        <p:grpSpPr>
          <a:xfrm>
            <a:off x="4864134" y="2712096"/>
            <a:ext cx="603573" cy="731869"/>
            <a:chOff x="1648908" y="4309576"/>
            <a:chExt cx="603573" cy="731869"/>
          </a:xfrm>
        </p:grpSpPr>
        <p:pic>
          <p:nvPicPr>
            <p:cNvPr id="160" name="Graphique 159" descr="Pièces">
              <a:extLst>
                <a:ext uri="{FF2B5EF4-FFF2-40B4-BE49-F238E27FC236}">
                  <a16:creationId xmlns:a16="http://schemas.microsoft.com/office/drawing/2014/main" id="{5DB610E0-0F8B-42BE-A424-FCD03C687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48908" y="4497355"/>
              <a:ext cx="386434" cy="544090"/>
            </a:xfrm>
            <a:prstGeom prst="rect">
              <a:avLst/>
            </a:prstGeom>
          </p:spPr>
        </p:pic>
        <p:pic>
          <p:nvPicPr>
            <p:cNvPr id="161" name="Graphique 160" descr="Calendrier quotidien">
              <a:extLst>
                <a:ext uri="{FF2B5EF4-FFF2-40B4-BE49-F238E27FC236}">
                  <a16:creationId xmlns:a16="http://schemas.microsoft.com/office/drawing/2014/main" id="{BE242C36-4875-4795-B000-475D07B7D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818203" y="4309576"/>
              <a:ext cx="434278" cy="434278"/>
            </a:xfrm>
            <a:prstGeom prst="rect">
              <a:avLst/>
            </a:prstGeom>
          </p:spPr>
        </p:pic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6ECF05BA-7CDA-4FC8-82A7-7FF7963213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3636" y="1339986"/>
            <a:ext cx="822785" cy="7267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A46247-7FCB-4A7A-9BC8-1D634D8D6C02}"/>
              </a:ext>
            </a:extLst>
          </p:cNvPr>
          <p:cNvSpPr/>
          <p:nvPr/>
        </p:nvSpPr>
        <p:spPr>
          <a:xfrm>
            <a:off x="1246421" y="5714154"/>
            <a:ext cx="7137924" cy="770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è"/>
              <a:tabLst>
                <a:tab pos="3510915" algn="l"/>
              </a:tabLst>
            </a:pPr>
            <a:r>
              <a:rPr lang="fr-FR" dirty="0">
                <a:cs typeface="Times New Roman" panose="02020603050405020304" pitchFamily="18" charset="0"/>
                <a:sym typeface="Wingdings" panose="05000000000000000000" pitchFamily="2" charset="2"/>
              </a:rPr>
              <a:t>Une sortie </a:t>
            </a:r>
            <a:r>
              <a:rPr lang="fr-FR" sz="2000" b="1" dirty="0">
                <a:solidFill>
                  <a:srgbClr val="CC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maîtrisée</a:t>
            </a:r>
            <a:r>
              <a:rPr lang="fr-FR" dirty="0">
                <a:solidFill>
                  <a:srgbClr val="CC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400" dirty="0">
                <a:cs typeface="Times New Roman" panose="02020603050405020304" pitchFamily="18" charset="0"/>
              </a:rPr>
              <a:t>&amp;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sz="2000" b="1" dirty="0">
                <a:solidFill>
                  <a:srgbClr val="CC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planifiée</a:t>
            </a:r>
            <a:endParaRPr lang="fr-FR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fr-FR" dirty="0"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  pour disposer d’un </a:t>
            </a:r>
            <a:r>
              <a:rPr lang="fr-FR" b="1" dirty="0">
                <a:cs typeface="Times New Roman" panose="02020603050405020304" pitchFamily="18" charset="0"/>
                <a:sym typeface="Wingdings" panose="05000000000000000000" pitchFamily="2" charset="2"/>
              </a:rPr>
              <a:t>complément de revenu </a:t>
            </a:r>
            <a:r>
              <a:rPr lang="fr-FR" dirty="0">
                <a:cs typeface="Times New Roman" panose="02020603050405020304" pitchFamily="18" charset="0"/>
                <a:sym typeface="Wingdings" panose="05000000000000000000" pitchFamily="2" charset="2"/>
              </a:rPr>
              <a:t>! </a:t>
            </a:r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1A9C68C-C5D0-44E2-992B-CC77B559C37D}"/>
              </a:ext>
            </a:extLst>
          </p:cNvPr>
          <p:cNvSpPr/>
          <p:nvPr/>
        </p:nvSpPr>
        <p:spPr>
          <a:xfrm>
            <a:off x="1409896" y="767457"/>
            <a:ext cx="380096" cy="3602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2419E94-1973-404B-87E5-D140F4A4EED6}"/>
              </a:ext>
            </a:extLst>
          </p:cNvPr>
          <p:cNvSpPr txBox="1"/>
          <p:nvPr/>
        </p:nvSpPr>
        <p:spPr>
          <a:xfrm>
            <a:off x="1460057" y="763931"/>
            <a:ext cx="21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20820EC5-7AF8-4307-BB55-0812C8044B40}"/>
              </a:ext>
            </a:extLst>
          </p:cNvPr>
          <p:cNvSpPr/>
          <p:nvPr/>
        </p:nvSpPr>
        <p:spPr>
          <a:xfrm>
            <a:off x="530234" y="2436153"/>
            <a:ext cx="8050346" cy="3092126"/>
          </a:xfrm>
          <a:prstGeom prst="roundRect">
            <a:avLst>
              <a:gd name="adj" fmla="val 6501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31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18" grpId="0"/>
      <p:bldP spid="55" grpId="0"/>
      <p:bldP spid="9" grpId="0"/>
      <p:bldP spid="57" grpId="0"/>
      <p:bldP spid="59" grpId="0"/>
      <p:bldP spid="3" grpId="0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 73">
            <a:extLst>
              <a:ext uri="{FF2B5EF4-FFF2-40B4-BE49-F238E27FC236}">
                <a16:creationId xmlns:a16="http://schemas.microsoft.com/office/drawing/2014/main" id="{644657BC-072F-4DDB-A945-1FB2CFCC2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5" y="1347426"/>
            <a:ext cx="804142" cy="804142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7187BD4D-BA66-49A9-AAF6-C385E49445AC}"/>
              </a:ext>
            </a:extLst>
          </p:cNvPr>
          <p:cNvSpPr txBox="1"/>
          <p:nvPr/>
        </p:nvSpPr>
        <p:spPr>
          <a:xfrm>
            <a:off x="393700" y="-328949"/>
            <a:ext cx="7155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cap="all" dirty="0"/>
          </a:p>
          <a:p>
            <a:r>
              <a:rPr lang="fr-FR" sz="3600" cap="all" dirty="0">
                <a:solidFill>
                  <a:srgbClr val="CC0000"/>
                </a:solidFill>
              </a:rPr>
              <a:t>LE PER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F60EBD-859A-468E-B725-BDBFA9D18B3A}"/>
              </a:ext>
            </a:extLst>
          </p:cNvPr>
          <p:cNvSpPr/>
          <p:nvPr/>
        </p:nvSpPr>
        <p:spPr>
          <a:xfrm>
            <a:off x="1638706" y="1468242"/>
            <a:ext cx="7155181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fr-FR" sz="2000" dirty="0">
                <a:cs typeface="Times New Roman" panose="02020603050405020304" pitchFamily="18" charset="0"/>
              </a:rPr>
              <a:t>Le bénéfice d’une fiscalité </a:t>
            </a:r>
            <a:r>
              <a:rPr lang="fr-FR" sz="2000" b="1" dirty="0">
                <a:solidFill>
                  <a:srgbClr val="CC0000"/>
                </a:solidFill>
                <a:cs typeface="Times New Roman" panose="02020603050405020304" pitchFamily="18" charset="0"/>
              </a:rPr>
              <a:t>à la carte !</a:t>
            </a:r>
            <a:endParaRPr lang="fr-FR" sz="2000" b="1" dirty="0">
              <a:solidFill>
                <a:srgbClr val="CC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6969AFA-02B3-4128-9B86-54EFECAD15B6}"/>
              </a:ext>
            </a:extLst>
          </p:cNvPr>
          <p:cNvSpPr/>
          <p:nvPr/>
        </p:nvSpPr>
        <p:spPr>
          <a:xfrm>
            <a:off x="928568" y="5933375"/>
            <a:ext cx="7605614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è"/>
              <a:tabLst>
                <a:tab pos="3510915" algn="l"/>
              </a:tabLst>
            </a:pPr>
            <a:r>
              <a:rPr lang="fr-FR" dirty="0">
                <a:cs typeface="Times New Roman" panose="02020603050405020304" pitchFamily="18" charset="0"/>
                <a:sym typeface="Wingdings" panose="05000000000000000000" pitchFamily="2" charset="2"/>
              </a:rPr>
              <a:t>Tous </a:t>
            </a:r>
            <a:r>
              <a:rPr lang="fr-FR" b="1" dirty="0">
                <a:cs typeface="Times New Roman" panose="02020603050405020304" pitchFamily="18" charset="0"/>
                <a:sym typeface="Wingdings" panose="05000000000000000000" pitchFamily="2" charset="2"/>
              </a:rPr>
              <a:t>les ingrédients réunis</a:t>
            </a:r>
            <a:r>
              <a:rPr lang="fr-FR" dirty="0">
                <a:cs typeface="Times New Roman" panose="02020603050405020304" pitchFamily="18" charset="0"/>
                <a:sym typeface="Wingdings" panose="05000000000000000000" pitchFamily="2" charset="2"/>
              </a:rPr>
              <a:t> pour une future </a:t>
            </a:r>
            <a:r>
              <a:rPr lang="fr-FR" b="1" dirty="0">
                <a:solidFill>
                  <a:srgbClr val="C0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optimisation fiscale </a:t>
            </a:r>
            <a:r>
              <a:rPr lang="fr-FR" b="1" dirty="0">
                <a:solidFill>
                  <a:srgbClr val="CC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efficiente</a:t>
            </a:r>
            <a:r>
              <a:rPr lang="fr-FR" dirty="0">
                <a:cs typeface="Times New Roman" panose="02020603050405020304" pitchFamily="18" charset="0"/>
                <a:sym typeface="Wingdings" panose="05000000000000000000" pitchFamily="2" charset="2"/>
              </a:rPr>
              <a:t> !</a:t>
            </a:r>
            <a:endParaRPr lang="fr-FR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9FFA394-DDD6-41AA-891F-9A7F81120D78}"/>
              </a:ext>
            </a:extLst>
          </p:cNvPr>
          <p:cNvSpPr/>
          <p:nvPr/>
        </p:nvSpPr>
        <p:spPr>
          <a:xfrm>
            <a:off x="1409896" y="767457"/>
            <a:ext cx="380096" cy="3602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1EDA22-BF61-4C4D-B6B7-C88DEA8B1183}"/>
              </a:ext>
            </a:extLst>
          </p:cNvPr>
          <p:cNvSpPr txBox="1"/>
          <p:nvPr/>
        </p:nvSpPr>
        <p:spPr>
          <a:xfrm>
            <a:off x="1460057" y="763931"/>
            <a:ext cx="21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0B6705F-C073-488A-9680-54FBCAE45534}"/>
              </a:ext>
            </a:extLst>
          </p:cNvPr>
          <p:cNvSpPr/>
          <p:nvPr/>
        </p:nvSpPr>
        <p:spPr>
          <a:xfrm>
            <a:off x="1842443" y="669745"/>
            <a:ext cx="6205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cap="all" dirty="0"/>
              <a:t>PERCEVOIR des revenus A LA RETRAITE </a:t>
            </a:r>
            <a:endParaRPr lang="fr-FR" sz="2800" dirty="0"/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E7403A20-EE90-491A-8A09-67A0580CA118}"/>
              </a:ext>
            </a:extLst>
          </p:cNvPr>
          <p:cNvCxnSpPr/>
          <p:nvPr/>
        </p:nvCxnSpPr>
        <p:spPr>
          <a:xfrm>
            <a:off x="1950348" y="1111043"/>
            <a:ext cx="58559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e 8">
            <a:extLst>
              <a:ext uri="{FF2B5EF4-FFF2-40B4-BE49-F238E27FC236}">
                <a16:creationId xmlns:a16="http://schemas.microsoft.com/office/drawing/2014/main" id="{F574F328-8EB9-4D13-BD00-B8511F71B846}"/>
              </a:ext>
            </a:extLst>
          </p:cNvPr>
          <p:cNvGrpSpPr/>
          <p:nvPr/>
        </p:nvGrpSpPr>
        <p:grpSpPr>
          <a:xfrm>
            <a:off x="5361677" y="2208586"/>
            <a:ext cx="3097245" cy="3408012"/>
            <a:chOff x="5361677" y="2208586"/>
            <a:chExt cx="3097245" cy="340801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FA94704-FD8F-43F0-9988-83C28C59B9B5}"/>
                </a:ext>
              </a:extLst>
            </p:cNvPr>
            <p:cNvSpPr/>
            <p:nvPr/>
          </p:nvSpPr>
          <p:spPr>
            <a:xfrm>
              <a:off x="5361677" y="2208586"/>
              <a:ext cx="244060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80990" indent="-380990">
                <a:buFont typeface="Wingdings"/>
                <a:buChar char="è"/>
                <a:defRPr/>
              </a:pPr>
              <a:endParaRPr lang="fr-FR" sz="800" dirty="0"/>
            </a:p>
            <a:p>
              <a:pPr marL="285750" indent="-285750">
                <a:buFont typeface="Wingdings" panose="05000000000000000000" pitchFamily="2" charset="2"/>
                <a:buChar char="q"/>
                <a:defRPr/>
              </a:pPr>
              <a:r>
                <a:rPr lang="fr-FR" b="1" dirty="0"/>
                <a:t> Sortie en rente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790DBF4-212C-4616-9BA0-2160C9CA26B3}"/>
                </a:ext>
              </a:extLst>
            </p:cNvPr>
            <p:cNvSpPr/>
            <p:nvPr/>
          </p:nvSpPr>
          <p:spPr>
            <a:xfrm>
              <a:off x="5606938" y="2760542"/>
              <a:ext cx="26067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dirty="0"/>
                <a:t>Imposition au barème de l’IR sur la rente globale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0DA5273-AD11-401E-9832-8A910818FDF7}"/>
                </a:ext>
              </a:extLst>
            </p:cNvPr>
            <p:cNvSpPr/>
            <p:nvPr/>
          </p:nvSpPr>
          <p:spPr>
            <a:xfrm>
              <a:off x="5636106" y="3977093"/>
              <a:ext cx="260672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dirty="0"/>
                <a:t>Prélèvement Sociaux </a:t>
              </a:r>
            </a:p>
            <a:p>
              <a:pPr algn="ctr"/>
              <a:r>
                <a:rPr lang="fr-FR" sz="1600" dirty="0"/>
                <a:t>sur une fraction de la rente</a:t>
              </a:r>
              <a:br>
                <a:rPr lang="fr-FR" sz="1600" dirty="0"/>
              </a:br>
              <a:r>
                <a:rPr lang="fr-FR" sz="1600" dirty="0"/>
                <a:t>selon l’âge du bénéficiaire au moment de la liquidation</a:t>
              </a:r>
              <a:br>
                <a:rPr lang="fr-FR" sz="1600" dirty="0"/>
              </a:br>
              <a:endParaRPr lang="fr-FR" sz="1600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139B156-4314-42AA-86BF-9AF963F767B4}"/>
                </a:ext>
              </a:extLst>
            </p:cNvPr>
            <p:cNvSpPr/>
            <p:nvPr/>
          </p:nvSpPr>
          <p:spPr>
            <a:xfrm>
              <a:off x="5361677" y="2255036"/>
              <a:ext cx="3097245" cy="336156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A005F8E9-4B30-4E6D-87E9-B1CA65DABB44}"/>
                </a:ext>
              </a:extLst>
            </p:cNvPr>
            <p:cNvSpPr txBox="1"/>
            <p:nvPr/>
          </p:nvSpPr>
          <p:spPr>
            <a:xfrm>
              <a:off x="6702729" y="3454740"/>
              <a:ext cx="47347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800" dirty="0"/>
                <a:t>+ 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17D46589-1B7E-4606-9879-AF84AE9C5DA8}"/>
              </a:ext>
            </a:extLst>
          </p:cNvPr>
          <p:cNvGrpSpPr/>
          <p:nvPr/>
        </p:nvGrpSpPr>
        <p:grpSpPr>
          <a:xfrm>
            <a:off x="2055262" y="2215068"/>
            <a:ext cx="3103634" cy="3406495"/>
            <a:chOff x="2055262" y="2215068"/>
            <a:chExt cx="3103634" cy="340649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F8064CF-D2D3-481A-A6E3-4F98BAA65EB7}"/>
                </a:ext>
              </a:extLst>
            </p:cNvPr>
            <p:cNvSpPr/>
            <p:nvPr/>
          </p:nvSpPr>
          <p:spPr>
            <a:xfrm>
              <a:off x="2279739" y="4310693"/>
              <a:ext cx="274203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/>
                <a:t>Imposition au barème de l’IR </a:t>
              </a:r>
              <a:br>
                <a:rPr lang="fr-FR" sz="1600" dirty="0"/>
              </a:br>
              <a:r>
                <a:rPr lang="fr-FR" sz="1600" dirty="0"/>
                <a:t>sur les versements déductibles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643A0E7-EA97-4444-B21C-57F27E28DBB0}"/>
                </a:ext>
              </a:extLst>
            </p:cNvPr>
            <p:cNvSpPr/>
            <p:nvPr/>
          </p:nvSpPr>
          <p:spPr>
            <a:xfrm>
              <a:off x="2056137" y="2215068"/>
              <a:ext cx="309724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80990" indent="-380990">
                <a:buFont typeface="Wingdings"/>
                <a:buChar char="è"/>
                <a:defRPr/>
              </a:pPr>
              <a:endParaRPr lang="fr-FR" sz="800" dirty="0"/>
            </a:p>
            <a:p>
              <a:pPr marL="285750" indent="-285750">
                <a:buFont typeface="Wingdings" panose="05000000000000000000" pitchFamily="2" charset="2"/>
                <a:buChar char="q"/>
                <a:defRPr/>
              </a:pPr>
              <a:r>
                <a:rPr lang="fr-FR" b="1" dirty="0"/>
                <a:t> Sortie en capital 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2DB1520-6C4A-4D35-BCA3-2CD4D56F1FA2}"/>
                </a:ext>
              </a:extLst>
            </p:cNvPr>
            <p:cNvSpPr/>
            <p:nvPr/>
          </p:nvSpPr>
          <p:spPr>
            <a:xfrm>
              <a:off x="2356747" y="3059633"/>
              <a:ext cx="26232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dirty="0"/>
                <a:t>PFU (30%) sur les intérêts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3A9B69F-7EBF-4A67-B31D-F4C534D98A52}"/>
                </a:ext>
              </a:extLst>
            </p:cNvPr>
            <p:cNvSpPr/>
            <p:nvPr/>
          </p:nvSpPr>
          <p:spPr>
            <a:xfrm>
              <a:off x="2061651" y="2259632"/>
              <a:ext cx="3097245" cy="336156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80F86911-4A6F-4A1E-A7A9-A60F3B55DC3F}"/>
                </a:ext>
              </a:extLst>
            </p:cNvPr>
            <p:cNvCxnSpPr>
              <a:cxnSpLocks/>
            </p:cNvCxnSpPr>
            <p:nvPr/>
          </p:nvCxnSpPr>
          <p:spPr>
            <a:xfrm>
              <a:off x="2055262" y="3724516"/>
              <a:ext cx="3103634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5E2EE8F-6452-42EB-B2D3-FACFA92D9BAF}"/>
                </a:ext>
              </a:extLst>
            </p:cNvPr>
            <p:cNvSpPr/>
            <p:nvPr/>
          </p:nvSpPr>
          <p:spPr>
            <a:xfrm>
              <a:off x="2061093" y="3729481"/>
              <a:ext cx="107841" cy="18920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71E11B4-60E0-4813-ABA5-80EEDC0B73E0}"/>
                </a:ext>
              </a:extLst>
            </p:cNvPr>
            <p:cNvSpPr/>
            <p:nvPr/>
          </p:nvSpPr>
          <p:spPr>
            <a:xfrm>
              <a:off x="2068384" y="2793743"/>
              <a:ext cx="103218" cy="9562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D6287C5-0A0F-4151-BACC-6444DDF1B144}"/>
              </a:ext>
            </a:extLst>
          </p:cNvPr>
          <p:cNvGrpSpPr/>
          <p:nvPr/>
        </p:nvGrpSpPr>
        <p:grpSpPr>
          <a:xfrm>
            <a:off x="329162" y="2778800"/>
            <a:ext cx="1647076" cy="2854127"/>
            <a:chOff x="329162" y="2778800"/>
            <a:chExt cx="1647076" cy="2854127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32E2A01E-A222-4766-BE9F-CD42E4B3AD24}"/>
                </a:ext>
              </a:extLst>
            </p:cNvPr>
            <p:cNvGrpSpPr/>
            <p:nvPr/>
          </p:nvGrpSpPr>
          <p:grpSpPr>
            <a:xfrm>
              <a:off x="505270" y="3740845"/>
              <a:ext cx="1470968" cy="1892082"/>
              <a:chOff x="505270" y="3740845"/>
              <a:chExt cx="1470968" cy="189208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3A60A30-368A-4A53-ACAD-F3E3C9E5ECBD}"/>
                  </a:ext>
                </a:extLst>
              </p:cNvPr>
              <p:cNvSpPr/>
              <p:nvPr/>
            </p:nvSpPr>
            <p:spPr>
              <a:xfrm>
                <a:off x="688657" y="3740845"/>
                <a:ext cx="1078766" cy="189208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F12E4EE0-271E-4412-8337-BFAE58817BEB}"/>
                  </a:ext>
                </a:extLst>
              </p:cNvPr>
              <p:cNvSpPr txBox="1"/>
              <p:nvPr/>
            </p:nvSpPr>
            <p:spPr>
              <a:xfrm>
                <a:off x="505270" y="4298415"/>
                <a:ext cx="14709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Versements déductibles</a:t>
                </a: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5AE1BB-E791-4224-AEE8-4B5A8ECC0C23}"/>
                </a:ext>
              </a:extLst>
            </p:cNvPr>
            <p:cNvSpPr/>
            <p:nvPr/>
          </p:nvSpPr>
          <p:spPr>
            <a:xfrm>
              <a:off x="684910" y="2801717"/>
              <a:ext cx="1088847" cy="9562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D0490626-BF76-4E45-A149-8F76947E271D}"/>
                </a:ext>
              </a:extLst>
            </p:cNvPr>
            <p:cNvGrpSpPr/>
            <p:nvPr/>
          </p:nvGrpSpPr>
          <p:grpSpPr>
            <a:xfrm>
              <a:off x="329162" y="2778800"/>
              <a:ext cx="1443700" cy="2830805"/>
              <a:chOff x="329162" y="2778800"/>
              <a:chExt cx="1443700" cy="2830805"/>
            </a:xfrm>
          </p:grpSpPr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1BF5896A-8EFA-4FC5-B912-FF0816E07598}"/>
                  </a:ext>
                </a:extLst>
              </p:cNvPr>
              <p:cNvSpPr txBox="1"/>
              <p:nvPr/>
            </p:nvSpPr>
            <p:spPr>
              <a:xfrm rot="16200000">
                <a:off x="-650212" y="4092591"/>
                <a:ext cx="22973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/>
                  <a:t>Epargne retraite</a:t>
                </a:r>
              </a:p>
            </p:txBody>
          </p:sp>
          <p:cxnSp>
            <p:nvCxnSpPr>
              <p:cNvPr id="27" name="Connecteur droit avec flèche 26">
                <a:extLst>
                  <a:ext uri="{FF2B5EF4-FFF2-40B4-BE49-F238E27FC236}">
                    <a16:creationId xmlns:a16="http://schemas.microsoft.com/office/drawing/2014/main" id="{747D7DA4-8254-4577-9E96-0F8D40B5786D}"/>
                  </a:ext>
                </a:extLst>
              </p:cNvPr>
              <p:cNvCxnSpPr/>
              <p:nvPr/>
            </p:nvCxnSpPr>
            <p:spPr>
              <a:xfrm flipV="1">
                <a:off x="521599" y="2778800"/>
                <a:ext cx="0" cy="64978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avec flèche 34">
                <a:extLst>
                  <a:ext uri="{FF2B5EF4-FFF2-40B4-BE49-F238E27FC236}">
                    <a16:creationId xmlns:a16="http://schemas.microsoft.com/office/drawing/2014/main" id="{963EC647-D074-4138-87A7-D86D299F7A7C}"/>
                  </a:ext>
                </a:extLst>
              </p:cNvPr>
              <p:cNvCxnSpPr/>
              <p:nvPr/>
            </p:nvCxnSpPr>
            <p:spPr>
              <a:xfrm>
                <a:off x="521599" y="5050601"/>
                <a:ext cx="0" cy="55567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4821AF2-DE98-4203-9D64-C479522B46B1}"/>
                  </a:ext>
                </a:extLst>
              </p:cNvPr>
              <p:cNvSpPr/>
              <p:nvPr/>
            </p:nvSpPr>
            <p:spPr>
              <a:xfrm>
                <a:off x="694096" y="2783500"/>
                <a:ext cx="1078766" cy="282610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CDAA95F4-D1A4-4655-9582-8B66A15F3A32}"/>
                </a:ext>
              </a:extLst>
            </p:cNvPr>
            <p:cNvSpPr txBox="1"/>
            <p:nvPr/>
          </p:nvSpPr>
          <p:spPr>
            <a:xfrm>
              <a:off x="501442" y="3090030"/>
              <a:ext cx="14709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Intérêts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851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D8020D-CE6C-4C67-AE0D-9C57CF1A01ED}"/>
              </a:ext>
            </a:extLst>
          </p:cNvPr>
          <p:cNvSpPr/>
          <p:nvPr/>
        </p:nvSpPr>
        <p:spPr>
          <a:xfrm>
            <a:off x="393699" y="1371926"/>
            <a:ext cx="6067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dirty="0"/>
              <a:t>				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D2EC33-B175-4F4A-9345-3AD6ED0B7F2A}"/>
              </a:ext>
            </a:extLst>
          </p:cNvPr>
          <p:cNvSpPr/>
          <p:nvPr/>
        </p:nvSpPr>
        <p:spPr>
          <a:xfrm>
            <a:off x="797200" y="3387613"/>
            <a:ext cx="5739619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fr-FR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Nouveau dispositif </a:t>
            </a:r>
            <a:r>
              <a:rPr lang="fr-F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créé en 2019 par la </a:t>
            </a:r>
            <a:r>
              <a:rPr lang="fr-FR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loi PACTE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fr-F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pour renforcer l’attractivité de l’épargne retraite</a:t>
            </a:r>
            <a:endParaRPr lang="fr-F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6044D2-34C2-45D3-AF86-9B60B70A7CA2}"/>
              </a:ext>
            </a:extLst>
          </p:cNvPr>
          <p:cNvSpPr/>
          <p:nvPr/>
        </p:nvSpPr>
        <p:spPr>
          <a:xfrm>
            <a:off x="3265663" y="663446"/>
            <a:ext cx="1840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cap="all" dirty="0"/>
              <a:t>C’est quoi ?</a:t>
            </a:r>
            <a:endParaRPr lang="fr-FR" sz="2400" dirty="0"/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D8D0AF12-33FD-423B-B676-85AD6E092A90}"/>
              </a:ext>
            </a:extLst>
          </p:cNvPr>
          <p:cNvCxnSpPr/>
          <p:nvPr/>
        </p:nvCxnSpPr>
        <p:spPr>
          <a:xfrm>
            <a:off x="2157984" y="1125111"/>
            <a:ext cx="43996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58C065DE-42C8-473A-ADAB-DBBB294CE225}"/>
              </a:ext>
            </a:extLst>
          </p:cNvPr>
          <p:cNvSpPr txBox="1"/>
          <p:nvPr/>
        </p:nvSpPr>
        <p:spPr>
          <a:xfrm>
            <a:off x="393700" y="-328949"/>
            <a:ext cx="7155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cap="all" dirty="0"/>
          </a:p>
          <a:p>
            <a:r>
              <a:rPr lang="fr-FR" sz="3600" cap="all" dirty="0">
                <a:solidFill>
                  <a:srgbClr val="CC0000"/>
                </a:solidFill>
              </a:rPr>
              <a:t>LE PER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9A5CA9D-63ED-44E8-BC8A-C36A55613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49" y="3789188"/>
            <a:ext cx="1339356" cy="65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3B4DCBE5-2FA7-4600-9630-2A5CB630D684}"/>
              </a:ext>
            </a:extLst>
          </p:cNvPr>
          <p:cNvGrpSpPr/>
          <p:nvPr/>
        </p:nvGrpSpPr>
        <p:grpSpPr>
          <a:xfrm>
            <a:off x="1864396" y="4963049"/>
            <a:ext cx="5415208" cy="584775"/>
            <a:chOff x="1864396" y="4963049"/>
            <a:chExt cx="5415208" cy="58477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2477964-BAC5-446E-A14C-EFE72113C150}"/>
                </a:ext>
              </a:extLst>
            </p:cNvPr>
            <p:cNvSpPr/>
            <p:nvPr/>
          </p:nvSpPr>
          <p:spPr>
            <a:xfrm>
              <a:off x="2832464" y="5051918"/>
              <a:ext cx="4447140" cy="4070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0"/>
                </a:spcAft>
                <a:tabLst>
                  <a:tab pos="3510915" algn="l"/>
                </a:tabLst>
              </a:pPr>
              <a:r>
                <a:rPr lang="fr-FR" sz="2000" b="1" dirty="0">
                  <a:solidFill>
                    <a:srgbClr val="C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la solution retraite </a:t>
              </a:r>
              <a:r>
                <a:rPr lang="fr-FR" sz="2000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ouverte à tous </a:t>
              </a:r>
              <a:r>
                <a:rPr lang="fr-FR" sz="20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pour</a:t>
              </a:r>
              <a:endParaRPr lang="fr-FR" sz="20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15819DB-4346-4855-8AFB-894DE48E296A}"/>
                </a:ext>
              </a:extLst>
            </p:cNvPr>
            <p:cNvSpPr txBox="1"/>
            <p:nvPr/>
          </p:nvSpPr>
          <p:spPr>
            <a:xfrm>
              <a:off x="1864396" y="4963049"/>
              <a:ext cx="10640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C00000"/>
                  </a:solidFill>
                  <a:latin typeface="Mistral" panose="03090702030407020403" pitchFamily="66" charset="0"/>
                </a:rPr>
                <a:t>BREF,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7FC24194-1581-4E4B-8519-9B6C81E72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749" y="2971496"/>
            <a:ext cx="1222125" cy="611063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80DA5C24-B3F6-45ED-AA67-0F3ED9320221}"/>
              </a:ext>
            </a:extLst>
          </p:cNvPr>
          <p:cNvGrpSpPr/>
          <p:nvPr/>
        </p:nvGrpSpPr>
        <p:grpSpPr>
          <a:xfrm>
            <a:off x="394892" y="1620134"/>
            <a:ext cx="8354216" cy="736355"/>
            <a:chOff x="394892" y="1620134"/>
            <a:chExt cx="8354216" cy="73635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3C1108-ED06-4F11-88AC-30311764EE0A}"/>
                </a:ext>
              </a:extLst>
            </p:cNvPr>
            <p:cNvSpPr/>
            <p:nvPr/>
          </p:nvSpPr>
          <p:spPr>
            <a:xfrm>
              <a:off x="1188064" y="1620134"/>
              <a:ext cx="7561044" cy="736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Le </a:t>
              </a:r>
              <a:r>
                <a:rPr lang="fr-FR" sz="2000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Plan d’Epargne Retraite </a:t>
              </a:r>
              <a:r>
                <a:rPr lang="fr-FR" sz="20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individuel </a:t>
              </a:r>
              <a:r>
                <a:rPr lang="fr-FR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(PER) </a:t>
              </a:r>
              <a:r>
                <a:rPr lang="fr-FR" sz="20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est un </a:t>
              </a:r>
              <a:r>
                <a:rPr lang="fr-FR" sz="2000" b="1" dirty="0">
                  <a:solidFill>
                    <a:srgbClr val="C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produit d’épargne </a:t>
              </a:r>
              <a:r>
                <a:rPr lang="fr-FR" sz="20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pour </a:t>
              </a:r>
              <a:r>
                <a:rPr lang="fr-FR" sz="2000" b="1" dirty="0">
                  <a:solidFill>
                    <a:srgbClr val="C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préparer sa retraite </a:t>
              </a:r>
              <a:r>
                <a:rPr lang="fr-FR" sz="20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tout en bénéficiant d’une </a:t>
              </a:r>
              <a:r>
                <a:rPr lang="fr-FR" sz="2000" b="1" dirty="0">
                  <a:solidFill>
                    <a:srgbClr val="C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incitation fiscale </a:t>
              </a:r>
              <a:endParaRPr lang="fr-FR" sz="20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Picture 2" descr="Livre Ouvert Avec Une Loupe | Icons Gratuite">
              <a:extLst>
                <a:ext uri="{FF2B5EF4-FFF2-40B4-BE49-F238E27FC236}">
                  <a16:creationId xmlns:a16="http://schemas.microsoft.com/office/drawing/2014/main" id="{AD8E201D-AE71-4FD9-B84A-15416C91DB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92" y="1667205"/>
              <a:ext cx="670120" cy="67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CED04E05-48FE-4E54-BBBB-BD0A40353AAC}"/>
              </a:ext>
            </a:extLst>
          </p:cNvPr>
          <p:cNvGrpSpPr/>
          <p:nvPr/>
        </p:nvGrpSpPr>
        <p:grpSpPr>
          <a:xfrm>
            <a:off x="4630165" y="5365368"/>
            <a:ext cx="3376696" cy="523220"/>
            <a:chOff x="4630165" y="5365368"/>
            <a:chExt cx="3376696" cy="52322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6E551B8-0FE6-4261-9981-39C687648A1C}"/>
                </a:ext>
              </a:extLst>
            </p:cNvPr>
            <p:cNvSpPr/>
            <p:nvPr/>
          </p:nvSpPr>
          <p:spPr>
            <a:xfrm>
              <a:off x="4630165" y="5365368"/>
              <a:ext cx="53716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8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&amp;</a:t>
              </a:r>
              <a:endParaRPr lang="fr-FR" sz="24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9DD9F8C-6D0B-4E4D-BC66-03C8C28E2C95}"/>
                </a:ext>
              </a:extLst>
            </p:cNvPr>
            <p:cNvSpPr/>
            <p:nvPr/>
          </p:nvSpPr>
          <p:spPr>
            <a:xfrm>
              <a:off x="4960505" y="5456208"/>
              <a:ext cx="304635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réduire vos impôts !</a:t>
              </a:r>
              <a:r>
                <a:rPr lang="fr-FR" sz="20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fr-FR" sz="2000" dirty="0"/>
            </a:p>
          </p:txBody>
        </p:sp>
      </p:grp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E54DDFDF-5792-402C-B2AC-E9D810E9831A}"/>
              </a:ext>
            </a:extLst>
          </p:cNvPr>
          <p:cNvCxnSpPr>
            <a:cxnSpLocks/>
          </p:cNvCxnSpPr>
          <p:nvPr/>
        </p:nvCxnSpPr>
        <p:spPr>
          <a:xfrm>
            <a:off x="909075" y="2821227"/>
            <a:ext cx="71599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382A4BC9-14BF-4E60-9C7B-FF61F68B4738}"/>
              </a:ext>
            </a:extLst>
          </p:cNvPr>
          <p:cNvCxnSpPr>
            <a:cxnSpLocks/>
          </p:cNvCxnSpPr>
          <p:nvPr/>
        </p:nvCxnSpPr>
        <p:spPr>
          <a:xfrm>
            <a:off x="909075" y="4621634"/>
            <a:ext cx="71599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2E467E8D-4EA7-4B0E-9491-2BBF0689F3CE}"/>
              </a:ext>
            </a:extLst>
          </p:cNvPr>
          <p:cNvSpPr txBox="1"/>
          <p:nvPr/>
        </p:nvSpPr>
        <p:spPr>
          <a:xfrm>
            <a:off x="1435967" y="5449283"/>
            <a:ext cx="3876285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fr-FR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anticiper</a:t>
            </a:r>
            <a:r>
              <a:rPr lang="fr-F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votre fin de carrière </a:t>
            </a:r>
          </a:p>
        </p:txBody>
      </p:sp>
    </p:spTree>
    <p:extLst>
      <p:ext uri="{BB962C8B-B14F-4D97-AF65-F5344CB8AC3E}">
        <p14:creationId xmlns:p14="http://schemas.microsoft.com/office/powerpoint/2010/main" val="272639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5F0D0F87-A080-4E3E-9275-F97FEE94CF85}"/>
              </a:ext>
            </a:extLst>
          </p:cNvPr>
          <p:cNvCxnSpPr>
            <a:cxnSpLocks/>
          </p:cNvCxnSpPr>
          <p:nvPr/>
        </p:nvCxnSpPr>
        <p:spPr>
          <a:xfrm>
            <a:off x="2539775" y="1125111"/>
            <a:ext cx="34952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6183D9E-9D78-4DB9-BE6A-1BC9E6BFC8FC}"/>
              </a:ext>
            </a:extLst>
          </p:cNvPr>
          <p:cNvSpPr/>
          <p:nvPr/>
        </p:nvSpPr>
        <p:spPr>
          <a:xfrm>
            <a:off x="1578457" y="1880906"/>
            <a:ext cx="6278855" cy="774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Une épargne </a:t>
            </a:r>
            <a:r>
              <a:rPr lang="fr-FR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disponible </a:t>
            </a: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avant votre retraite</a:t>
            </a: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pour </a:t>
            </a:r>
            <a:r>
              <a:rPr lang="fr-F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faire face aux accidents de la vie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DB494861-0F82-4B6B-A677-98EA2116E2FF}"/>
              </a:ext>
            </a:extLst>
          </p:cNvPr>
          <p:cNvSpPr txBox="1"/>
          <p:nvPr/>
        </p:nvSpPr>
        <p:spPr>
          <a:xfrm>
            <a:off x="380678" y="-329086"/>
            <a:ext cx="7155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cap="all" dirty="0"/>
          </a:p>
          <a:p>
            <a:r>
              <a:rPr lang="fr-FR" sz="3600" cap="all" dirty="0">
                <a:solidFill>
                  <a:srgbClr val="CC0000"/>
                </a:solidFill>
              </a:rPr>
              <a:t>LE PER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3A52917-41B6-41B7-99D3-BBD84923D7A6}"/>
              </a:ext>
            </a:extLst>
          </p:cNvPr>
          <p:cNvSpPr/>
          <p:nvPr/>
        </p:nvSpPr>
        <p:spPr>
          <a:xfrm>
            <a:off x="962203" y="3670317"/>
            <a:ext cx="1294362" cy="122304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9B2ED6F-AC41-448E-A4A8-DA3623580ABD}"/>
              </a:ext>
            </a:extLst>
          </p:cNvPr>
          <p:cNvSpPr/>
          <p:nvPr/>
        </p:nvSpPr>
        <p:spPr>
          <a:xfrm>
            <a:off x="2724962" y="2954114"/>
            <a:ext cx="5589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b="1" dirty="0"/>
              <a:t>Invalidité</a:t>
            </a:r>
            <a:r>
              <a:rPr lang="fr-FR" dirty="0"/>
              <a:t> du titulaire, </a:t>
            </a:r>
            <a:br>
              <a:rPr lang="fr-FR" dirty="0"/>
            </a:br>
            <a:r>
              <a:rPr lang="fr-FR" dirty="0"/>
              <a:t>                  de ses enfants, </a:t>
            </a:r>
            <a:br>
              <a:rPr lang="fr-FR" dirty="0"/>
            </a:br>
            <a:r>
              <a:rPr lang="fr-FR" dirty="0"/>
              <a:t>                  de son conjoint ou de son partenaire de Pacs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71FE3809-529F-4D46-AE7B-8113E1B81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6" y="1721848"/>
            <a:ext cx="613389" cy="613389"/>
          </a:xfrm>
          <a:prstGeom prst="rect">
            <a:avLst/>
          </a:prstGeom>
        </p:spPr>
      </p:pic>
      <p:pic>
        <p:nvPicPr>
          <p:cNvPr id="20" name="Picture 8" descr="tomber chute osteo osteopathie ostéopathe paris ostéopathie apres ...">
            <a:extLst>
              <a:ext uri="{FF2B5EF4-FFF2-40B4-BE49-F238E27FC236}">
                <a16:creationId xmlns:a16="http://schemas.microsoft.com/office/drawing/2014/main" id="{9E337D8D-5F1F-484A-97B5-5F8B6E16C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31" y="4062054"/>
            <a:ext cx="755603" cy="57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0F24FD8-0843-429B-9FAA-E84FE8EDF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715" y="4369020"/>
            <a:ext cx="286094" cy="1189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6FF0D2-BFFD-43BA-B5D4-2ABDBAFFF2CF}"/>
              </a:ext>
            </a:extLst>
          </p:cNvPr>
          <p:cNvSpPr/>
          <p:nvPr/>
        </p:nvSpPr>
        <p:spPr>
          <a:xfrm>
            <a:off x="2724962" y="3880664"/>
            <a:ext cx="513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b="1" dirty="0"/>
              <a:t>Décès</a:t>
            </a:r>
            <a:r>
              <a:rPr lang="fr-FR" dirty="0"/>
              <a:t> </a:t>
            </a:r>
            <a:r>
              <a:rPr lang="fr-FR" b="1" dirty="0"/>
              <a:t>du conjoint </a:t>
            </a:r>
            <a:r>
              <a:rPr lang="fr-FR" dirty="0"/>
              <a:t>(époux ou partenaire de Pacs)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0A7075-15ED-44BE-8829-93F9CD3A3842}"/>
              </a:ext>
            </a:extLst>
          </p:cNvPr>
          <p:cNvSpPr/>
          <p:nvPr/>
        </p:nvSpPr>
        <p:spPr>
          <a:xfrm>
            <a:off x="2724962" y="4419054"/>
            <a:ext cx="513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b="1" dirty="0"/>
              <a:t>Expiration des droits aux allocations chômage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C7DE35-0E18-493B-AF36-D69C5093BD3E}"/>
              </a:ext>
            </a:extLst>
          </p:cNvPr>
          <p:cNvSpPr/>
          <p:nvPr/>
        </p:nvSpPr>
        <p:spPr>
          <a:xfrm>
            <a:off x="2724962" y="48349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b="1" dirty="0"/>
              <a:t>Surendettement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53B9E7-A85D-4CEF-A70F-75DB115E334B}"/>
              </a:ext>
            </a:extLst>
          </p:cNvPr>
          <p:cNvSpPr/>
          <p:nvPr/>
        </p:nvSpPr>
        <p:spPr>
          <a:xfrm>
            <a:off x="2724962" y="5273740"/>
            <a:ext cx="5715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b="1" dirty="0"/>
              <a:t>Cessation d'activité non salariée </a:t>
            </a:r>
            <a:r>
              <a:rPr lang="fr-FR" dirty="0"/>
              <a:t>(liquidation judiciaire)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E187E8-8C89-47A7-98E8-F90D0FFCC1AF}"/>
              </a:ext>
            </a:extLst>
          </p:cNvPr>
          <p:cNvSpPr/>
          <p:nvPr/>
        </p:nvSpPr>
        <p:spPr>
          <a:xfrm>
            <a:off x="1079731" y="6020203"/>
            <a:ext cx="6984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ym typeface="Wingdings" panose="05000000000000000000" pitchFamily="2" charset="2"/>
              </a:rPr>
              <a:t>  </a:t>
            </a:r>
            <a:r>
              <a:rPr lang="fr-FR" dirty="0">
                <a:sym typeface="Wingdings" panose="05000000000000000000" pitchFamily="2" charset="2"/>
              </a:rPr>
              <a:t>Une </a:t>
            </a:r>
            <a:r>
              <a:rPr lang="fr-FR" b="1" dirty="0">
                <a:sym typeface="Wingdings" panose="05000000000000000000" pitchFamily="2" charset="2"/>
              </a:rPr>
              <a:t>épargne retraite </a:t>
            </a:r>
            <a:r>
              <a:rPr lang="fr-FR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libérée</a:t>
            </a:r>
            <a:r>
              <a:rPr lang="fr-FR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FR" sz="2400" dirty="0">
                <a:cs typeface="Times New Roman" panose="02020603050405020304" pitchFamily="18" charset="0"/>
              </a:rPr>
              <a:t>&amp;</a:t>
            </a:r>
            <a:r>
              <a:rPr lang="fr-FR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FR" sz="2000" b="1" u="sng" dirty="0">
                <a:solidFill>
                  <a:srgbClr val="C00000"/>
                </a:solidFill>
                <a:sym typeface="Wingdings" panose="05000000000000000000" pitchFamily="2" charset="2"/>
              </a:rPr>
              <a:t>exonérée</a:t>
            </a:r>
            <a:r>
              <a:rPr lang="fr-FR" b="1" dirty="0">
                <a:solidFill>
                  <a:srgbClr val="C00000"/>
                </a:solidFill>
                <a:sym typeface="Wingdings" panose="05000000000000000000" pitchFamily="2" charset="2"/>
              </a:rPr>
              <a:t> d’impôt sur le revenu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C17C2C-C257-45EF-BCB9-31AEF10BD4D0}"/>
              </a:ext>
            </a:extLst>
          </p:cNvPr>
          <p:cNvSpPr/>
          <p:nvPr/>
        </p:nvSpPr>
        <p:spPr>
          <a:xfrm>
            <a:off x="3303513" y="1110355"/>
            <a:ext cx="4036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cap="all" dirty="0"/>
              <a:t>&amp;</a:t>
            </a:r>
            <a:r>
              <a:rPr lang="fr-FR" cap="all" dirty="0"/>
              <a:t>  </a:t>
            </a:r>
            <a:r>
              <a:rPr lang="fr-FR" sz="2800" cap="all" dirty="0"/>
              <a:t>sécuriser son avenir</a:t>
            </a:r>
            <a:endParaRPr lang="fr-FR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047FE3AE-D459-49D6-8A7E-6C2E923D44F5}"/>
              </a:ext>
            </a:extLst>
          </p:cNvPr>
          <p:cNvSpPr/>
          <p:nvPr/>
        </p:nvSpPr>
        <p:spPr>
          <a:xfrm>
            <a:off x="541546" y="2819712"/>
            <a:ext cx="8039034" cy="3053322"/>
          </a:xfrm>
          <a:prstGeom prst="roundRect">
            <a:avLst>
              <a:gd name="adj" fmla="val 6501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273471B2-C6F9-451F-9B15-F5A1BA64F8F7}"/>
              </a:ext>
            </a:extLst>
          </p:cNvPr>
          <p:cNvCxnSpPr>
            <a:cxnSpLocks/>
          </p:cNvCxnSpPr>
          <p:nvPr/>
        </p:nvCxnSpPr>
        <p:spPr>
          <a:xfrm>
            <a:off x="3664832" y="1573120"/>
            <a:ext cx="35127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E5C95-6BE5-4C4F-85E4-81ED7D2CB4CB}"/>
              </a:ext>
            </a:extLst>
          </p:cNvPr>
          <p:cNvSpPr/>
          <p:nvPr/>
        </p:nvSpPr>
        <p:spPr>
          <a:xfrm>
            <a:off x="2447352" y="698464"/>
            <a:ext cx="3763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cap="all" dirty="0"/>
              <a:t>Protéger ses proches</a:t>
            </a:r>
            <a:endParaRPr lang="fr-FR" sz="2800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798141F2-4D29-4CE8-BB4A-7B7E02810722}"/>
              </a:ext>
            </a:extLst>
          </p:cNvPr>
          <p:cNvSpPr/>
          <p:nvPr/>
        </p:nvSpPr>
        <p:spPr>
          <a:xfrm>
            <a:off x="2057013" y="767457"/>
            <a:ext cx="380096" cy="3602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32F0074-6EAD-4EA9-B51D-FB66D1BAABEB}"/>
              </a:ext>
            </a:extLst>
          </p:cNvPr>
          <p:cNvSpPr txBox="1"/>
          <p:nvPr/>
        </p:nvSpPr>
        <p:spPr>
          <a:xfrm>
            <a:off x="2107174" y="763931"/>
            <a:ext cx="21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9357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45" grpId="0" animBg="1"/>
      <p:bldP spid="48" grpId="0"/>
      <p:bldP spid="3" grpId="0"/>
      <p:bldP spid="4" grpId="0"/>
      <p:bldP spid="5" grpId="0"/>
      <p:bldP spid="6" grpId="0"/>
      <p:bldP spid="16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E6183D9E-9D78-4DB9-BE6A-1BC9E6BFC8FC}"/>
              </a:ext>
            </a:extLst>
          </p:cNvPr>
          <p:cNvSpPr/>
          <p:nvPr/>
        </p:nvSpPr>
        <p:spPr>
          <a:xfrm>
            <a:off x="1511733" y="1933045"/>
            <a:ext cx="670288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000" dirty="0"/>
              <a:t>Une épargne</a:t>
            </a:r>
            <a:r>
              <a:rPr lang="fr-FR" sz="2000" b="1" dirty="0">
                <a:solidFill>
                  <a:srgbClr val="C00000"/>
                </a:solidFill>
              </a:rPr>
              <a:t> transmissible </a:t>
            </a:r>
            <a:r>
              <a:rPr lang="fr-FR" sz="2000" dirty="0"/>
              <a:t>à vos proches </a:t>
            </a:r>
            <a:r>
              <a:rPr lang="fr-FR" sz="2000" b="1" dirty="0"/>
              <a:t>en cas de décès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39C6234-F4C8-48DF-B916-E0AD4731C9AB}"/>
              </a:ext>
            </a:extLst>
          </p:cNvPr>
          <p:cNvSpPr/>
          <p:nvPr/>
        </p:nvSpPr>
        <p:spPr>
          <a:xfrm>
            <a:off x="3931442" y="2978933"/>
            <a:ext cx="2617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/>
              <a:t>Une fiscalité attractive</a:t>
            </a:r>
            <a:endParaRPr lang="fr-FR" dirty="0">
              <a:highlight>
                <a:srgbClr val="FFFF00"/>
              </a:highlight>
            </a:endParaRP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D3E4D66F-257A-4E54-ADA7-5EB9BE623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7" y="1760889"/>
            <a:ext cx="796562" cy="796562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6F932FBA-B544-4B0D-8DA6-3AFE9D44842E}"/>
              </a:ext>
            </a:extLst>
          </p:cNvPr>
          <p:cNvSpPr txBox="1"/>
          <p:nvPr/>
        </p:nvSpPr>
        <p:spPr>
          <a:xfrm>
            <a:off x="393700" y="-328949"/>
            <a:ext cx="7155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cap="all" dirty="0"/>
          </a:p>
          <a:p>
            <a:r>
              <a:rPr lang="fr-FR" sz="3600" cap="all" dirty="0">
                <a:solidFill>
                  <a:srgbClr val="CC0000"/>
                </a:solidFill>
              </a:rPr>
              <a:t>LE PER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C36E51A-D74A-4BE8-9C4F-011172131F55}"/>
              </a:ext>
            </a:extLst>
          </p:cNvPr>
          <p:cNvSpPr/>
          <p:nvPr/>
        </p:nvSpPr>
        <p:spPr>
          <a:xfrm>
            <a:off x="611337" y="6012930"/>
            <a:ext cx="7304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ym typeface="Wingdings" panose="05000000000000000000" pitchFamily="2" charset="2"/>
              </a:rPr>
              <a:t>  </a:t>
            </a:r>
            <a:r>
              <a:rPr lang="fr-FR" dirty="0">
                <a:sym typeface="Wingdings" panose="05000000000000000000" pitchFamily="2" charset="2"/>
              </a:rPr>
              <a:t>Une </a:t>
            </a:r>
            <a:r>
              <a:rPr lang="fr-FR" b="1" dirty="0">
                <a:sym typeface="Wingdings" panose="05000000000000000000" pitchFamily="2" charset="2"/>
              </a:rPr>
              <a:t>transmission patrimoniale </a:t>
            </a:r>
            <a:r>
              <a:rPr lang="fr-FR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préparée</a:t>
            </a:r>
            <a:r>
              <a:rPr lang="fr-FR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FR" sz="2400" dirty="0">
                <a:sym typeface="Wingdings" panose="05000000000000000000" pitchFamily="2" charset="2"/>
              </a:rPr>
              <a:t>&amp;</a:t>
            </a:r>
            <a:r>
              <a:rPr lang="fr-FR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FR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optimisée</a:t>
            </a:r>
            <a:r>
              <a:rPr lang="fr-FR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78050E-F63E-4216-AF95-643B370C330E}"/>
              </a:ext>
            </a:extLst>
          </p:cNvPr>
          <p:cNvSpPr/>
          <p:nvPr/>
        </p:nvSpPr>
        <p:spPr>
          <a:xfrm>
            <a:off x="6249605" y="5407156"/>
            <a:ext cx="143770" cy="120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6BE4CD-CE51-4EA9-97E8-F5EF8CAD7494}"/>
              </a:ext>
            </a:extLst>
          </p:cNvPr>
          <p:cNvSpPr/>
          <p:nvPr/>
        </p:nvSpPr>
        <p:spPr>
          <a:xfrm>
            <a:off x="3303513" y="1110355"/>
            <a:ext cx="4036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cap="all" dirty="0"/>
              <a:t>&amp;</a:t>
            </a:r>
            <a:r>
              <a:rPr lang="fr-FR" cap="all" dirty="0"/>
              <a:t>  </a:t>
            </a:r>
            <a:r>
              <a:rPr lang="fr-FR" sz="2800" cap="all" dirty="0"/>
              <a:t>sécuriser son avenir</a:t>
            </a:r>
            <a:endParaRPr lang="fr-FR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2694510-1E9F-4766-9D9F-FA366BCC6A7C}"/>
              </a:ext>
            </a:extLst>
          </p:cNvPr>
          <p:cNvSpPr/>
          <p:nvPr/>
        </p:nvSpPr>
        <p:spPr>
          <a:xfrm>
            <a:off x="2447352" y="698464"/>
            <a:ext cx="3763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cap="all" dirty="0"/>
              <a:t>Protéger ses proches</a:t>
            </a:r>
            <a:endParaRPr lang="fr-FR" sz="2800" dirty="0"/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0987E3C0-B9A6-4A65-A6FE-DD519C61169C}"/>
              </a:ext>
            </a:extLst>
          </p:cNvPr>
          <p:cNvCxnSpPr>
            <a:cxnSpLocks/>
          </p:cNvCxnSpPr>
          <p:nvPr/>
        </p:nvCxnSpPr>
        <p:spPr>
          <a:xfrm>
            <a:off x="3664832" y="1573120"/>
            <a:ext cx="35127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E50B99B3-1B78-41EB-AE4D-8CE65CAAFA4A}"/>
              </a:ext>
            </a:extLst>
          </p:cNvPr>
          <p:cNvCxnSpPr>
            <a:cxnSpLocks/>
          </p:cNvCxnSpPr>
          <p:nvPr/>
        </p:nvCxnSpPr>
        <p:spPr>
          <a:xfrm>
            <a:off x="2539775" y="1125111"/>
            <a:ext cx="34952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7BFAF228-E486-47B4-BE7A-5DBAF9113666}"/>
              </a:ext>
            </a:extLst>
          </p:cNvPr>
          <p:cNvSpPr/>
          <p:nvPr/>
        </p:nvSpPr>
        <p:spPr>
          <a:xfrm>
            <a:off x="2057013" y="767457"/>
            <a:ext cx="380096" cy="3602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B44D9E4-EAF0-4534-89EF-CCB18E23DD0A}"/>
              </a:ext>
            </a:extLst>
          </p:cNvPr>
          <p:cNvSpPr txBox="1"/>
          <p:nvPr/>
        </p:nvSpPr>
        <p:spPr>
          <a:xfrm>
            <a:off x="2107174" y="763931"/>
            <a:ext cx="21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89A7A8F6-10E5-4A8C-9F77-33907646B663}"/>
              </a:ext>
            </a:extLst>
          </p:cNvPr>
          <p:cNvSpPr/>
          <p:nvPr/>
        </p:nvSpPr>
        <p:spPr>
          <a:xfrm>
            <a:off x="541546" y="2819712"/>
            <a:ext cx="8039034" cy="3053322"/>
          </a:xfrm>
          <a:prstGeom prst="roundRect">
            <a:avLst>
              <a:gd name="adj" fmla="val 6501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673D9AE7-87B1-4E34-A407-377AEF21A8DE}"/>
              </a:ext>
            </a:extLst>
          </p:cNvPr>
          <p:cNvCxnSpPr/>
          <p:nvPr/>
        </p:nvCxnSpPr>
        <p:spPr>
          <a:xfrm flipV="1">
            <a:off x="3766187" y="2961212"/>
            <a:ext cx="0" cy="279444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9C06107C-166D-4EEF-BC2E-2E74629CDD6E}"/>
              </a:ext>
            </a:extLst>
          </p:cNvPr>
          <p:cNvSpPr/>
          <p:nvPr/>
        </p:nvSpPr>
        <p:spPr>
          <a:xfrm>
            <a:off x="503436" y="2953821"/>
            <a:ext cx="3026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fr-FR" b="1" dirty="0"/>
              <a:t>Libre désignation des bénéficiaires</a:t>
            </a:r>
            <a:endParaRPr lang="fr-FR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99799D2-EAE5-44FF-A489-362C5A1E80BE}"/>
              </a:ext>
            </a:extLst>
          </p:cNvPr>
          <p:cNvSpPr/>
          <p:nvPr/>
        </p:nvSpPr>
        <p:spPr>
          <a:xfrm>
            <a:off x="932438" y="5030260"/>
            <a:ext cx="2629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/>
              <a:t>Un ou plusieurs bénéficiaires </a:t>
            </a:r>
          </a:p>
          <a:p>
            <a:pPr algn="ctr"/>
            <a:r>
              <a:rPr lang="fr-FR" sz="1600" dirty="0"/>
              <a:t>+ choix des montants 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2C18427-8A61-444E-B99B-3BEB531B888E}"/>
              </a:ext>
            </a:extLst>
          </p:cNvPr>
          <p:cNvSpPr/>
          <p:nvPr/>
        </p:nvSpPr>
        <p:spPr>
          <a:xfrm>
            <a:off x="3997390" y="3731456"/>
            <a:ext cx="3697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</a:rPr>
              <a:t>Abattement de 152 500€ </a:t>
            </a:r>
            <a:r>
              <a:rPr lang="fr-FR" sz="1600" dirty="0"/>
              <a:t>par bénéficiaire</a:t>
            </a:r>
          </a:p>
          <a:p>
            <a:r>
              <a:rPr lang="fr-FR" sz="1600" dirty="0"/>
              <a:t>Taxation au-delà              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D6230AA-E301-4846-AEEA-B275C3BA39F3}"/>
              </a:ext>
            </a:extLst>
          </p:cNvPr>
          <p:cNvSpPr/>
          <p:nvPr/>
        </p:nvSpPr>
        <p:spPr>
          <a:xfrm>
            <a:off x="3997962" y="3466615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u="sng" dirty="0"/>
              <a:t>Décès avant 70 ans :</a:t>
            </a:r>
            <a:r>
              <a:rPr lang="fr-FR" dirty="0"/>
              <a:t> 	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AB04C16-2ED8-4A2B-9C46-3C5DD4C8331C}"/>
              </a:ext>
            </a:extLst>
          </p:cNvPr>
          <p:cNvSpPr/>
          <p:nvPr/>
        </p:nvSpPr>
        <p:spPr>
          <a:xfrm>
            <a:off x="3989088" y="4594981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u="sng" dirty="0"/>
              <a:t>Décès après 70 ans :</a:t>
            </a:r>
            <a:r>
              <a:rPr lang="fr-FR" dirty="0"/>
              <a:t>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  <p:pic>
        <p:nvPicPr>
          <p:cNvPr id="103" name="Image 102">
            <a:extLst>
              <a:ext uri="{FF2B5EF4-FFF2-40B4-BE49-F238E27FC236}">
                <a16:creationId xmlns:a16="http://schemas.microsoft.com/office/drawing/2014/main" id="{1CC86F61-8D6D-43FF-A606-B27046409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917" y="4035894"/>
            <a:ext cx="872858" cy="946919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71DC5BD7-5F2E-4330-8DFA-17895A697088}"/>
              </a:ext>
            </a:extLst>
          </p:cNvPr>
          <p:cNvSpPr/>
          <p:nvPr/>
        </p:nvSpPr>
        <p:spPr>
          <a:xfrm>
            <a:off x="3974961" y="4870790"/>
            <a:ext cx="4706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</a:rPr>
              <a:t>Abattement de 30 500€</a:t>
            </a:r>
            <a:r>
              <a:rPr lang="fr-FR" sz="1600" b="1" dirty="0"/>
              <a:t> </a:t>
            </a:r>
            <a:r>
              <a:rPr lang="fr-FR" sz="1400" dirty="0"/>
              <a:t>commun pour tous bénéficiaires </a:t>
            </a:r>
            <a:br>
              <a:rPr lang="fr-FR" sz="1600" dirty="0"/>
            </a:br>
            <a:r>
              <a:rPr lang="fr-FR" sz="1600" dirty="0"/>
              <a:t>Droits de succession au-delà</a:t>
            </a:r>
            <a:endParaRPr lang="fr-FR" dirty="0"/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5FEBB369-21F8-4D1D-A793-601E2A088439}"/>
              </a:ext>
            </a:extLst>
          </p:cNvPr>
          <p:cNvSpPr txBox="1"/>
          <p:nvPr/>
        </p:nvSpPr>
        <p:spPr>
          <a:xfrm>
            <a:off x="5479369" y="4027376"/>
            <a:ext cx="17850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i="1" dirty="0"/>
              <a:t>(Article 990 I du CGI)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5FEC048-55CC-4CDC-B3BA-A3261AB4A857}"/>
              </a:ext>
            </a:extLst>
          </p:cNvPr>
          <p:cNvSpPr txBox="1"/>
          <p:nvPr/>
        </p:nvSpPr>
        <p:spPr>
          <a:xfrm>
            <a:off x="6431260" y="5160448"/>
            <a:ext cx="18253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i="1" dirty="0"/>
              <a:t>(Article 757 B du CGI)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C9C1CF57-21CE-4DD3-8FA6-0332D7EF57D0}"/>
              </a:ext>
            </a:extLst>
          </p:cNvPr>
          <p:cNvSpPr txBox="1"/>
          <p:nvPr/>
        </p:nvSpPr>
        <p:spPr>
          <a:xfrm>
            <a:off x="1175659" y="3619116"/>
            <a:ext cx="2145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</a:rPr>
              <a:t>100</a:t>
            </a:r>
            <a:r>
              <a:rPr lang="fr-FR" b="1" dirty="0">
                <a:solidFill>
                  <a:srgbClr val="C00000"/>
                </a:solidFill>
              </a:rPr>
              <a:t>% sur-mesure</a:t>
            </a:r>
          </a:p>
        </p:txBody>
      </p:sp>
    </p:spTree>
    <p:extLst>
      <p:ext uri="{BB962C8B-B14F-4D97-AF65-F5344CB8AC3E}">
        <p14:creationId xmlns:p14="http://schemas.microsoft.com/office/powerpoint/2010/main" val="4363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40" grpId="0"/>
      <p:bldP spid="43" grpId="0"/>
      <p:bldP spid="61" grpId="0" animBg="1"/>
      <p:bldP spid="82" grpId="0"/>
      <p:bldP spid="83" grpId="0"/>
      <p:bldP spid="86" grpId="0"/>
      <p:bldP spid="96" grpId="0"/>
      <p:bldP spid="98" grpId="0"/>
      <p:bldP spid="115" grpId="0"/>
      <p:bldP spid="117" grpId="0"/>
      <p:bldP spid="11" grpId="0"/>
      <p:bldP spid="1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2D49B5-0872-48F1-8B87-5D4D4C5D3AA5}"/>
              </a:ext>
            </a:extLst>
          </p:cNvPr>
          <p:cNvSpPr/>
          <p:nvPr/>
        </p:nvSpPr>
        <p:spPr>
          <a:xfrm>
            <a:off x="2403376" y="675768"/>
            <a:ext cx="567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cap="all" dirty="0"/>
              <a:t>ACQU</a:t>
            </a:r>
            <a:r>
              <a:rPr lang="fr-FR" sz="2800" i="0" dirty="0">
                <a:solidFill>
                  <a:srgbClr val="222222"/>
                </a:solidFill>
                <a:effectLst/>
              </a:rPr>
              <a:t>É</a:t>
            </a:r>
            <a:r>
              <a:rPr lang="fr-FR" sz="2800" cap="all" dirty="0"/>
              <a:t>RIR SA RESIDENCE PRINCIPALE</a:t>
            </a:r>
            <a:endParaRPr lang="fr-FR" sz="2800" dirty="0"/>
          </a:p>
        </p:txBody>
      </p: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5F0D0F87-A080-4E3E-9275-F97FEE94CF85}"/>
              </a:ext>
            </a:extLst>
          </p:cNvPr>
          <p:cNvCxnSpPr/>
          <p:nvPr/>
        </p:nvCxnSpPr>
        <p:spPr>
          <a:xfrm>
            <a:off x="2577761" y="1125111"/>
            <a:ext cx="53236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6183D9E-9D78-4DB9-BE6A-1BC9E6BFC8FC}"/>
              </a:ext>
            </a:extLst>
          </p:cNvPr>
          <p:cNvSpPr/>
          <p:nvPr/>
        </p:nvSpPr>
        <p:spPr>
          <a:xfrm>
            <a:off x="1579752" y="1468134"/>
            <a:ext cx="6862119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Une épargne </a:t>
            </a:r>
            <a:r>
              <a:rPr lang="fr-FR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disponible </a:t>
            </a: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pour</a:t>
            </a:r>
            <a:r>
              <a:rPr lang="fr-FR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financer</a:t>
            </a:r>
            <a:r>
              <a:rPr lang="fr-FR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l’acquisition de votre</a:t>
            </a:r>
            <a:r>
              <a:rPr lang="fr-F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résidence principale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DB494861-0F82-4B6B-A677-98EA2116E2FF}"/>
              </a:ext>
            </a:extLst>
          </p:cNvPr>
          <p:cNvSpPr txBox="1"/>
          <p:nvPr/>
        </p:nvSpPr>
        <p:spPr>
          <a:xfrm>
            <a:off x="393700" y="-271771"/>
            <a:ext cx="7155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cap="all" dirty="0"/>
          </a:p>
          <a:p>
            <a:r>
              <a:rPr lang="fr-FR" sz="3600" cap="all" dirty="0">
                <a:solidFill>
                  <a:srgbClr val="CC0000"/>
                </a:solidFill>
              </a:rPr>
              <a:t>LE PER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A17C03-DFE3-4447-98B8-68D6580B8E15}"/>
              </a:ext>
            </a:extLst>
          </p:cNvPr>
          <p:cNvSpPr/>
          <p:nvPr/>
        </p:nvSpPr>
        <p:spPr>
          <a:xfrm>
            <a:off x="3817542" y="3023067"/>
            <a:ext cx="2851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b="1" dirty="0"/>
              <a:t>DÉBLOCAGE ANTICIPÉ</a:t>
            </a:r>
          </a:p>
          <a:p>
            <a:pPr lvl="0" algn="ctr"/>
            <a:r>
              <a:rPr lang="fr-FR" sz="1600" b="1" dirty="0"/>
              <a:t>de votre épargne retraite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5A579E-B576-4E7F-9CE8-45EA6F07CFB0}"/>
              </a:ext>
            </a:extLst>
          </p:cNvPr>
          <p:cNvSpPr/>
          <p:nvPr/>
        </p:nvSpPr>
        <p:spPr>
          <a:xfrm>
            <a:off x="3461289" y="4432426"/>
            <a:ext cx="3563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b="1" dirty="0"/>
              <a:t>FINANCEMENT </a:t>
            </a:r>
          </a:p>
          <a:p>
            <a:pPr lvl="0" algn="ctr"/>
            <a:r>
              <a:rPr lang="fr-FR" sz="1600" b="1" dirty="0"/>
              <a:t>de votre apport personnel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20F653-F9E2-4E65-BF40-E74776F8A2EE}"/>
              </a:ext>
            </a:extLst>
          </p:cNvPr>
          <p:cNvSpPr/>
          <p:nvPr/>
        </p:nvSpPr>
        <p:spPr>
          <a:xfrm>
            <a:off x="2074810" y="6012452"/>
            <a:ext cx="5451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ym typeface="Wingdings" panose="05000000000000000000" pitchFamily="2" charset="2"/>
              </a:rPr>
              <a:t></a:t>
            </a:r>
            <a:r>
              <a:rPr lang="fr-FR" dirty="0">
                <a:sym typeface="Wingdings" panose="05000000000000000000" pitchFamily="2" charset="2"/>
              </a:rPr>
              <a:t>  Une solution pour </a:t>
            </a:r>
            <a:r>
              <a:rPr lang="fr-FR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épargner</a:t>
            </a:r>
            <a:r>
              <a:rPr lang="fr-FR" b="1" dirty="0">
                <a:solidFill>
                  <a:srgbClr val="C00000"/>
                </a:solidFill>
                <a:sym typeface="Wingdings" panose="05000000000000000000" pitchFamily="2" charset="2"/>
              </a:rPr>
              <a:t> à coup sûr !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C6F7D048-4BD3-4CE2-A48A-2A19C7DE37DC}"/>
              </a:ext>
            </a:extLst>
          </p:cNvPr>
          <p:cNvSpPr/>
          <p:nvPr/>
        </p:nvSpPr>
        <p:spPr>
          <a:xfrm>
            <a:off x="541546" y="2591106"/>
            <a:ext cx="8039034" cy="3053322"/>
          </a:xfrm>
          <a:prstGeom prst="roundRect">
            <a:avLst>
              <a:gd name="adj" fmla="val 6501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111892F-F8CE-46DF-86F6-A732361B9760}"/>
              </a:ext>
            </a:extLst>
          </p:cNvPr>
          <p:cNvSpPr/>
          <p:nvPr/>
        </p:nvSpPr>
        <p:spPr>
          <a:xfrm>
            <a:off x="1233077" y="3171773"/>
            <a:ext cx="1771274" cy="16500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 : chevron 22">
            <a:extLst>
              <a:ext uri="{FF2B5EF4-FFF2-40B4-BE49-F238E27FC236}">
                <a16:creationId xmlns:a16="http://schemas.microsoft.com/office/drawing/2014/main" id="{F5D7E306-44B8-4B83-A502-B8A04654D99A}"/>
              </a:ext>
            </a:extLst>
          </p:cNvPr>
          <p:cNvSpPr/>
          <p:nvPr/>
        </p:nvSpPr>
        <p:spPr>
          <a:xfrm rot="5400000">
            <a:off x="5132553" y="3362662"/>
            <a:ext cx="221471" cy="1342578"/>
          </a:xfrm>
          <a:prstGeom prst="chevro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D64E111-D0E1-4DBF-A348-A76279308243}"/>
              </a:ext>
            </a:extLst>
          </p:cNvPr>
          <p:cNvSpPr/>
          <p:nvPr/>
        </p:nvSpPr>
        <p:spPr>
          <a:xfrm>
            <a:off x="2057013" y="767457"/>
            <a:ext cx="380096" cy="3602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CE5DD2-7D58-4042-A1ED-47DF4249B49C}"/>
              </a:ext>
            </a:extLst>
          </p:cNvPr>
          <p:cNvSpPr txBox="1"/>
          <p:nvPr/>
        </p:nvSpPr>
        <p:spPr>
          <a:xfrm>
            <a:off x="2107174" y="763931"/>
            <a:ext cx="21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</a:t>
            </a:r>
          </a:p>
        </p:txBody>
      </p:sp>
      <p:pic>
        <p:nvPicPr>
          <p:cNvPr id="25" name="Picture 2" descr="La Main De La Femme Met Une Cerise Sur Le Gâteau, D'isolement Sur ...">
            <a:extLst>
              <a:ext uri="{FF2B5EF4-FFF2-40B4-BE49-F238E27FC236}">
                <a16:creationId xmlns:a16="http://schemas.microsoft.com/office/drawing/2014/main" id="{A48F28DA-D739-4DC5-98E9-BDE216BD64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9" t="11485" r="10268" b="10851"/>
          <a:stretch/>
        </p:blipFill>
        <p:spPr bwMode="auto">
          <a:xfrm flipH="1">
            <a:off x="468854" y="1261707"/>
            <a:ext cx="881644" cy="107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Maison clips arts noir et blanc - Noir et blanc dessin, picture ...">
            <a:extLst>
              <a:ext uri="{FF2B5EF4-FFF2-40B4-BE49-F238E27FC236}">
                <a16:creationId xmlns:a16="http://schemas.microsoft.com/office/drawing/2014/main" id="{3685B6F6-80ED-4C3E-A4F7-EFB7F44C8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4"/>
          <a:stretch/>
        </p:blipFill>
        <p:spPr bwMode="auto">
          <a:xfrm>
            <a:off x="1606652" y="3433016"/>
            <a:ext cx="1024124" cy="104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41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3" grpId="0"/>
      <p:bldP spid="4" grpId="0"/>
      <p:bldP spid="15" grpId="0"/>
      <p:bldP spid="20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12322D3-F195-4143-8B21-74A6B78C5A0E}"/>
              </a:ext>
            </a:extLst>
          </p:cNvPr>
          <p:cNvSpPr txBox="1"/>
          <p:nvPr/>
        </p:nvSpPr>
        <p:spPr>
          <a:xfrm>
            <a:off x="255477" y="1594019"/>
            <a:ext cx="71551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5400" cap="all" dirty="0"/>
          </a:p>
          <a:p>
            <a:pPr algn="ctr"/>
            <a:r>
              <a:rPr lang="fr-FR" sz="5400" cap="all" dirty="0">
                <a:solidFill>
                  <a:srgbClr val="CC0000"/>
                </a:solidFill>
              </a:rPr>
              <a:t>LE PER</a:t>
            </a:r>
          </a:p>
          <a:p>
            <a:endParaRPr lang="fr-FR" sz="5400" cap="all" dirty="0">
              <a:solidFill>
                <a:srgbClr val="CC0000"/>
              </a:solidFill>
            </a:endParaRPr>
          </a:p>
        </p:txBody>
      </p:sp>
      <p:pic>
        <p:nvPicPr>
          <p:cNvPr id="5" name="Graphique 4" descr="Loupe">
            <a:extLst>
              <a:ext uri="{FF2B5EF4-FFF2-40B4-BE49-F238E27FC236}">
                <a16:creationId xmlns:a16="http://schemas.microsoft.com/office/drawing/2014/main" id="{6F6B3DD7-FB34-4852-BD7A-2FC38224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3309" y="3123054"/>
            <a:ext cx="914400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29A065-E70A-4761-81D8-437076D5D541}"/>
              </a:ext>
            </a:extLst>
          </p:cNvPr>
          <p:cNvSpPr/>
          <p:nvPr/>
        </p:nvSpPr>
        <p:spPr>
          <a:xfrm>
            <a:off x="3897393" y="3181458"/>
            <a:ext cx="1635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cap="all" dirty="0"/>
              <a:t> MON RÔLE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59450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EF883476-4C42-460B-A4E0-6A985385D6B3}"/>
              </a:ext>
            </a:extLst>
          </p:cNvPr>
          <p:cNvSpPr/>
          <p:nvPr/>
        </p:nvSpPr>
        <p:spPr>
          <a:xfrm>
            <a:off x="867845" y="5658091"/>
            <a:ext cx="5014479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170305" algn="l"/>
              </a:tabLst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Vos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versements sur </a:t>
            </a: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votre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170305" algn="l"/>
              </a:tabLst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(montants &amp; fréquences)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D571C27-ACC7-46E4-9092-EFD56F63C7DE}"/>
              </a:ext>
            </a:extLst>
          </p:cNvPr>
          <p:cNvSpPr/>
          <p:nvPr/>
        </p:nvSpPr>
        <p:spPr>
          <a:xfrm>
            <a:off x="1117620" y="1240390"/>
            <a:ext cx="1028235" cy="965200"/>
          </a:xfrm>
          <a:prstGeom prst="ellipse">
            <a:avLst/>
          </a:prstGeom>
          <a:solidFill>
            <a:srgbClr val="CC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8A4E666-6B89-4F83-AE90-9BA1FE2FC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3066" y="3136445"/>
            <a:ext cx="562738" cy="5627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7C3509-E37D-4546-8343-9FF68988C7A1}"/>
              </a:ext>
            </a:extLst>
          </p:cNvPr>
          <p:cNvSpPr/>
          <p:nvPr/>
        </p:nvSpPr>
        <p:spPr>
          <a:xfrm>
            <a:off x="-334343" y="4302884"/>
            <a:ext cx="393761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</a:t>
            </a:r>
            <a:r>
              <a:rPr lang="fr-FR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Construction de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votre solution personnalisée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7BED977-D045-45F0-BD3E-3C01D02A8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54" y="3102974"/>
            <a:ext cx="681092" cy="68109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68CF825-5B04-407C-B0BF-2A6BE93BD15C}"/>
              </a:ext>
            </a:extLst>
          </p:cNvPr>
          <p:cNvSpPr/>
          <p:nvPr/>
        </p:nvSpPr>
        <p:spPr>
          <a:xfrm>
            <a:off x="1985790" y="1485795"/>
            <a:ext cx="64045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 accompagnement de qualité 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</a:rPr>
              <a:t>dans toutes les étapes de votre projet d’épargne…</a:t>
            </a:r>
          </a:p>
          <a:p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BAF7B84-1B9F-4316-B50A-6D37D0815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81" y="1342601"/>
            <a:ext cx="900392" cy="900392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267CFDA3-DEA5-46BE-A9D7-2DBC0108FE02}"/>
              </a:ext>
            </a:extLst>
          </p:cNvPr>
          <p:cNvSpPr txBox="1"/>
          <p:nvPr/>
        </p:nvSpPr>
        <p:spPr>
          <a:xfrm>
            <a:off x="393700" y="-328949"/>
            <a:ext cx="7155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cap="all" dirty="0"/>
          </a:p>
          <a:p>
            <a:r>
              <a:rPr lang="fr-FR" sz="3600" cap="all" dirty="0">
                <a:solidFill>
                  <a:srgbClr val="CC0000"/>
                </a:solidFill>
              </a:rPr>
              <a:t>Votre PER</a:t>
            </a:r>
          </a:p>
        </p:txBody>
      </p:sp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8C4A219-097C-48B5-BA09-36688275C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23543" y="3138665"/>
            <a:ext cx="680697" cy="645401"/>
          </a:xfrm>
          <a:prstGeom prst="rect">
            <a:avLst/>
          </a:prstGeom>
        </p:spPr>
      </p:pic>
      <p:sp>
        <p:nvSpPr>
          <p:cNvPr id="44" name="Ellipse 43">
            <a:extLst>
              <a:ext uri="{FF2B5EF4-FFF2-40B4-BE49-F238E27FC236}">
                <a16:creationId xmlns:a16="http://schemas.microsoft.com/office/drawing/2014/main" id="{316A7D08-29C4-4A88-8BCF-42AF30FF4620}"/>
              </a:ext>
            </a:extLst>
          </p:cNvPr>
          <p:cNvSpPr/>
          <p:nvPr/>
        </p:nvSpPr>
        <p:spPr>
          <a:xfrm>
            <a:off x="3848601" y="2673888"/>
            <a:ext cx="1541072" cy="15392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67EC48E6-EED9-42C4-AF22-430E0BD3E248}"/>
              </a:ext>
            </a:extLst>
          </p:cNvPr>
          <p:cNvCxnSpPr>
            <a:cxnSpLocks/>
          </p:cNvCxnSpPr>
          <p:nvPr/>
        </p:nvCxnSpPr>
        <p:spPr>
          <a:xfrm>
            <a:off x="2496549" y="3429000"/>
            <a:ext cx="127604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F37D9D56-FDAA-464B-81FD-43CAA477296C}"/>
              </a:ext>
            </a:extLst>
          </p:cNvPr>
          <p:cNvCxnSpPr>
            <a:cxnSpLocks/>
          </p:cNvCxnSpPr>
          <p:nvPr/>
        </p:nvCxnSpPr>
        <p:spPr>
          <a:xfrm>
            <a:off x="5493352" y="3429000"/>
            <a:ext cx="127604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B171F14D-B06E-423E-9164-93339352284D}"/>
              </a:ext>
            </a:extLst>
          </p:cNvPr>
          <p:cNvSpPr/>
          <p:nvPr/>
        </p:nvSpPr>
        <p:spPr>
          <a:xfrm>
            <a:off x="861868" y="2658905"/>
            <a:ext cx="1541072" cy="15392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C7AD4FA-4D8D-4429-B825-40744456A969}"/>
              </a:ext>
            </a:extLst>
          </p:cNvPr>
          <p:cNvSpPr/>
          <p:nvPr/>
        </p:nvSpPr>
        <p:spPr>
          <a:xfrm>
            <a:off x="6913899" y="2641346"/>
            <a:ext cx="1541072" cy="15392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66A84C1-C84A-476D-ABEA-0BEBD2EE5C72}"/>
              </a:ext>
            </a:extLst>
          </p:cNvPr>
          <p:cNvSpPr/>
          <p:nvPr/>
        </p:nvSpPr>
        <p:spPr>
          <a:xfrm>
            <a:off x="2688140" y="4355008"/>
            <a:ext cx="393761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</a:t>
            </a:r>
            <a:r>
              <a:rPr lang="fr-FR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Accompagnement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394C7C-EB22-4CFE-8802-11E992D9E619}"/>
              </a:ext>
            </a:extLst>
          </p:cNvPr>
          <p:cNvSpPr/>
          <p:nvPr/>
        </p:nvSpPr>
        <p:spPr>
          <a:xfrm>
            <a:off x="6351814" y="4355007"/>
            <a:ext cx="258132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</a:t>
            </a:r>
            <a:r>
              <a:rPr lang="fr-FR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Sélection du contrat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291388-BEB6-4589-95F5-E110E513DE03}"/>
              </a:ext>
            </a:extLst>
          </p:cNvPr>
          <p:cNvSpPr/>
          <p:nvPr/>
        </p:nvSpPr>
        <p:spPr>
          <a:xfrm>
            <a:off x="3711835" y="544695"/>
            <a:ext cx="1798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cap="all" dirty="0"/>
              <a:t>Mon RÔLE</a:t>
            </a:r>
            <a:endParaRPr lang="fr-FR" sz="2800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BED791C-071D-4A68-A564-2CA19CE24B58}"/>
              </a:ext>
            </a:extLst>
          </p:cNvPr>
          <p:cNvCxnSpPr>
            <a:cxnSpLocks/>
          </p:cNvCxnSpPr>
          <p:nvPr/>
        </p:nvCxnSpPr>
        <p:spPr>
          <a:xfrm>
            <a:off x="3860055" y="983506"/>
            <a:ext cx="1510405" cy="9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Flèche : pentagone 28">
            <a:extLst>
              <a:ext uri="{FF2B5EF4-FFF2-40B4-BE49-F238E27FC236}">
                <a16:creationId xmlns:a16="http://schemas.microsoft.com/office/drawing/2014/main" id="{18CE868A-B42C-4814-9EDC-E27F9589E296}"/>
              </a:ext>
            </a:extLst>
          </p:cNvPr>
          <p:cNvSpPr/>
          <p:nvPr/>
        </p:nvSpPr>
        <p:spPr>
          <a:xfrm>
            <a:off x="2990982" y="1541740"/>
            <a:ext cx="400701" cy="355656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A0EC63-22B4-451F-A337-074B1A40628C}"/>
              </a:ext>
            </a:extLst>
          </p:cNvPr>
          <p:cNvSpPr/>
          <p:nvPr/>
        </p:nvSpPr>
        <p:spPr>
          <a:xfrm>
            <a:off x="4434248" y="1351409"/>
            <a:ext cx="4181138" cy="3737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2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Définition des paramètres financiers</a:t>
            </a:r>
            <a:endParaRPr lang="fr-FR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2" descr="Vous êtes en activité">
            <a:extLst>
              <a:ext uri="{FF2B5EF4-FFF2-40B4-BE49-F238E27FC236}">
                <a16:creationId xmlns:a16="http://schemas.microsoft.com/office/drawing/2014/main" id="{74285E9E-0767-4F0C-A37C-5741EE161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889" y="1299246"/>
            <a:ext cx="400701" cy="48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Graphique 33" descr="Document">
            <a:extLst>
              <a:ext uri="{FF2B5EF4-FFF2-40B4-BE49-F238E27FC236}">
                <a16:creationId xmlns:a16="http://schemas.microsoft.com/office/drawing/2014/main" id="{959C4138-B1A5-4C4A-A6BA-424E473BF6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55289" y="5657494"/>
            <a:ext cx="691891" cy="691891"/>
          </a:xfrm>
          <a:prstGeom prst="rect">
            <a:avLst/>
          </a:prstGeom>
        </p:spPr>
      </p:pic>
      <p:pic>
        <p:nvPicPr>
          <p:cNvPr id="35" name="Graphique 34" descr="Pièces">
            <a:extLst>
              <a:ext uri="{FF2B5EF4-FFF2-40B4-BE49-F238E27FC236}">
                <a16:creationId xmlns:a16="http://schemas.microsoft.com/office/drawing/2014/main" id="{B306201A-6A45-4C87-91FA-AA9925DD8F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02239" y="5778200"/>
            <a:ext cx="491408" cy="691891"/>
          </a:xfrm>
          <a:prstGeom prst="rect">
            <a:avLst/>
          </a:prstGeom>
        </p:spPr>
      </p:pic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EED2D83F-4A45-4867-BF98-94804C8AA043}"/>
              </a:ext>
            </a:extLst>
          </p:cNvPr>
          <p:cNvSpPr/>
          <p:nvPr/>
        </p:nvSpPr>
        <p:spPr>
          <a:xfrm>
            <a:off x="393700" y="2974822"/>
            <a:ext cx="8186881" cy="3625440"/>
          </a:xfrm>
          <a:prstGeom prst="roundRect">
            <a:avLst>
              <a:gd name="adj" fmla="val 6501"/>
            </a:avLst>
          </a:prstGeom>
          <a:noFill/>
          <a:ln w="57150">
            <a:solidFill>
              <a:srgbClr val="A51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645691E-6F33-4E20-86A3-DC17E1439F3D}"/>
              </a:ext>
            </a:extLst>
          </p:cNvPr>
          <p:cNvSpPr/>
          <p:nvPr/>
        </p:nvSpPr>
        <p:spPr>
          <a:xfrm>
            <a:off x="867845" y="4495696"/>
            <a:ext cx="5014479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q"/>
              <a:tabLst>
                <a:tab pos="1170305" algn="l"/>
              </a:tabLst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Votre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capacité d’épargne</a:t>
            </a:r>
          </a:p>
          <a:p>
            <a:pPr algn="just">
              <a:lnSpc>
                <a:spcPct val="107000"/>
              </a:lnSpc>
              <a:tabLst>
                <a:tab pos="1170305" algn="l"/>
              </a:tabLst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(effort d’épargne &amp; économie d’impôts réinvestie)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8E062CAE-E40D-4EE2-A496-982D9FA931E9}"/>
              </a:ext>
            </a:extLst>
          </p:cNvPr>
          <p:cNvSpPr/>
          <p:nvPr/>
        </p:nvSpPr>
        <p:spPr>
          <a:xfrm>
            <a:off x="6336322" y="4500711"/>
            <a:ext cx="600800" cy="63601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Picture 6" descr="Piggy bank and a dollar coin - Free commerce icons">
            <a:extLst>
              <a:ext uri="{FF2B5EF4-FFF2-40B4-BE49-F238E27FC236}">
                <a16:creationId xmlns:a16="http://schemas.microsoft.com/office/drawing/2014/main" id="{636A7CD7-6F95-4CEB-BB50-3C5875D686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0" t="5783" r="23600" b="3333"/>
          <a:stretch/>
        </p:blipFill>
        <p:spPr bwMode="auto">
          <a:xfrm>
            <a:off x="6123356" y="4353531"/>
            <a:ext cx="570291" cy="51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146BC26-76DC-4AA6-9FD5-BD2BB47B879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9516"/>
          <a:stretch/>
        </p:blipFill>
        <p:spPr>
          <a:xfrm>
            <a:off x="6580360" y="4815667"/>
            <a:ext cx="570292" cy="678201"/>
          </a:xfrm>
          <a:prstGeom prst="rect">
            <a:avLst/>
          </a:prstGeom>
        </p:spPr>
      </p:pic>
      <p:pic>
        <p:nvPicPr>
          <p:cNvPr id="43" name="Picture 6" descr="Vérifier l'authenticité de l'avis d'imposition de votre futur ...">
            <a:extLst>
              <a:ext uri="{FF2B5EF4-FFF2-40B4-BE49-F238E27FC236}">
                <a16:creationId xmlns:a16="http://schemas.microsoft.com/office/drawing/2014/main" id="{ADF84B84-70B4-4902-860F-B605B5E22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6" r="15926"/>
          <a:stretch/>
        </p:blipFill>
        <p:spPr bwMode="auto">
          <a:xfrm>
            <a:off x="5980932" y="3082336"/>
            <a:ext cx="1266248" cy="113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D8A05593-C833-42CE-98AF-5475BAE5ACAD}"/>
              </a:ext>
            </a:extLst>
          </p:cNvPr>
          <p:cNvSpPr/>
          <p:nvPr/>
        </p:nvSpPr>
        <p:spPr>
          <a:xfrm>
            <a:off x="884443" y="3385512"/>
            <a:ext cx="5014479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q"/>
              <a:tabLst>
                <a:tab pos="1170305" algn="l"/>
              </a:tabLst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Votre 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plafond de déductibilité</a:t>
            </a:r>
          </a:p>
          <a:p>
            <a:pPr algn="just">
              <a:lnSpc>
                <a:spcPct val="107000"/>
              </a:lnSpc>
              <a:tabLst>
                <a:tab pos="1170305" algn="l"/>
              </a:tabLst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fr-FR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61E5CD0-6778-4F60-9A79-B2FAB277D425}"/>
              </a:ext>
            </a:extLst>
          </p:cNvPr>
          <p:cNvSpPr/>
          <p:nvPr/>
        </p:nvSpPr>
        <p:spPr>
          <a:xfrm>
            <a:off x="4457580" y="1914468"/>
            <a:ext cx="4181137" cy="3737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2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 de l’allocation d’actifs </a:t>
            </a:r>
            <a:endParaRPr lang="fr-FR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F87BF14E-DB6A-4A6E-A636-3E525295D49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427" y="1843085"/>
            <a:ext cx="450352" cy="450352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9AED2F94-631C-4B8F-B3BC-E91B6910F6BE}"/>
              </a:ext>
            </a:extLst>
          </p:cNvPr>
          <p:cNvSpPr/>
          <p:nvPr/>
        </p:nvSpPr>
        <p:spPr>
          <a:xfrm>
            <a:off x="4437112" y="1335791"/>
            <a:ext cx="4183486" cy="3737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2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Définition des paramètres financiers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20D3D89-8578-47F3-86A5-3022EE57E6BC}"/>
              </a:ext>
            </a:extLst>
          </p:cNvPr>
          <p:cNvSpPr/>
          <p:nvPr/>
        </p:nvSpPr>
        <p:spPr>
          <a:xfrm>
            <a:off x="884443" y="3193401"/>
            <a:ext cx="5014479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q"/>
              <a:tabLst>
                <a:tab pos="1170305" algn="l"/>
              </a:tabLst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Votre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profil investisseur :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B28008D-DE06-4977-971C-E1FC246EE463}"/>
              </a:ext>
            </a:extLst>
          </p:cNvPr>
          <p:cNvSpPr/>
          <p:nvPr/>
        </p:nvSpPr>
        <p:spPr>
          <a:xfrm>
            <a:off x="150933" y="5412693"/>
            <a:ext cx="2619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Rendement très faible </a:t>
            </a:r>
          </a:p>
          <a:p>
            <a:pPr algn="ctr"/>
            <a:r>
              <a:rPr lang="fr-FR" sz="1400" dirty="0"/>
              <a:t> Protection du patrimoine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C62573C-BF61-4366-B044-56F0731DCE51}"/>
              </a:ext>
            </a:extLst>
          </p:cNvPr>
          <p:cNvSpPr/>
          <p:nvPr/>
        </p:nvSpPr>
        <p:spPr>
          <a:xfrm>
            <a:off x="1076331" y="4954986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Sécurisé</a:t>
            </a:r>
            <a:r>
              <a:rPr lang="fr-FR" dirty="0"/>
              <a:t>  </a:t>
            </a: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1510B6BE-9533-4D39-9338-54EBE72D73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52" y="4161517"/>
            <a:ext cx="749282" cy="749282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663708F4-1EBE-453E-883D-12CE6B77486D}"/>
              </a:ext>
            </a:extLst>
          </p:cNvPr>
          <p:cNvSpPr/>
          <p:nvPr/>
        </p:nvSpPr>
        <p:spPr>
          <a:xfrm>
            <a:off x="3020264" y="4966241"/>
            <a:ext cx="1059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Prudent</a:t>
            </a:r>
            <a:r>
              <a:rPr lang="fr-FR" dirty="0"/>
              <a:t> 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61EBC6E-23EF-44B0-8796-3BCC292D6D01}"/>
              </a:ext>
            </a:extLst>
          </p:cNvPr>
          <p:cNvSpPr/>
          <p:nvPr/>
        </p:nvSpPr>
        <p:spPr>
          <a:xfrm>
            <a:off x="5156310" y="4975396"/>
            <a:ext cx="1044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Equilibré 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C1C5D67-65CA-46DF-AFE6-8E5A6BFC81D5}"/>
              </a:ext>
            </a:extLst>
          </p:cNvPr>
          <p:cNvSpPr/>
          <p:nvPr/>
        </p:nvSpPr>
        <p:spPr>
          <a:xfrm>
            <a:off x="6908465" y="4966241"/>
            <a:ext cx="1361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Dynamique</a:t>
            </a:r>
            <a:r>
              <a:rPr lang="fr-FR" dirty="0"/>
              <a:t>  </a:t>
            </a: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8CF2363B-23AA-4FC6-BFDF-BD83FF2E3DB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58" y="4068304"/>
            <a:ext cx="838796" cy="838796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AC3F810F-572B-4E2C-A56D-3E84A520268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88" y="4080608"/>
            <a:ext cx="826785" cy="826785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19DBD840-DB99-48CA-9CEC-BD4C9F712B56}"/>
              </a:ext>
            </a:extLst>
          </p:cNvPr>
          <p:cNvSpPr/>
          <p:nvPr/>
        </p:nvSpPr>
        <p:spPr>
          <a:xfrm>
            <a:off x="6525633" y="5412693"/>
            <a:ext cx="2078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Performance / Fortes variations potentielles</a:t>
            </a:r>
          </a:p>
        </p:txBody>
      </p:sp>
      <p:pic>
        <p:nvPicPr>
          <p:cNvPr id="61" name="Image 60">
            <a:extLst>
              <a:ext uri="{FF2B5EF4-FFF2-40B4-BE49-F238E27FC236}">
                <a16:creationId xmlns:a16="http://schemas.microsoft.com/office/drawing/2014/main" id="{059AB65E-5767-45DD-A787-6DBD2177FF1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74" y="4132295"/>
            <a:ext cx="710815" cy="710815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1D009C11-F83F-4818-B0FB-2BC5B6157155}"/>
              </a:ext>
            </a:extLst>
          </p:cNvPr>
          <p:cNvSpPr/>
          <p:nvPr/>
        </p:nvSpPr>
        <p:spPr>
          <a:xfrm>
            <a:off x="2440366" y="5402256"/>
            <a:ext cx="2219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Progression modérée avec un niveau de sécurité élevé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0F359D6-F812-4C47-9352-57CE2C6350A7}"/>
              </a:ext>
            </a:extLst>
          </p:cNvPr>
          <p:cNvSpPr/>
          <p:nvPr/>
        </p:nvSpPr>
        <p:spPr>
          <a:xfrm>
            <a:off x="4569198" y="5412693"/>
            <a:ext cx="2219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Progression élevée,  importantes fluctuations</a:t>
            </a:r>
            <a:endParaRPr lang="fr-FR" dirty="0"/>
          </a:p>
        </p:txBody>
      </p: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62B5C6BA-3470-464E-B357-DC3DCD3720CB}"/>
              </a:ext>
            </a:extLst>
          </p:cNvPr>
          <p:cNvCxnSpPr>
            <a:cxnSpLocks/>
          </p:cNvCxnSpPr>
          <p:nvPr/>
        </p:nvCxnSpPr>
        <p:spPr>
          <a:xfrm>
            <a:off x="575733" y="6188544"/>
            <a:ext cx="7666648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97AAD3E5-2A43-438E-A195-9D1D6575F64D}"/>
              </a:ext>
            </a:extLst>
          </p:cNvPr>
          <p:cNvSpPr/>
          <p:nvPr/>
        </p:nvSpPr>
        <p:spPr>
          <a:xfrm>
            <a:off x="6099626" y="6146265"/>
            <a:ext cx="2219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Rendement / Risques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64805C-B2C2-497A-8382-F481E044E084}"/>
              </a:ext>
            </a:extLst>
          </p:cNvPr>
          <p:cNvSpPr/>
          <p:nvPr/>
        </p:nvSpPr>
        <p:spPr>
          <a:xfrm>
            <a:off x="4437112" y="2446552"/>
            <a:ext cx="2514617" cy="3737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2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Clause bénéficiaire</a:t>
            </a:r>
            <a:endParaRPr lang="fr-FR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8B2F9F77-F8A8-4F76-9D3D-5B6C5553A31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70" y="2335132"/>
            <a:ext cx="510336" cy="510336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075D0928-B82A-495D-8DFB-6CC3464A0211}"/>
              </a:ext>
            </a:extLst>
          </p:cNvPr>
          <p:cNvSpPr/>
          <p:nvPr/>
        </p:nvSpPr>
        <p:spPr>
          <a:xfrm>
            <a:off x="4452979" y="1913133"/>
            <a:ext cx="4183486" cy="3737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2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 de l’allocation d’actifs 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25B2E30-BE21-4B9E-99AF-C3A97B9686FE}"/>
              </a:ext>
            </a:extLst>
          </p:cNvPr>
          <p:cNvSpPr/>
          <p:nvPr/>
        </p:nvSpPr>
        <p:spPr>
          <a:xfrm>
            <a:off x="-35649" y="3185627"/>
            <a:ext cx="7277833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 algn="just">
              <a:lnSpc>
                <a:spcPct val="107000"/>
              </a:lnSpc>
              <a:buFont typeface="Wingdings" panose="05000000000000000000" pitchFamily="2" charset="2"/>
              <a:buChar char="q"/>
              <a:tabLst>
                <a:tab pos="1170305" algn="l"/>
              </a:tabLst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Votre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stratégie de </a:t>
            </a: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protection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de </a:t>
            </a: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transmission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</a:p>
        </p:txBody>
      </p:sp>
      <p:pic>
        <p:nvPicPr>
          <p:cNvPr id="70" name="Image 69">
            <a:extLst>
              <a:ext uri="{FF2B5EF4-FFF2-40B4-BE49-F238E27FC236}">
                <a16:creationId xmlns:a16="http://schemas.microsoft.com/office/drawing/2014/main" id="{7B8DFAF9-5188-4BDE-ABEB-492855CF2598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t="3726"/>
          <a:stretch/>
        </p:blipFill>
        <p:spPr>
          <a:xfrm>
            <a:off x="2465868" y="3626698"/>
            <a:ext cx="3783907" cy="28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00087 -0.2995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4977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-0.00087 -0.2995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4977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0.00086 -0.2995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6" presetClass="entr" presetSubtype="3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500"/>
                            </p:stCondLst>
                            <p:childTnLst>
                              <p:par>
                                <p:cTn id="2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21" grpId="0" animBg="1"/>
      <p:bldP spid="6" grpId="0"/>
      <p:bldP spid="6" grpId="1"/>
      <p:bldP spid="24" grpId="0"/>
      <p:bldP spid="44" grpId="0" animBg="1"/>
      <p:bldP spid="44" grpId="1" animBg="1"/>
      <p:bldP spid="44" grpId="2" animBg="1"/>
      <p:bldP spid="44" grpId="3" animBg="1"/>
      <p:bldP spid="23" grpId="0" animBg="1"/>
      <p:bldP spid="23" grpId="1" animBg="1"/>
      <p:bldP spid="23" grpId="2" animBg="1"/>
      <p:bldP spid="25" grpId="0" animBg="1"/>
      <p:bldP spid="25" grpId="1" animBg="1"/>
      <p:bldP spid="25" grpId="2" animBg="1"/>
      <p:bldP spid="25" grpId="3" animBg="1"/>
      <p:bldP spid="27" grpId="0"/>
      <p:bldP spid="27" grpId="1"/>
      <p:bldP spid="27" grpId="2"/>
      <p:bldP spid="28" grpId="0"/>
      <p:bldP spid="28" grpId="1"/>
      <p:bldP spid="28" grpId="2"/>
      <p:bldP spid="29" grpId="0" animBg="1"/>
      <p:bldP spid="32" grpId="0" animBg="1"/>
      <p:bldP spid="32" grpId="1" animBg="1"/>
      <p:bldP spid="36" grpId="0" animBg="1"/>
      <p:bldP spid="37" grpId="0"/>
      <p:bldP spid="37" grpId="1"/>
      <p:bldP spid="40" grpId="0" animBg="1"/>
      <p:bldP spid="40" grpId="1" animBg="1"/>
      <p:bldP spid="46" grpId="0"/>
      <p:bldP spid="46" grpId="1"/>
      <p:bldP spid="48" grpId="0" animBg="1"/>
      <p:bldP spid="50" grpId="0" animBg="1"/>
      <p:bldP spid="51" grpId="0"/>
      <p:bldP spid="51" grpId="1"/>
      <p:bldP spid="52" grpId="0"/>
      <p:bldP spid="52" grpId="1"/>
      <p:bldP spid="53" grpId="0"/>
      <p:bldP spid="53" grpId="1"/>
      <p:bldP spid="55" grpId="0"/>
      <p:bldP spid="55" grpId="1"/>
      <p:bldP spid="56" grpId="0"/>
      <p:bldP spid="56" grpId="1"/>
      <p:bldP spid="57" grpId="0"/>
      <p:bldP spid="57" grpId="1"/>
      <p:bldP spid="60" grpId="0"/>
      <p:bldP spid="60" grpId="1"/>
      <p:bldP spid="62" grpId="0"/>
      <p:bldP spid="62" grpId="1"/>
      <p:bldP spid="63" grpId="0"/>
      <p:bldP spid="63" grpId="1"/>
      <p:bldP spid="65" grpId="0"/>
      <p:bldP spid="65" grpId="1"/>
      <p:bldP spid="66" grpId="0" animBg="1"/>
      <p:bldP spid="68" grpId="0" animBg="1"/>
      <p:bldP spid="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lipse 33">
            <a:extLst>
              <a:ext uri="{FF2B5EF4-FFF2-40B4-BE49-F238E27FC236}">
                <a16:creationId xmlns:a16="http://schemas.microsoft.com/office/drawing/2014/main" id="{46C5B6EE-B76D-42D5-A3FA-370E248C880A}"/>
              </a:ext>
            </a:extLst>
          </p:cNvPr>
          <p:cNvSpPr/>
          <p:nvPr/>
        </p:nvSpPr>
        <p:spPr>
          <a:xfrm>
            <a:off x="4105018" y="1239464"/>
            <a:ext cx="1028235" cy="965200"/>
          </a:xfrm>
          <a:prstGeom prst="ellipse">
            <a:avLst/>
          </a:prstGeom>
          <a:solidFill>
            <a:srgbClr val="CC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7C3509-E37D-4546-8343-9FF68988C7A1}"/>
              </a:ext>
            </a:extLst>
          </p:cNvPr>
          <p:cNvSpPr/>
          <p:nvPr/>
        </p:nvSpPr>
        <p:spPr>
          <a:xfrm>
            <a:off x="-334343" y="2270894"/>
            <a:ext cx="393761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</a:t>
            </a:r>
            <a:r>
              <a:rPr lang="fr-FR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Construction de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votre solution personnalisée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7BED977-D045-45F0-BD3E-3C01D02A8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54" y="1392715"/>
            <a:ext cx="681092" cy="681092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267CFDA3-DEA5-46BE-A9D7-2DBC0108FE02}"/>
              </a:ext>
            </a:extLst>
          </p:cNvPr>
          <p:cNvSpPr txBox="1"/>
          <p:nvPr/>
        </p:nvSpPr>
        <p:spPr>
          <a:xfrm>
            <a:off x="393700" y="-328949"/>
            <a:ext cx="7155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cap="all" dirty="0"/>
          </a:p>
          <a:p>
            <a:r>
              <a:rPr lang="fr-FR" sz="3600" cap="all" dirty="0">
                <a:solidFill>
                  <a:srgbClr val="CC0000"/>
                </a:solidFill>
              </a:rPr>
              <a:t>Votre PER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FE03AB9-5657-487B-9059-0610D5A9168E}"/>
              </a:ext>
            </a:extLst>
          </p:cNvPr>
          <p:cNvSpPr/>
          <p:nvPr/>
        </p:nvSpPr>
        <p:spPr>
          <a:xfrm>
            <a:off x="1132840" y="1240390"/>
            <a:ext cx="1028235" cy="965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8C4A219-097C-48B5-BA09-36688275C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23543" y="1428406"/>
            <a:ext cx="680697" cy="645401"/>
          </a:xfrm>
          <a:prstGeom prst="rect">
            <a:avLst/>
          </a:prstGeom>
        </p:spPr>
      </p:pic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67EC48E6-EED9-42C4-AF22-430E0BD3E248}"/>
              </a:ext>
            </a:extLst>
          </p:cNvPr>
          <p:cNvCxnSpPr>
            <a:cxnSpLocks/>
          </p:cNvCxnSpPr>
          <p:nvPr/>
        </p:nvCxnSpPr>
        <p:spPr>
          <a:xfrm>
            <a:off x="2285363" y="1701804"/>
            <a:ext cx="1698421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30996D7E-2951-41EA-B446-C97B78F5606D}"/>
              </a:ext>
            </a:extLst>
          </p:cNvPr>
          <p:cNvSpPr/>
          <p:nvPr/>
        </p:nvSpPr>
        <p:spPr>
          <a:xfrm>
            <a:off x="4105017" y="1262799"/>
            <a:ext cx="1028235" cy="965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768AD5-4A5B-4169-9273-40040B84E7F0}"/>
              </a:ext>
            </a:extLst>
          </p:cNvPr>
          <p:cNvSpPr/>
          <p:nvPr/>
        </p:nvSpPr>
        <p:spPr>
          <a:xfrm>
            <a:off x="2688140" y="2323018"/>
            <a:ext cx="393761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</a:t>
            </a:r>
            <a:r>
              <a:rPr lang="fr-FR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Accompagnement</a:t>
            </a:r>
          </a:p>
        </p:txBody>
      </p:sp>
      <p:sp>
        <p:nvSpPr>
          <p:cNvPr id="23" name="Flèche : pentagone 22">
            <a:extLst>
              <a:ext uri="{FF2B5EF4-FFF2-40B4-BE49-F238E27FC236}">
                <a16:creationId xmlns:a16="http://schemas.microsoft.com/office/drawing/2014/main" id="{EE8F58AB-79FC-4F94-8368-6B2B73CD32CF}"/>
              </a:ext>
            </a:extLst>
          </p:cNvPr>
          <p:cNvSpPr/>
          <p:nvPr/>
        </p:nvSpPr>
        <p:spPr>
          <a:xfrm>
            <a:off x="2990982" y="1541740"/>
            <a:ext cx="400701" cy="355656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6BDE1098-0208-411D-A204-B8DEF67AB4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385" y="1413949"/>
            <a:ext cx="510336" cy="51033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9822D21-3D10-4D73-944A-8428B28654B3}"/>
              </a:ext>
            </a:extLst>
          </p:cNvPr>
          <p:cNvSpPr/>
          <p:nvPr/>
        </p:nvSpPr>
        <p:spPr>
          <a:xfrm>
            <a:off x="4457581" y="1560726"/>
            <a:ext cx="3784800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Suivi individualisé</a:t>
            </a:r>
            <a:endParaRPr lang="fr-FR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736FA48F-8DA7-4479-A9E3-1E8D9266B6B6}"/>
              </a:ext>
            </a:extLst>
          </p:cNvPr>
          <p:cNvSpPr/>
          <p:nvPr/>
        </p:nvSpPr>
        <p:spPr>
          <a:xfrm>
            <a:off x="393700" y="2974822"/>
            <a:ext cx="8186881" cy="3625440"/>
          </a:xfrm>
          <a:prstGeom prst="roundRect">
            <a:avLst>
              <a:gd name="adj" fmla="val 6501"/>
            </a:avLst>
          </a:prstGeom>
          <a:noFill/>
          <a:ln w="57150">
            <a:solidFill>
              <a:srgbClr val="A51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8D40D81-E090-4E05-A804-52851BDE43A5}"/>
              </a:ext>
            </a:extLst>
          </p:cNvPr>
          <p:cNvSpPr/>
          <p:nvPr/>
        </p:nvSpPr>
        <p:spPr>
          <a:xfrm>
            <a:off x="884443" y="3291126"/>
            <a:ext cx="6515424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q"/>
              <a:tabLst>
                <a:tab pos="1170305" algn="l"/>
              </a:tabLst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Optimiser </a:t>
            </a: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votre fiscalité </a:t>
            </a:r>
            <a:r>
              <a:rPr lang="fr-FR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fil des ans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1C8711F-471F-4742-AD34-CD8F4330DC5E}"/>
              </a:ext>
            </a:extLst>
          </p:cNvPr>
          <p:cNvSpPr/>
          <p:nvPr/>
        </p:nvSpPr>
        <p:spPr>
          <a:xfrm>
            <a:off x="1300002" y="3651127"/>
            <a:ext cx="4904460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1170305" algn="l"/>
              </a:tabLst>
            </a:pP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vérifiant vos plafonds de déductibilité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4FF1CE6-9B00-44C6-8470-F8A509CBB272}"/>
              </a:ext>
            </a:extLst>
          </p:cNvPr>
          <p:cNvSpPr/>
          <p:nvPr/>
        </p:nvSpPr>
        <p:spPr>
          <a:xfrm>
            <a:off x="882672" y="4720579"/>
            <a:ext cx="7149817" cy="703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q"/>
              <a:tabLst>
                <a:tab pos="1170305" algn="l"/>
              </a:tabLst>
            </a:pP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Adapter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la gestion du contrat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si nécessaire </a:t>
            </a:r>
          </a:p>
          <a:p>
            <a:pPr algn="just">
              <a:lnSpc>
                <a:spcPct val="107000"/>
              </a:lnSpc>
              <a:tabLst>
                <a:tab pos="1170305" algn="l"/>
              </a:tabLst>
            </a:pPr>
            <a:r>
              <a:rPr lang="fr-FR" sz="2000" dirty="0"/>
              <a:t>       </a:t>
            </a:r>
            <a:r>
              <a:rPr lang="fr-FR" sz="1600" dirty="0"/>
              <a:t>(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évolution de la conjoncture, etc.)</a:t>
            </a:r>
            <a:endParaRPr lang="fr-FR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Icône plate de LOUPE illustration de vecteur. Illustration du ...">
            <a:extLst>
              <a:ext uri="{FF2B5EF4-FFF2-40B4-BE49-F238E27FC236}">
                <a16:creationId xmlns:a16="http://schemas.microsoft.com/office/drawing/2014/main" id="{D15898C1-3123-484F-A8A7-8C7BBC79A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7" t="26266" r="20360" b="32504"/>
          <a:stretch/>
        </p:blipFill>
        <p:spPr bwMode="auto">
          <a:xfrm>
            <a:off x="7409512" y="4776366"/>
            <a:ext cx="753739" cy="56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Ellipse 53">
            <a:extLst>
              <a:ext uri="{FF2B5EF4-FFF2-40B4-BE49-F238E27FC236}">
                <a16:creationId xmlns:a16="http://schemas.microsoft.com/office/drawing/2014/main" id="{B4A159D4-BC4C-41D2-9F1A-C45D414A5097}"/>
              </a:ext>
            </a:extLst>
          </p:cNvPr>
          <p:cNvSpPr/>
          <p:nvPr/>
        </p:nvSpPr>
        <p:spPr>
          <a:xfrm>
            <a:off x="7529059" y="3707724"/>
            <a:ext cx="465874" cy="50557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Picture 6" descr="Piggy bank and a dollar coin - Free commerce icons">
            <a:extLst>
              <a:ext uri="{FF2B5EF4-FFF2-40B4-BE49-F238E27FC236}">
                <a16:creationId xmlns:a16="http://schemas.microsoft.com/office/drawing/2014/main" id="{2A323B86-A109-4187-A18A-6DD431238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0" t="5783" r="23600" b="3333"/>
          <a:stretch/>
        </p:blipFill>
        <p:spPr bwMode="auto">
          <a:xfrm>
            <a:off x="7858022" y="3895040"/>
            <a:ext cx="453328" cy="40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76FA3CB0-6F1F-4D2F-8499-9743958225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516"/>
          <a:stretch/>
        </p:blipFill>
        <p:spPr>
          <a:xfrm>
            <a:off x="7385175" y="3356330"/>
            <a:ext cx="505435" cy="60107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E9A2D6D-504B-4CC5-928B-2AEEBE389127}"/>
              </a:ext>
            </a:extLst>
          </p:cNvPr>
          <p:cNvSpPr/>
          <p:nvPr/>
        </p:nvSpPr>
        <p:spPr>
          <a:xfrm>
            <a:off x="1300002" y="3973164"/>
            <a:ext cx="5269593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1170305" algn="l"/>
              </a:tabLst>
            </a:pP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ajustant vos versements</a:t>
            </a:r>
            <a:endParaRPr lang="fr-FR" sz="1600" u="sng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26B471-FF3E-4CCC-9D72-3891D6D16672}"/>
              </a:ext>
            </a:extLst>
          </p:cNvPr>
          <p:cNvSpPr/>
          <p:nvPr/>
        </p:nvSpPr>
        <p:spPr>
          <a:xfrm>
            <a:off x="894088" y="5772591"/>
            <a:ext cx="6515424" cy="69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q"/>
              <a:tabLst>
                <a:tab pos="1170305" algn="l"/>
              </a:tabLst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Traiter </a:t>
            </a: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vos demandes d’opérations </a:t>
            </a:r>
            <a:r>
              <a:rPr lang="fr-FR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travers le temps</a:t>
            </a:r>
            <a:endParaRPr lang="fr-FR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1170305" algn="l"/>
              </a:tabLst>
            </a:pPr>
            <a:r>
              <a:rPr lang="fr-F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(arbitrage, changement de clause bénéficiaire…)</a:t>
            </a:r>
            <a:endParaRPr lang="fr-F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c?ne De Vecteur De Presse-papiers Symbole D'illustration De Liste ...">
            <a:extLst>
              <a:ext uri="{FF2B5EF4-FFF2-40B4-BE49-F238E27FC236}">
                <a16:creationId xmlns:a16="http://schemas.microsoft.com/office/drawing/2014/main" id="{1DFF70CA-0076-4485-B8BA-AD32E2333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4" t="10759" r="14553" b="10019"/>
          <a:stretch/>
        </p:blipFill>
        <p:spPr bwMode="auto">
          <a:xfrm>
            <a:off x="7507175" y="5781859"/>
            <a:ext cx="558412" cy="70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87A3E3E-84D4-4B12-8C4A-B745D16D3018}"/>
              </a:ext>
            </a:extLst>
          </p:cNvPr>
          <p:cNvSpPr/>
          <p:nvPr/>
        </p:nvSpPr>
        <p:spPr>
          <a:xfrm>
            <a:off x="3711835" y="544695"/>
            <a:ext cx="1798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cap="all" dirty="0"/>
              <a:t>Mon RÔLE</a:t>
            </a:r>
            <a:endParaRPr lang="fr-FR" sz="2800" dirty="0"/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F20B9840-B55F-4D97-9E6C-36F12FAE0445}"/>
              </a:ext>
            </a:extLst>
          </p:cNvPr>
          <p:cNvCxnSpPr>
            <a:cxnSpLocks/>
          </p:cNvCxnSpPr>
          <p:nvPr/>
        </p:nvCxnSpPr>
        <p:spPr>
          <a:xfrm>
            <a:off x="3860055" y="983506"/>
            <a:ext cx="1510405" cy="9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0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32465 2.59259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3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32552 3.703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0.33889 0.0037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4" y="18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6" grpId="0"/>
      <p:bldP spid="22" grpId="0" animBg="1"/>
      <p:bldP spid="29" grpId="0" animBg="1"/>
      <p:bldP spid="29" grpId="1" animBg="1"/>
      <p:bldP spid="33" grpId="0"/>
      <p:bldP spid="33" grpId="1"/>
      <p:bldP spid="23" grpId="0" animBg="1"/>
      <p:bldP spid="26" grpId="0"/>
      <p:bldP spid="32" grpId="0" animBg="1"/>
      <p:bldP spid="44" grpId="0"/>
      <p:bldP spid="47" grpId="0"/>
      <p:bldP spid="48" grpId="0"/>
      <p:bldP spid="54" grpId="0" animBg="1"/>
      <p:bldP spid="30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lipse 22">
            <a:extLst>
              <a:ext uri="{FF2B5EF4-FFF2-40B4-BE49-F238E27FC236}">
                <a16:creationId xmlns:a16="http://schemas.microsoft.com/office/drawing/2014/main" id="{7D520AC9-F319-4315-BC7F-F652A0A6ADB0}"/>
              </a:ext>
            </a:extLst>
          </p:cNvPr>
          <p:cNvSpPr/>
          <p:nvPr/>
        </p:nvSpPr>
        <p:spPr>
          <a:xfrm>
            <a:off x="7148848" y="1205462"/>
            <a:ext cx="1028235" cy="965200"/>
          </a:xfrm>
          <a:prstGeom prst="ellipse">
            <a:avLst/>
          </a:prstGeom>
          <a:solidFill>
            <a:srgbClr val="CC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8A4E666-6B89-4F83-AE90-9BA1FE2FC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1163" y="1396785"/>
            <a:ext cx="562738" cy="5627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7C3509-E37D-4546-8343-9FF68988C7A1}"/>
              </a:ext>
            </a:extLst>
          </p:cNvPr>
          <p:cNvSpPr/>
          <p:nvPr/>
        </p:nvSpPr>
        <p:spPr>
          <a:xfrm>
            <a:off x="-334343" y="2270894"/>
            <a:ext cx="393761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</a:t>
            </a:r>
            <a:r>
              <a:rPr lang="fr-FR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Construction de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votre solution personnalisée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7BED977-D045-45F0-BD3E-3C01D02A8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54" y="1392715"/>
            <a:ext cx="681092" cy="681092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267CFDA3-DEA5-46BE-A9D7-2DBC0108FE02}"/>
              </a:ext>
            </a:extLst>
          </p:cNvPr>
          <p:cNvSpPr txBox="1"/>
          <p:nvPr/>
        </p:nvSpPr>
        <p:spPr>
          <a:xfrm>
            <a:off x="393700" y="-328949"/>
            <a:ext cx="7155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cap="all" dirty="0"/>
          </a:p>
          <a:p>
            <a:r>
              <a:rPr lang="fr-FR" sz="3600" cap="all" dirty="0">
                <a:solidFill>
                  <a:srgbClr val="CC0000"/>
                </a:solidFill>
              </a:rPr>
              <a:t>Votre PER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FE03AB9-5657-487B-9059-0610D5A9168E}"/>
              </a:ext>
            </a:extLst>
          </p:cNvPr>
          <p:cNvSpPr/>
          <p:nvPr/>
        </p:nvSpPr>
        <p:spPr>
          <a:xfrm>
            <a:off x="1115910" y="1240390"/>
            <a:ext cx="1028235" cy="965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8C4A219-097C-48B5-BA09-36688275C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89678" y="1400289"/>
            <a:ext cx="680697" cy="645401"/>
          </a:xfrm>
          <a:prstGeom prst="rect">
            <a:avLst/>
          </a:prstGeom>
        </p:spPr>
      </p:pic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67EC48E6-EED9-42C4-AF22-430E0BD3E248}"/>
              </a:ext>
            </a:extLst>
          </p:cNvPr>
          <p:cNvCxnSpPr>
            <a:cxnSpLocks/>
          </p:cNvCxnSpPr>
          <p:nvPr/>
        </p:nvCxnSpPr>
        <p:spPr>
          <a:xfrm>
            <a:off x="2285363" y="1701804"/>
            <a:ext cx="1698421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2394C7C-EB22-4CFE-8802-11E992D9E619}"/>
              </a:ext>
            </a:extLst>
          </p:cNvPr>
          <p:cNvSpPr/>
          <p:nvPr/>
        </p:nvSpPr>
        <p:spPr>
          <a:xfrm>
            <a:off x="6433458" y="2323017"/>
            <a:ext cx="253233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</a:t>
            </a:r>
            <a:r>
              <a:rPr lang="fr-FR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Sélection du contrat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30996D7E-2951-41EA-B446-C97B78F5606D}"/>
              </a:ext>
            </a:extLst>
          </p:cNvPr>
          <p:cNvSpPr/>
          <p:nvPr/>
        </p:nvSpPr>
        <p:spPr>
          <a:xfrm>
            <a:off x="4108069" y="1240390"/>
            <a:ext cx="1028235" cy="965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980AC6F2-DEA1-46BD-9FAD-0A947F769DF8}"/>
              </a:ext>
            </a:extLst>
          </p:cNvPr>
          <p:cNvSpPr/>
          <p:nvPr/>
        </p:nvSpPr>
        <p:spPr>
          <a:xfrm>
            <a:off x="7138414" y="1229161"/>
            <a:ext cx="1028235" cy="965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3DD96668-1945-4260-9AE7-CD1826F76373}"/>
              </a:ext>
            </a:extLst>
          </p:cNvPr>
          <p:cNvCxnSpPr>
            <a:cxnSpLocks/>
          </p:cNvCxnSpPr>
          <p:nvPr/>
        </p:nvCxnSpPr>
        <p:spPr>
          <a:xfrm>
            <a:off x="5305801" y="1701804"/>
            <a:ext cx="1698421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C768AD5-4A5B-4169-9273-40040B84E7F0}"/>
              </a:ext>
            </a:extLst>
          </p:cNvPr>
          <p:cNvSpPr/>
          <p:nvPr/>
        </p:nvSpPr>
        <p:spPr>
          <a:xfrm>
            <a:off x="2688140" y="2323018"/>
            <a:ext cx="393761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</a:t>
            </a:r>
            <a:r>
              <a:rPr lang="fr-FR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Accompagnement</a:t>
            </a:r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8FA8EEC9-8990-4FD5-9F5C-054A4A45F886}"/>
              </a:ext>
            </a:extLst>
          </p:cNvPr>
          <p:cNvSpPr/>
          <p:nvPr/>
        </p:nvSpPr>
        <p:spPr>
          <a:xfrm>
            <a:off x="2990982" y="1541740"/>
            <a:ext cx="400701" cy="355656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388CD49F-0596-4AB3-8C5E-334F3EA9AD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624" y="3307690"/>
            <a:ext cx="699698" cy="699698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0FEAC09-FE1D-47D9-9A19-1BF4FDD99E24}"/>
              </a:ext>
            </a:extLst>
          </p:cNvPr>
          <p:cNvSpPr/>
          <p:nvPr/>
        </p:nvSpPr>
        <p:spPr>
          <a:xfrm>
            <a:off x="4457581" y="1560726"/>
            <a:ext cx="3784800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critères de sélection</a:t>
            </a:r>
            <a:endParaRPr lang="fr-FR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42F8E989-AB20-4FB6-AA67-71FBA55B81D5}"/>
              </a:ext>
            </a:extLst>
          </p:cNvPr>
          <p:cNvSpPr/>
          <p:nvPr/>
        </p:nvSpPr>
        <p:spPr>
          <a:xfrm>
            <a:off x="393700" y="2974822"/>
            <a:ext cx="8186881" cy="3625440"/>
          </a:xfrm>
          <a:prstGeom prst="roundRect">
            <a:avLst>
              <a:gd name="adj" fmla="val 6501"/>
            </a:avLst>
          </a:prstGeom>
          <a:noFill/>
          <a:ln w="57150">
            <a:solidFill>
              <a:srgbClr val="A51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AA87B47-6B5D-43DD-B07C-1203FC96D8BB}"/>
              </a:ext>
            </a:extLst>
          </p:cNvPr>
          <p:cNvSpPr/>
          <p:nvPr/>
        </p:nvSpPr>
        <p:spPr>
          <a:xfrm>
            <a:off x="855739" y="3366769"/>
            <a:ext cx="6515424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q"/>
              <a:tabLst>
                <a:tab pos="1170305" algn="l"/>
              </a:tabLst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Un contrat </a:t>
            </a: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haut de gamme 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75D9B88-295F-41FC-9E4A-346B2AF8BAA4}"/>
              </a:ext>
            </a:extLst>
          </p:cNvPr>
          <p:cNvSpPr/>
          <p:nvPr/>
        </p:nvSpPr>
        <p:spPr>
          <a:xfrm>
            <a:off x="1207868" y="3957960"/>
            <a:ext cx="4981917" cy="60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1170305" algn="l"/>
              </a:tabLst>
            </a:pP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univers de</a:t>
            </a:r>
            <a:r>
              <a:rPr lang="fr-FR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supports d’investissement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complet</a:t>
            </a:r>
            <a:b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fr-FR" sz="14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30B9E08-C953-4A84-A414-A3A3F823FFDB}"/>
              </a:ext>
            </a:extLst>
          </p:cNvPr>
          <p:cNvSpPr/>
          <p:nvPr/>
        </p:nvSpPr>
        <p:spPr>
          <a:xfrm>
            <a:off x="1241643" y="4933991"/>
            <a:ext cx="4506014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1170305" algn="l"/>
              </a:tabLst>
            </a:pP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compagnie d’assurance </a:t>
            </a:r>
            <a:r>
              <a:rPr lang="fr-FR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solide</a:t>
            </a:r>
            <a:endParaRPr lang="fr-FR" sz="14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3E23A4B0-C2C0-42DB-9504-88D57327BE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877" y="1487294"/>
            <a:ext cx="507778" cy="50777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ECAB666-B03C-4088-A568-BDED0A808CAF}"/>
              </a:ext>
            </a:extLst>
          </p:cNvPr>
          <p:cNvSpPr/>
          <p:nvPr/>
        </p:nvSpPr>
        <p:spPr>
          <a:xfrm>
            <a:off x="3711835" y="544695"/>
            <a:ext cx="1798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cap="all" dirty="0"/>
              <a:t>Mon RÔLE</a:t>
            </a:r>
            <a:endParaRPr lang="fr-FR" sz="2800" dirty="0"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6EDFAC66-EF07-402D-B314-E03D7EDE1306}"/>
              </a:ext>
            </a:extLst>
          </p:cNvPr>
          <p:cNvCxnSpPr>
            <a:cxnSpLocks/>
          </p:cNvCxnSpPr>
          <p:nvPr/>
        </p:nvCxnSpPr>
        <p:spPr>
          <a:xfrm>
            <a:off x="3860055" y="983506"/>
            <a:ext cx="1510405" cy="9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204AAB7-D568-4560-9925-8F061D713104}"/>
              </a:ext>
            </a:extLst>
          </p:cNvPr>
          <p:cNvSpPr/>
          <p:nvPr/>
        </p:nvSpPr>
        <p:spPr>
          <a:xfrm>
            <a:off x="1220876" y="4429123"/>
            <a:ext cx="4981917" cy="60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1170305" algn="l"/>
              </a:tabLst>
            </a:pP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</a:t>
            </a:r>
            <a:r>
              <a:rPr lang="fr-FR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options de gestion 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adaptées à votre profil</a:t>
            </a:r>
            <a:b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fr-FR" sz="14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77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65539 0.0060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78" y="30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67274 0.0034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46" y="16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0138 L -0.65833 0.0018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4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6" grpId="0"/>
      <p:bldP spid="22" grpId="0" animBg="1"/>
      <p:bldP spid="28" grpId="0"/>
      <p:bldP spid="28" grpId="1"/>
      <p:bldP spid="29" grpId="0" animBg="1"/>
      <p:bldP spid="30" grpId="0" animBg="1"/>
      <p:bldP spid="30" grpId="1" animBg="1"/>
      <p:bldP spid="33" grpId="0"/>
      <p:bldP spid="24" grpId="0" animBg="1"/>
      <p:bldP spid="42" grpId="0"/>
      <p:bldP spid="43" grpId="0" animBg="1"/>
      <p:bldP spid="44" grpId="0"/>
      <p:bldP spid="47" grpId="0"/>
      <p:bldP spid="48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68CF825-5B04-407C-B0BF-2A6BE93BD15C}"/>
              </a:ext>
            </a:extLst>
          </p:cNvPr>
          <p:cNvSpPr/>
          <p:nvPr/>
        </p:nvSpPr>
        <p:spPr>
          <a:xfrm>
            <a:off x="874254" y="3020775"/>
            <a:ext cx="6404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  </a:t>
            </a: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</a:rPr>
              <a:t>Un service de qualité </a:t>
            </a: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à toutes les étapes…</a:t>
            </a:r>
          </a:p>
          <a:p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BAF7B84-1B9F-4316-B50A-6D37D0815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089" y="2966953"/>
            <a:ext cx="801780" cy="801780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267CFDA3-DEA5-46BE-A9D7-2DBC0108FE02}"/>
              </a:ext>
            </a:extLst>
          </p:cNvPr>
          <p:cNvSpPr txBox="1"/>
          <p:nvPr/>
        </p:nvSpPr>
        <p:spPr>
          <a:xfrm>
            <a:off x="393700" y="-328949"/>
            <a:ext cx="7155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cap="all" dirty="0"/>
          </a:p>
          <a:p>
            <a:r>
              <a:rPr lang="fr-FR" sz="3600" cap="all" dirty="0">
                <a:solidFill>
                  <a:srgbClr val="CC0000"/>
                </a:solidFill>
              </a:rPr>
              <a:t>Votre PER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62B0788-A7D9-458B-AA61-108C69293D7A}"/>
              </a:ext>
            </a:extLst>
          </p:cNvPr>
          <p:cNvSpPr/>
          <p:nvPr/>
        </p:nvSpPr>
        <p:spPr>
          <a:xfrm>
            <a:off x="891035" y="4936296"/>
            <a:ext cx="62641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  </a:t>
            </a: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</a:rPr>
              <a:t>Une juste rémunération</a:t>
            </a: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des Conseils</a:t>
            </a:r>
            <a:r>
              <a:rPr lang="fr-FR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</a:rPr>
              <a:t>&amp;</a:t>
            </a:r>
            <a:r>
              <a:rPr lang="fr-FR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du Suivi </a:t>
            </a:r>
            <a:br>
              <a:rPr lang="fr-FR" b="1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</a:rPr>
              <a:t>                   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incluse dans les droits d’entrée et frais du contrat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FDDCC74-08F0-492E-BC80-DED6ADBB8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141" y="4839967"/>
            <a:ext cx="583676" cy="899746"/>
          </a:xfrm>
          <a:prstGeom prst="rect">
            <a:avLst/>
          </a:prstGeom>
        </p:spPr>
      </p:pic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87574FFE-A267-4DFF-B219-D6F6343C5DCA}"/>
              </a:ext>
            </a:extLst>
          </p:cNvPr>
          <p:cNvSpPr/>
          <p:nvPr/>
        </p:nvSpPr>
        <p:spPr>
          <a:xfrm>
            <a:off x="393700" y="2711343"/>
            <a:ext cx="8186881" cy="3480694"/>
          </a:xfrm>
          <a:prstGeom prst="roundRect">
            <a:avLst>
              <a:gd name="adj" fmla="val 6501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647B9E6-2409-428B-82D3-94AB6E1E2448}"/>
              </a:ext>
            </a:extLst>
          </p:cNvPr>
          <p:cNvSpPr txBox="1"/>
          <p:nvPr/>
        </p:nvSpPr>
        <p:spPr>
          <a:xfrm>
            <a:off x="3432321" y="1671329"/>
            <a:ext cx="267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C00000"/>
                </a:solidFill>
                <a:latin typeface="Mistral" panose="03090702030407020403" pitchFamily="66" charset="0"/>
              </a:rPr>
              <a:t>En synthèse 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104589-A422-4F78-BA2B-7C12A58DC499}"/>
              </a:ext>
            </a:extLst>
          </p:cNvPr>
          <p:cNvSpPr/>
          <p:nvPr/>
        </p:nvSpPr>
        <p:spPr>
          <a:xfrm>
            <a:off x="3711835" y="544695"/>
            <a:ext cx="1798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cap="all" dirty="0"/>
              <a:t>Mon RÔLE</a:t>
            </a:r>
            <a:endParaRPr lang="fr-FR" sz="2800" dirty="0"/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4703FC03-F5D4-4827-8A97-6D02ABB5B7AE}"/>
              </a:ext>
            </a:extLst>
          </p:cNvPr>
          <p:cNvCxnSpPr>
            <a:cxnSpLocks/>
          </p:cNvCxnSpPr>
          <p:nvPr/>
        </p:nvCxnSpPr>
        <p:spPr>
          <a:xfrm>
            <a:off x="3860055" y="983506"/>
            <a:ext cx="1510405" cy="9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93CCA692-03B6-4EBF-ABD0-C4B974802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851" y="3554705"/>
            <a:ext cx="4807032" cy="96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5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7" grpId="0"/>
      <p:bldP spid="40" grpId="0" animBg="1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8F71FD83-7395-4C85-849D-FFE6292AFA84}"/>
              </a:ext>
            </a:extLst>
          </p:cNvPr>
          <p:cNvSpPr txBox="1"/>
          <p:nvPr/>
        </p:nvSpPr>
        <p:spPr>
          <a:xfrm>
            <a:off x="255477" y="1594019"/>
            <a:ext cx="841005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5400" cap="all" dirty="0"/>
          </a:p>
          <a:p>
            <a:pPr algn="ctr"/>
            <a:r>
              <a:rPr lang="fr-FR" sz="4400" cap="all" dirty="0">
                <a:solidFill>
                  <a:srgbClr val="CC0000"/>
                </a:solidFill>
              </a:rPr>
              <a:t>Votre PLAN D’investissement</a:t>
            </a:r>
          </a:p>
        </p:txBody>
      </p:sp>
      <p:pic>
        <p:nvPicPr>
          <p:cNvPr id="5" name="Graphique 4" descr="Loupe">
            <a:extLst>
              <a:ext uri="{FF2B5EF4-FFF2-40B4-BE49-F238E27FC236}">
                <a16:creationId xmlns:a16="http://schemas.microsoft.com/office/drawing/2014/main" id="{6F6B3DD7-FB34-4852-BD7A-2FC38224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3309" y="3024578"/>
            <a:ext cx="914400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29A065-E70A-4761-81D8-437076D5D541}"/>
              </a:ext>
            </a:extLst>
          </p:cNvPr>
          <p:cNvSpPr/>
          <p:nvPr/>
        </p:nvSpPr>
        <p:spPr>
          <a:xfrm>
            <a:off x="3897393" y="3167390"/>
            <a:ext cx="3367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cap="all" dirty="0"/>
              <a:t> </a:t>
            </a:r>
            <a:r>
              <a:rPr lang="fr-FR" sz="2800" cap="all" dirty="0"/>
              <a:t>Notre proposition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68930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8F71FD83-7395-4C85-849D-FFE6292AFA84}"/>
              </a:ext>
            </a:extLst>
          </p:cNvPr>
          <p:cNvSpPr txBox="1"/>
          <p:nvPr/>
        </p:nvSpPr>
        <p:spPr>
          <a:xfrm>
            <a:off x="255477" y="1594019"/>
            <a:ext cx="84100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5400" cap="all" dirty="0"/>
          </a:p>
          <a:p>
            <a:pPr algn="ctr"/>
            <a:r>
              <a:rPr lang="fr-FR" sz="4400" cap="all" dirty="0">
                <a:solidFill>
                  <a:srgbClr val="CC0000"/>
                </a:solidFill>
              </a:rPr>
              <a:t>Votre Contrat</a:t>
            </a:r>
          </a:p>
        </p:txBody>
      </p:sp>
      <p:pic>
        <p:nvPicPr>
          <p:cNvPr id="5" name="Graphique 4" descr="Loupe">
            <a:extLst>
              <a:ext uri="{FF2B5EF4-FFF2-40B4-BE49-F238E27FC236}">
                <a16:creationId xmlns:a16="http://schemas.microsoft.com/office/drawing/2014/main" id="{6F6B3DD7-FB34-4852-BD7A-2FC38224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3309" y="3024578"/>
            <a:ext cx="914400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29A065-E70A-4761-81D8-437076D5D541}"/>
              </a:ext>
            </a:extLst>
          </p:cNvPr>
          <p:cNvSpPr/>
          <p:nvPr/>
        </p:nvSpPr>
        <p:spPr>
          <a:xfrm>
            <a:off x="3897393" y="3167390"/>
            <a:ext cx="3367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cap="all" dirty="0"/>
              <a:t> </a:t>
            </a:r>
            <a:r>
              <a:rPr lang="fr-FR" sz="2800" cap="all" dirty="0"/>
              <a:t>Notre proposition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20876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5BDF333-21DD-4F97-89E1-38803B77856B}"/>
              </a:ext>
            </a:extLst>
          </p:cNvPr>
          <p:cNvSpPr/>
          <p:nvPr/>
        </p:nvSpPr>
        <p:spPr>
          <a:xfrm>
            <a:off x="3052691" y="659987"/>
            <a:ext cx="1803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cap="all" dirty="0"/>
              <a:t>POURQUOI ?</a:t>
            </a:r>
            <a:endParaRPr lang="fr-FR" sz="2400" dirty="0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2EF1C6B8-7091-45E2-9404-F29B591AAB32}"/>
              </a:ext>
            </a:extLst>
          </p:cNvPr>
          <p:cNvCxnSpPr/>
          <p:nvPr/>
        </p:nvCxnSpPr>
        <p:spPr>
          <a:xfrm>
            <a:off x="2157984" y="1125111"/>
            <a:ext cx="43996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4AC694B7-78C1-484F-A389-85D05F019FA5}"/>
              </a:ext>
            </a:extLst>
          </p:cNvPr>
          <p:cNvSpPr/>
          <p:nvPr/>
        </p:nvSpPr>
        <p:spPr>
          <a:xfrm>
            <a:off x="1691104" y="1405745"/>
            <a:ext cx="5891786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fr-FR" sz="2000" dirty="0">
                <a:cs typeface="Times New Roman" panose="02020603050405020304" pitchFamily="18" charset="0"/>
              </a:rPr>
              <a:t>Le PER est la solution retraite aux </a:t>
            </a:r>
            <a:r>
              <a:rPr lang="fr-FR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multiples atouts</a:t>
            </a:r>
            <a:r>
              <a:rPr lang="fr-FR" sz="2000" dirty="0">
                <a:cs typeface="Times New Roman" panose="02020603050405020304" pitchFamily="18" charset="0"/>
              </a:rPr>
              <a:t>…</a:t>
            </a:r>
            <a:endParaRPr lang="fr-F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D552EAD-13CF-4F5A-8E24-A35AB019E0AA}"/>
              </a:ext>
            </a:extLst>
          </p:cNvPr>
          <p:cNvSpPr txBox="1"/>
          <p:nvPr/>
        </p:nvSpPr>
        <p:spPr>
          <a:xfrm>
            <a:off x="393700" y="-328949"/>
            <a:ext cx="7155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cap="all" dirty="0"/>
          </a:p>
          <a:p>
            <a:r>
              <a:rPr lang="fr-FR" sz="3600" cap="all" dirty="0">
                <a:solidFill>
                  <a:srgbClr val="CC0000"/>
                </a:solidFill>
              </a:rPr>
              <a:t>LE PER</a:t>
            </a:r>
          </a:p>
        </p:txBody>
      </p:sp>
      <p:pic>
        <p:nvPicPr>
          <p:cNvPr id="3080" name="Picture 8" descr="Sticker 4 As • Pixers® - Nous vivons pour changer">
            <a:extLst>
              <a:ext uri="{FF2B5EF4-FFF2-40B4-BE49-F238E27FC236}">
                <a16:creationId xmlns:a16="http://schemas.microsoft.com/office/drawing/2014/main" id="{065F608C-9893-4500-A8F1-C50435ACE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4" t="14114" r="9430" b="14020"/>
          <a:stretch/>
        </p:blipFill>
        <p:spPr bwMode="auto">
          <a:xfrm>
            <a:off x="360393" y="1031120"/>
            <a:ext cx="1128048" cy="10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F44C07F4-529B-4D5A-A56B-D3A84FF42776}"/>
              </a:ext>
            </a:extLst>
          </p:cNvPr>
          <p:cNvGrpSpPr/>
          <p:nvPr/>
        </p:nvGrpSpPr>
        <p:grpSpPr>
          <a:xfrm>
            <a:off x="356431" y="2323773"/>
            <a:ext cx="1944591" cy="2855742"/>
            <a:chOff x="2415878" y="2347145"/>
            <a:chExt cx="1944591" cy="2855742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A2A8D45B-9700-468C-8E6C-A519803D89FA}"/>
                </a:ext>
              </a:extLst>
            </p:cNvPr>
            <p:cNvGrpSpPr/>
            <p:nvPr/>
          </p:nvGrpSpPr>
          <p:grpSpPr>
            <a:xfrm>
              <a:off x="2415878" y="2347145"/>
              <a:ext cx="1944591" cy="2855742"/>
              <a:chOff x="2757751" y="3028786"/>
              <a:chExt cx="1736150" cy="2598291"/>
            </a:xfrm>
          </p:grpSpPr>
          <p:grpSp>
            <p:nvGrpSpPr>
              <p:cNvPr id="108" name="Groupe 107">
                <a:extLst>
                  <a:ext uri="{FF2B5EF4-FFF2-40B4-BE49-F238E27FC236}">
                    <a16:creationId xmlns:a16="http://schemas.microsoft.com/office/drawing/2014/main" id="{BAD560B8-5465-41C8-BC5D-26E6E42A8285}"/>
                  </a:ext>
                </a:extLst>
              </p:cNvPr>
              <p:cNvGrpSpPr/>
              <p:nvPr/>
            </p:nvGrpSpPr>
            <p:grpSpPr>
              <a:xfrm>
                <a:off x="2757751" y="3028786"/>
                <a:ext cx="1736150" cy="2598291"/>
                <a:chOff x="2748248" y="2228718"/>
                <a:chExt cx="1918088" cy="2918045"/>
              </a:xfrm>
            </p:grpSpPr>
            <p:sp>
              <p:nvSpPr>
                <p:cNvPr id="109" name="Rectangle : coins arrondis 108">
                  <a:extLst>
                    <a:ext uri="{FF2B5EF4-FFF2-40B4-BE49-F238E27FC236}">
                      <a16:creationId xmlns:a16="http://schemas.microsoft.com/office/drawing/2014/main" id="{50F39FE9-49E8-4F60-B6D8-985AC4F60FAB}"/>
                    </a:ext>
                  </a:extLst>
                </p:cNvPr>
                <p:cNvSpPr/>
                <p:nvPr/>
              </p:nvSpPr>
              <p:spPr>
                <a:xfrm>
                  <a:off x="2771026" y="2228718"/>
                  <a:ext cx="1895310" cy="2918045"/>
                </a:xfrm>
                <a:prstGeom prst="roundRect">
                  <a:avLst>
                    <a:gd name="adj" fmla="val 4291"/>
                  </a:avLst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1A414F1A-57E7-484F-935F-8936D7925F26}"/>
                    </a:ext>
                  </a:extLst>
                </p:cNvPr>
                <p:cNvSpPr/>
                <p:nvPr/>
              </p:nvSpPr>
              <p:spPr>
                <a:xfrm>
                  <a:off x="2748248" y="2329161"/>
                  <a:ext cx="1020138" cy="3207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1600" b="1" dirty="0"/>
                    <a:t>IMPÔTS  </a:t>
                  </a:r>
                </a:p>
              </p:txBody>
            </p:sp>
          </p:grpSp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1E71304D-D08D-458A-9203-943614C2D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9516"/>
              <a:stretch/>
            </p:blipFill>
            <p:spPr>
              <a:xfrm>
                <a:off x="3219980" y="3928855"/>
                <a:ext cx="682257" cy="798152"/>
              </a:xfrm>
              <a:prstGeom prst="rect">
                <a:avLst/>
              </a:prstGeom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426B15-D02C-4B3F-BFFB-A95A0A2CD8EB}"/>
                </a:ext>
              </a:extLst>
            </p:cNvPr>
            <p:cNvSpPr/>
            <p:nvPr/>
          </p:nvSpPr>
          <p:spPr>
            <a:xfrm>
              <a:off x="3315359" y="4823573"/>
              <a:ext cx="1034233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dirty="0"/>
                <a:t>IMPÔTS  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0410EF2-B3D3-4539-A998-4FDEEF5E087E}"/>
              </a:ext>
            </a:extLst>
          </p:cNvPr>
          <p:cNvGrpSpPr/>
          <p:nvPr/>
        </p:nvGrpSpPr>
        <p:grpSpPr>
          <a:xfrm>
            <a:off x="173019" y="2304116"/>
            <a:ext cx="2367687" cy="2855742"/>
            <a:chOff x="4320563" y="2347145"/>
            <a:chExt cx="2367687" cy="2855742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22CCC2FF-64DB-43E0-AC69-0C2348FA6F85}"/>
                </a:ext>
              </a:extLst>
            </p:cNvPr>
            <p:cNvGrpSpPr/>
            <p:nvPr/>
          </p:nvGrpSpPr>
          <p:grpSpPr>
            <a:xfrm>
              <a:off x="4320563" y="2347145"/>
              <a:ext cx="2129479" cy="2855742"/>
              <a:chOff x="4495863" y="3028786"/>
              <a:chExt cx="1901221" cy="2598291"/>
            </a:xfrm>
          </p:grpSpPr>
          <p:sp>
            <p:nvSpPr>
              <p:cNvPr id="128" name="Rectangle : coins arrondis 127">
                <a:extLst>
                  <a:ext uri="{FF2B5EF4-FFF2-40B4-BE49-F238E27FC236}">
                    <a16:creationId xmlns:a16="http://schemas.microsoft.com/office/drawing/2014/main" id="{93B87167-69E3-4A49-BF6C-F2195B5EC0D2}"/>
                  </a:ext>
                </a:extLst>
              </p:cNvPr>
              <p:cNvSpPr/>
              <p:nvPr/>
            </p:nvSpPr>
            <p:spPr>
              <a:xfrm>
                <a:off x="4681552" y="3028786"/>
                <a:ext cx="1715532" cy="2598291"/>
              </a:xfrm>
              <a:prstGeom prst="roundRect">
                <a:avLst>
                  <a:gd name="adj" fmla="val 4291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8FD158E7-256A-46B8-90CA-37CE8ACFA099}"/>
                  </a:ext>
                </a:extLst>
              </p:cNvPr>
              <p:cNvSpPr/>
              <p:nvPr/>
            </p:nvSpPr>
            <p:spPr>
              <a:xfrm>
                <a:off x="4495863" y="3092290"/>
                <a:ext cx="1697036" cy="313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300"/>
                  </a:spcAft>
                </a:pPr>
                <a:r>
                  <a:rPr lang="fr-FR" sz="1600" b="1" dirty="0">
                    <a:solidFill>
                      <a:srgbClr val="C00000"/>
                    </a:solidFill>
                  </a:rPr>
                  <a:t>PRÉVOYANCE</a:t>
                </a:r>
              </a:p>
            </p:txBody>
          </p:sp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AC6F4497-082E-4638-AD70-1BA62AFA5F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hotocopy/>
                        </a14:imgEffect>
                        <a14:imgEffect>
                          <a14:saturation sat="9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1333" y="3909277"/>
                <a:ext cx="817729" cy="817730"/>
              </a:xfrm>
              <a:prstGeom prst="rect">
                <a:avLst/>
              </a:prstGeom>
            </p:spPr>
          </p:pic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787D2EF-D431-40FD-8378-5C4715557919}"/>
                </a:ext>
              </a:extLst>
            </p:cNvPr>
            <p:cNvSpPr/>
            <p:nvPr/>
          </p:nvSpPr>
          <p:spPr>
            <a:xfrm>
              <a:off x="4787470" y="4795434"/>
              <a:ext cx="1900780" cy="3440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300"/>
                </a:spcAft>
              </a:pPr>
              <a:r>
                <a:rPr lang="fr-FR" sz="1600" b="1" dirty="0">
                  <a:solidFill>
                    <a:srgbClr val="C00000"/>
                  </a:solidFill>
                </a:rPr>
                <a:t>PRÉVOYANCE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5118489B-6BCB-41AD-9C3A-D37A6A46D90C}"/>
              </a:ext>
            </a:extLst>
          </p:cNvPr>
          <p:cNvGrpSpPr/>
          <p:nvPr/>
        </p:nvGrpSpPr>
        <p:grpSpPr>
          <a:xfrm>
            <a:off x="117232" y="2313945"/>
            <a:ext cx="2423474" cy="2855741"/>
            <a:chOff x="6359437" y="2352848"/>
            <a:chExt cx="2423474" cy="2855741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E6737DE1-0B73-426E-BC2F-CA33EEC806EB}"/>
                </a:ext>
              </a:extLst>
            </p:cNvPr>
            <p:cNvGrpSpPr/>
            <p:nvPr/>
          </p:nvGrpSpPr>
          <p:grpSpPr>
            <a:xfrm>
              <a:off x="6359437" y="2352848"/>
              <a:ext cx="2223840" cy="2855741"/>
              <a:chOff x="6359437" y="2352848"/>
              <a:chExt cx="2223840" cy="2855741"/>
            </a:xfrm>
          </p:grpSpPr>
          <p:grpSp>
            <p:nvGrpSpPr>
              <p:cNvPr id="119" name="Groupe 118">
                <a:extLst>
                  <a:ext uri="{FF2B5EF4-FFF2-40B4-BE49-F238E27FC236}">
                    <a16:creationId xmlns:a16="http://schemas.microsoft.com/office/drawing/2014/main" id="{667FEC3B-8114-4131-8599-7D98C3628383}"/>
                  </a:ext>
                </a:extLst>
              </p:cNvPr>
              <p:cNvGrpSpPr/>
              <p:nvPr/>
            </p:nvGrpSpPr>
            <p:grpSpPr>
              <a:xfrm>
                <a:off x="6359437" y="2352848"/>
                <a:ext cx="2223840" cy="2855741"/>
                <a:chOff x="6404966" y="2209636"/>
                <a:chExt cx="2193532" cy="2918044"/>
              </a:xfrm>
            </p:grpSpPr>
            <p:sp>
              <p:nvSpPr>
                <p:cNvPr id="122" name="Rectangle : coins arrondis 121">
                  <a:extLst>
                    <a:ext uri="{FF2B5EF4-FFF2-40B4-BE49-F238E27FC236}">
                      <a16:creationId xmlns:a16="http://schemas.microsoft.com/office/drawing/2014/main" id="{C1656159-78F5-4BC3-A194-95F181DAC807}"/>
                    </a:ext>
                  </a:extLst>
                </p:cNvPr>
                <p:cNvSpPr/>
                <p:nvPr/>
              </p:nvSpPr>
              <p:spPr>
                <a:xfrm>
                  <a:off x="6665070" y="2209636"/>
                  <a:ext cx="1895310" cy="2918044"/>
                </a:xfrm>
                <a:prstGeom prst="roundRect">
                  <a:avLst>
                    <a:gd name="adj" fmla="val 4291"/>
                  </a:avLst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38DFE519-931A-4755-A3C9-253456BAFC96}"/>
                    </a:ext>
                  </a:extLst>
                </p:cNvPr>
                <p:cNvSpPr/>
                <p:nvPr/>
              </p:nvSpPr>
              <p:spPr>
                <a:xfrm>
                  <a:off x="6404966" y="2286647"/>
                  <a:ext cx="2193532" cy="3515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300"/>
                    </a:spcAft>
                  </a:pPr>
                  <a:r>
                    <a:rPr lang="fr-FR" sz="1600" b="1" dirty="0"/>
                    <a:t>TRANSMISSION</a:t>
                  </a:r>
                </a:p>
              </p:txBody>
            </p:sp>
          </p:grpSp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5B379558-8BDF-4428-9DF9-9EB2BF1A0E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2377" y="3331820"/>
                <a:ext cx="841025" cy="811850"/>
              </a:xfrm>
              <a:prstGeom prst="rect">
                <a:avLst/>
              </a:prstGeom>
            </p:spPr>
          </p:pic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E40A6F5-EBFF-4BCC-9715-933AE79963AF}"/>
                </a:ext>
              </a:extLst>
            </p:cNvPr>
            <p:cNvSpPr/>
            <p:nvPr/>
          </p:nvSpPr>
          <p:spPr>
            <a:xfrm>
              <a:off x="6559072" y="4771338"/>
              <a:ext cx="2223839" cy="3440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300"/>
                </a:spcAft>
              </a:pPr>
              <a:r>
                <a:rPr lang="fr-FR" sz="1600" b="1" dirty="0"/>
                <a:t>TRANSMISSION</a:t>
              </a: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390B4F3C-AA4B-413E-9958-D6955EB401A3}"/>
              </a:ext>
            </a:extLst>
          </p:cNvPr>
          <p:cNvGrpSpPr/>
          <p:nvPr/>
        </p:nvGrpSpPr>
        <p:grpSpPr>
          <a:xfrm>
            <a:off x="293150" y="2309706"/>
            <a:ext cx="2088146" cy="2855741"/>
            <a:chOff x="321286" y="2337842"/>
            <a:chExt cx="2088146" cy="2855741"/>
          </a:xfrm>
        </p:grpSpPr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91C3411C-E2B2-4475-B81E-85F5011E2F95}"/>
                </a:ext>
              </a:extLst>
            </p:cNvPr>
            <p:cNvGrpSpPr/>
            <p:nvPr/>
          </p:nvGrpSpPr>
          <p:grpSpPr>
            <a:xfrm>
              <a:off x="321286" y="2337842"/>
              <a:ext cx="2004822" cy="2855741"/>
              <a:chOff x="722415" y="3028785"/>
              <a:chExt cx="1789925" cy="2598290"/>
            </a:xfrm>
          </p:grpSpPr>
          <p:grpSp>
            <p:nvGrpSpPr>
              <p:cNvPr id="53" name="Groupe 52">
                <a:extLst>
                  <a:ext uri="{FF2B5EF4-FFF2-40B4-BE49-F238E27FC236}">
                    <a16:creationId xmlns:a16="http://schemas.microsoft.com/office/drawing/2014/main" id="{9252A52E-C4C6-4395-BF13-042A7F801792}"/>
                  </a:ext>
                </a:extLst>
              </p:cNvPr>
              <p:cNvGrpSpPr/>
              <p:nvPr/>
            </p:nvGrpSpPr>
            <p:grpSpPr>
              <a:xfrm>
                <a:off x="722415" y="3028785"/>
                <a:ext cx="1789925" cy="2598290"/>
                <a:chOff x="298282" y="2259691"/>
                <a:chExt cx="1977498" cy="2918045"/>
              </a:xfrm>
            </p:grpSpPr>
            <p:sp>
              <p:nvSpPr>
                <p:cNvPr id="55" name="Rectangle : coins arrondis 54">
                  <a:extLst>
                    <a:ext uri="{FF2B5EF4-FFF2-40B4-BE49-F238E27FC236}">
                      <a16:creationId xmlns:a16="http://schemas.microsoft.com/office/drawing/2014/main" id="{3EA7E6AF-A4A9-4195-B707-F092A9ABC418}"/>
                    </a:ext>
                  </a:extLst>
                </p:cNvPr>
                <p:cNvSpPr/>
                <p:nvPr/>
              </p:nvSpPr>
              <p:spPr>
                <a:xfrm>
                  <a:off x="380470" y="2259691"/>
                  <a:ext cx="1895310" cy="2918045"/>
                </a:xfrm>
                <a:prstGeom prst="roundRect">
                  <a:avLst>
                    <a:gd name="adj" fmla="val 4291"/>
                  </a:avLst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20C89072-8127-4E59-BB6B-8BBB813458DD}"/>
                    </a:ext>
                  </a:extLst>
                </p:cNvPr>
                <p:cNvSpPr/>
                <p:nvPr/>
              </p:nvSpPr>
              <p:spPr>
                <a:xfrm>
                  <a:off x="298282" y="2345693"/>
                  <a:ext cx="1291487" cy="3515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300"/>
                    </a:spcAft>
                  </a:pPr>
                  <a:r>
                    <a:rPr lang="fr-FR" sz="1600" b="1" dirty="0">
                      <a:solidFill>
                        <a:srgbClr val="C00000"/>
                      </a:solidFill>
                    </a:rPr>
                    <a:t>RETRAITE</a:t>
                  </a:r>
                </a:p>
              </p:txBody>
            </p:sp>
          </p:grpSp>
          <p:pic>
            <p:nvPicPr>
              <p:cNvPr id="54" name="Image 53">
                <a:extLst>
                  <a:ext uri="{FF2B5EF4-FFF2-40B4-BE49-F238E27FC236}">
                    <a16:creationId xmlns:a16="http://schemas.microsoft.com/office/drawing/2014/main" id="{CFFBAD97-D9C4-441B-B8FE-8DF9E08B93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5801" y="3932302"/>
                <a:ext cx="794439" cy="794439"/>
              </a:xfrm>
              <a:prstGeom prst="rect">
                <a:avLst/>
              </a:prstGeom>
            </p:spPr>
          </p:pic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C9FBB4D-59DC-4F13-A14D-5E3580DC77E7}"/>
                </a:ext>
              </a:extLst>
            </p:cNvPr>
            <p:cNvSpPr/>
            <p:nvPr/>
          </p:nvSpPr>
          <p:spPr>
            <a:xfrm>
              <a:off x="1100101" y="4785069"/>
              <a:ext cx="1309331" cy="3440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300"/>
                </a:spcAft>
              </a:pPr>
              <a:r>
                <a:rPr lang="fr-FR" sz="1600" b="1" dirty="0">
                  <a:solidFill>
                    <a:srgbClr val="C00000"/>
                  </a:solidFill>
                </a:rPr>
                <a:t>RETRAITE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177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22847 -0.00278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0.45782 0.0027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8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68021 0.00208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1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82150BEE-684A-47FD-97C7-A617ABC999C3}"/>
              </a:ext>
            </a:extLst>
          </p:cNvPr>
          <p:cNvSpPr txBox="1"/>
          <p:nvPr/>
        </p:nvSpPr>
        <p:spPr>
          <a:xfrm>
            <a:off x="393700" y="-328949"/>
            <a:ext cx="8631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cap="all" dirty="0"/>
          </a:p>
          <a:p>
            <a:r>
              <a:rPr lang="fr-FR" sz="3600" cap="all" dirty="0">
                <a:solidFill>
                  <a:srgbClr val="CC0000"/>
                </a:solidFill>
              </a:rPr>
              <a:t>LES étapes</a:t>
            </a:r>
            <a:endParaRPr lang="fr-FR" sz="3600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BA28C72-3BE0-485F-A5DD-CBAA5650CB77}"/>
              </a:ext>
            </a:extLst>
          </p:cNvPr>
          <p:cNvCxnSpPr/>
          <p:nvPr/>
        </p:nvCxnSpPr>
        <p:spPr>
          <a:xfrm>
            <a:off x="2157984" y="1125111"/>
            <a:ext cx="43996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532474B-E223-44D3-8A66-88BAC1D2D290}"/>
              </a:ext>
            </a:extLst>
          </p:cNvPr>
          <p:cNvSpPr/>
          <p:nvPr/>
        </p:nvSpPr>
        <p:spPr>
          <a:xfrm>
            <a:off x="1118597" y="636254"/>
            <a:ext cx="6745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cap="all" dirty="0"/>
              <a:t>Chronologie de votre investissement</a:t>
            </a:r>
            <a:endParaRPr lang="fr-FR" sz="3600" cap="all" dirty="0">
              <a:solidFill>
                <a:srgbClr val="CC000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17A9850-8C2D-4639-87AF-5209D2584336}"/>
              </a:ext>
            </a:extLst>
          </p:cNvPr>
          <p:cNvSpPr txBox="1"/>
          <p:nvPr/>
        </p:nvSpPr>
        <p:spPr>
          <a:xfrm>
            <a:off x="312827" y="2807841"/>
            <a:ext cx="222205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- Document d’Entrée</a:t>
            </a:r>
            <a:br>
              <a:rPr lang="fr-FR" sz="1400" dirty="0"/>
            </a:br>
            <a:r>
              <a:rPr lang="fr-FR" sz="1400" dirty="0"/>
              <a:t>  en Relation</a:t>
            </a:r>
          </a:p>
          <a:p>
            <a:endParaRPr lang="fr-FR" sz="1000" dirty="0"/>
          </a:p>
          <a:p>
            <a:r>
              <a:rPr lang="fr-FR" sz="1400" dirty="0"/>
              <a:t>- Document </a:t>
            </a:r>
            <a:br>
              <a:rPr lang="fr-FR" sz="1400" dirty="0"/>
            </a:br>
            <a:r>
              <a:rPr lang="fr-FR" sz="1400" dirty="0"/>
              <a:t>  Connaissance </a:t>
            </a:r>
            <a:br>
              <a:rPr lang="fr-FR" sz="1400" dirty="0"/>
            </a:br>
            <a:r>
              <a:rPr lang="fr-FR" sz="1400" dirty="0"/>
              <a:t>  Investisseur</a:t>
            </a:r>
          </a:p>
          <a:p>
            <a:endParaRPr lang="fr-FR" sz="1000" dirty="0"/>
          </a:p>
          <a:p>
            <a:r>
              <a:rPr lang="fr-FR" sz="1400" dirty="0"/>
              <a:t>- Fiche </a:t>
            </a:r>
            <a:br>
              <a:rPr lang="fr-FR" sz="1400" dirty="0"/>
            </a:br>
            <a:r>
              <a:rPr lang="fr-FR" sz="1400" dirty="0"/>
              <a:t>  Patrimoniale</a:t>
            </a:r>
          </a:p>
          <a:p>
            <a:endParaRPr lang="fr-FR" sz="1000" dirty="0"/>
          </a:p>
          <a:p>
            <a:r>
              <a:rPr lang="fr-FR" sz="1400" dirty="0"/>
              <a:t>- Questionnaire </a:t>
            </a:r>
            <a:br>
              <a:rPr lang="fr-FR" sz="1400" dirty="0"/>
            </a:br>
            <a:r>
              <a:rPr lang="fr-FR" sz="1400" dirty="0"/>
              <a:t>  Profil Investisseur</a:t>
            </a:r>
          </a:p>
          <a:p>
            <a:pPr marL="285750" indent="-285750">
              <a:buFontTx/>
              <a:buChar char="-"/>
            </a:pPr>
            <a:endParaRPr lang="fr-FR" sz="1400" dirty="0"/>
          </a:p>
          <a:p>
            <a:pPr marL="285750" indent="-285750">
              <a:buFontTx/>
              <a:buChar char="-"/>
            </a:pPr>
            <a:endParaRPr lang="fr-FR" sz="14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4FD38DF-F75D-4CA3-9F4B-91F349B6CAB1}"/>
              </a:ext>
            </a:extLst>
          </p:cNvPr>
          <p:cNvSpPr txBox="1"/>
          <p:nvPr/>
        </p:nvSpPr>
        <p:spPr>
          <a:xfrm>
            <a:off x="2025463" y="2807841"/>
            <a:ext cx="1995787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- Fiche Profil </a:t>
            </a:r>
            <a:br>
              <a:rPr lang="fr-FR" sz="1400" dirty="0"/>
            </a:br>
            <a:r>
              <a:rPr lang="fr-FR" sz="1400" dirty="0"/>
              <a:t>  Assurance</a:t>
            </a:r>
          </a:p>
          <a:p>
            <a:pPr marL="285750" indent="-285750">
              <a:buFontTx/>
              <a:buChar char="-"/>
            </a:pPr>
            <a:endParaRPr lang="fr-FR" sz="1000" dirty="0"/>
          </a:p>
          <a:p>
            <a:r>
              <a:rPr lang="fr-FR" sz="1400" dirty="0"/>
              <a:t>- CNI / Passeport</a:t>
            </a:r>
            <a:br>
              <a:rPr lang="fr-FR" sz="1400" dirty="0"/>
            </a:br>
            <a:r>
              <a:rPr lang="fr-FR" sz="1400" dirty="0"/>
              <a:t>  </a:t>
            </a:r>
            <a:r>
              <a:rPr lang="fr-FR" sz="1100" dirty="0"/>
              <a:t>(en cours de validité)</a:t>
            </a:r>
          </a:p>
          <a:p>
            <a:endParaRPr lang="fr-FR" sz="1000" dirty="0"/>
          </a:p>
          <a:p>
            <a:r>
              <a:rPr lang="fr-FR" sz="1400" dirty="0"/>
              <a:t>- Justificatif </a:t>
            </a:r>
            <a:br>
              <a:rPr lang="fr-FR" sz="1400" dirty="0"/>
            </a:br>
            <a:r>
              <a:rPr lang="fr-FR" sz="1400" dirty="0"/>
              <a:t>  de domicile </a:t>
            </a:r>
            <a:br>
              <a:rPr lang="fr-FR" sz="1400" dirty="0"/>
            </a:br>
            <a:r>
              <a:rPr lang="fr-FR" sz="1400" dirty="0"/>
              <a:t>  </a:t>
            </a:r>
            <a:r>
              <a:rPr lang="fr-FR" sz="1200" dirty="0"/>
              <a:t>(datant de &lt; 3 mois)</a:t>
            </a:r>
          </a:p>
          <a:p>
            <a:endParaRPr lang="fr-FR" sz="1000" dirty="0"/>
          </a:p>
          <a:p>
            <a:r>
              <a:rPr lang="fr-FR" sz="1400" dirty="0"/>
              <a:t>- Bulletin souscription</a:t>
            </a:r>
          </a:p>
          <a:p>
            <a:r>
              <a:rPr lang="fr-FR" sz="1600" dirty="0"/>
              <a:t>  </a:t>
            </a:r>
            <a:r>
              <a:rPr lang="fr-FR" sz="1200" dirty="0"/>
              <a:t>(demande adhésion)</a:t>
            </a:r>
            <a:br>
              <a:rPr lang="fr-FR" sz="1200" dirty="0"/>
            </a:br>
            <a:endParaRPr lang="fr-FR" sz="1000" dirty="0"/>
          </a:p>
          <a:p>
            <a:r>
              <a:rPr lang="fr-FR" sz="1400" dirty="0"/>
              <a:t>- Règlement </a:t>
            </a:r>
            <a:br>
              <a:rPr lang="fr-FR" sz="1400" dirty="0"/>
            </a:br>
            <a:r>
              <a:rPr lang="fr-FR" sz="1200" dirty="0"/>
              <a:t>  (mandat SEPA ou chèque)</a:t>
            </a:r>
            <a:endParaRPr lang="fr-FR" sz="1400" dirty="0"/>
          </a:p>
          <a:p>
            <a:endParaRPr lang="fr-FR" sz="1000" dirty="0"/>
          </a:p>
          <a:p>
            <a:r>
              <a:rPr lang="fr-FR" sz="1400" dirty="0"/>
              <a:t>- Justificatif </a:t>
            </a:r>
            <a:br>
              <a:rPr lang="fr-FR" sz="1400" dirty="0"/>
            </a:br>
            <a:r>
              <a:rPr lang="fr-FR" sz="1400" dirty="0"/>
              <a:t>  d’origine des fonds</a:t>
            </a:r>
            <a:br>
              <a:rPr lang="fr-FR" sz="1400" dirty="0"/>
            </a:br>
            <a:r>
              <a:rPr lang="fr-FR" sz="1400" dirty="0"/>
              <a:t>  </a:t>
            </a:r>
            <a:r>
              <a:rPr lang="fr-FR" sz="1200" dirty="0"/>
              <a:t>(suivant les cas)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5A81C25-C8D4-4C53-B8FE-889E0B5B357B}"/>
              </a:ext>
            </a:extLst>
          </p:cNvPr>
          <p:cNvSpPr txBox="1"/>
          <p:nvPr/>
        </p:nvSpPr>
        <p:spPr>
          <a:xfrm>
            <a:off x="3872530" y="2818494"/>
            <a:ext cx="29259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Après étude du </a:t>
            </a:r>
            <a:br>
              <a:rPr lang="fr-FR" sz="1400" b="1" dirty="0"/>
            </a:br>
            <a:r>
              <a:rPr lang="fr-FR" sz="1400" b="1" dirty="0"/>
              <a:t>dossier par Stellium :</a:t>
            </a:r>
          </a:p>
          <a:p>
            <a:br>
              <a:rPr lang="fr-FR" sz="1000" b="1" dirty="0"/>
            </a:br>
            <a:r>
              <a:rPr lang="fr-FR" sz="1400" dirty="0"/>
              <a:t>- Courrier de </a:t>
            </a:r>
            <a:br>
              <a:rPr lang="fr-FR" sz="1400" dirty="0"/>
            </a:br>
            <a:r>
              <a:rPr lang="fr-FR" sz="1400" dirty="0"/>
              <a:t>  bienvenue à </a:t>
            </a:r>
            <a:br>
              <a:rPr lang="fr-FR" sz="1400" dirty="0"/>
            </a:br>
            <a:r>
              <a:rPr lang="fr-FR" sz="1400" dirty="0"/>
              <a:t>  l’investisseur</a:t>
            </a:r>
            <a:br>
              <a:rPr lang="fr-FR" sz="1400" dirty="0"/>
            </a:br>
            <a:endParaRPr lang="fr-FR" sz="1000" dirty="0"/>
          </a:p>
          <a:p>
            <a:r>
              <a:rPr lang="fr-FR" sz="1400" dirty="0"/>
              <a:t>- Transfert du dossier</a:t>
            </a:r>
            <a:br>
              <a:rPr lang="fr-FR" sz="1400" dirty="0"/>
            </a:br>
            <a:r>
              <a:rPr lang="fr-FR" sz="1400" dirty="0"/>
              <a:t>   à l’assureur</a:t>
            </a:r>
          </a:p>
          <a:p>
            <a:endParaRPr lang="fr-FR" sz="1400" dirty="0"/>
          </a:p>
          <a:p>
            <a:r>
              <a:rPr lang="fr-FR" sz="1400" dirty="0"/>
              <a:t>- Enquête </a:t>
            </a:r>
            <a:br>
              <a:rPr lang="fr-FR" sz="1400" dirty="0"/>
            </a:br>
            <a:r>
              <a:rPr lang="fr-FR" sz="1400" dirty="0"/>
              <a:t>  de </a:t>
            </a:r>
            <a:r>
              <a:rPr lang="fr-FR" sz="1400"/>
              <a:t>satisfaction </a:t>
            </a:r>
            <a:endParaRPr lang="fr-FR" sz="1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BA4C43D-CD46-4AB5-92AF-3F044F292250}"/>
              </a:ext>
            </a:extLst>
          </p:cNvPr>
          <p:cNvSpPr txBox="1"/>
          <p:nvPr/>
        </p:nvSpPr>
        <p:spPr>
          <a:xfrm>
            <a:off x="5662141" y="2839047"/>
            <a:ext cx="19957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Après validation par </a:t>
            </a:r>
          </a:p>
          <a:p>
            <a:r>
              <a:rPr lang="fr-FR" sz="1400" b="1" dirty="0"/>
              <a:t>par l’assureur :</a:t>
            </a:r>
          </a:p>
          <a:p>
            <a:endParaRPr lang="fr-FR" sz="1000" dirty="0"/>
          </a:p>
          <a:p>
            <a:r>
              <a:rPr lang="fr-FR" sz="1400" dirty="0"/>
              <a:t>- Réception du </a:t>
            </a:r>
            <a:br>
              <a:rPr lang="fr-FR" sz="1400" dirty="0"/>
            </a:br>
            <a:r>
              <a:rPr lang="fr-FR" sz="1400" dirty="0"/>
              <a:t>  Certificat</a:t>
            </a:r>
            <a:br>
              <a:rPr lang="fr-FR" sz="1400" dirty="0"/>
            </a:br>
            <a:r>
              <a:rPr lang="fr-FR" sz="1400" dirty="0"/>
              <a:t>  </a:t>
            </a:r>
            <a:r>
              <a:rPr lang="fr-FR" sz="1200" dirty="0"/>
              <a:t>(Conditions Particulières)</a:t>
            </a:r>
            <a:endParaRPr lang="fr-FR" sz="14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C491252-61ED-441E-B5BD-8169205EB155}"/>
              </a:ext>
            </a:extLst>
          </p:cNvPr>
          <p:cNvSpPr txBox="1"/>
          <p:nvPr/>
        </p:nvSpPr>
        <p:spPr>
          <a:xfrm>
            <a:off x="7499386" y="2826948"/>
            <a:ext cx="149991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- Relevés</a:t>
            </a:r>
          </a:p>
          <a:p>
            <a:r>
              <a:rPr lang="fr-FR" sz="1400" dirty="0"/>
              <a:t>  périodiques </a:t>
            </a:r>
            <a:br>
              <a:rPr lang="fr-FR" sz="1400" dirty="0"/>
            </a:br>
            <a:r>
              <a:rPr lang="fr-FR" sz="1400" dirty="0"/>
              <a:t>  Assureur</a:t>
            </a:r>
          </a:p>
          <a:p>
            <a:endParaRPr lang="fr-FR" sz="1000" dirty="0"/>
          </a:p>
          <a:p>
            <a:r>
              <a:rPr lang="fr-FR" sz="1400" dirty="0"/>
              <a:t>- Avenants</a:t>
            </a:r>
          </a:p>
          <a:p>
            <a:r>
              <a:rPr lang="fr-FR" sz="1400" dirty="0"/>
              <a:t>  d’opérations</a:t>
            </a:r>
          </a:p>
          <a:p>
            <a:pPr marL="285750" indent="-285750">
              <a:buFontTx/>
              <a:buChar char="-"/>
            </a:pPr>
            <a:endParaRPr lang="fr-FR" sz="1000" dirty="0"/>
          </a:p>
          <a:p>
            <a:r>
              <a:rPr lang="fr-FR" sz="1400" dirty="0"/>
              <a:t>- RDV de suivi</a:t>
            </a:r>
          </a:p>
          <a:p>
            <a:r>
              <a:rPr lang="fr-FR" sz="1400" dirty="0"/>
              <a:t>  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FD14B9CA-D1B4-4DCF-83B2-684C598F309D}"/>
              </a:ext>
            </a:extLst>
          </p:cNvPr>
          <p:cNvSpPr/>
          <p:nvPr/>
        </p:nvSpPr>
        <p:spPr>
          <a:xfrm>
            <a:off x="920819" y="1333785"/>
            <a:ext cx="395557" cy="375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65C658BC-860D-4D93-8A9D-62B2EA674EBC}"/>
              </a:ext>
            </a:extLst>
          </p:cNvPr>
          <p:cNvSpPr/>
          <p:nvPr/>
        </p:nvSpPr>
        <p:spPr>
          <a:xfrm>
            <a:off x="368640" y="1838565"/>
            <a:ext cx="1499917" cy="82619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B1B1CD2-EBEC-4C6F-AD05-84511BE5CE6D}"/>
              </a:ext>
            </a:extLst>
          </p:cNvPr>
          <p:cNvSpPr txBox="1"/>
          <p:nvPr/>
        </p:nvSpPr>
        <p:spPr>
          <a:xfrm>
            <a:off x="126536" y="1952248"/>
            <a:ext cx="2004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Connaissance</a:t>
            </a:r>
            <a:br>
              <a:rPr lang="fr-FR" sz="1600" b="1" dirty="0">
                <a:solidFill>
                  <a:schemeClr val="bg1"/>
                </a:solidFill>
              </a:rPr>
            </a:br>
            <a:r>
              <a:rPr lang="fr-FR" sz="1600" b="1" dirty="0">
                <a:solidFill>
                  <a:schemeClr val="bg1"/>
                </a:solidFill>
              </a:rPr>
              <a:t>Client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5813E25D-CE65-4B81-AE17-6D66E15CC5D2}"/>
              </a:ext>
            </a:extLst>
          </p:cNvPr>
          <p:cNvSpPr/>
          <p:nvPr/>
        </p:nvSpPr>
        <p:spPr>
          <a:xfrm>
            <a:off x="2122897" y="1836701"/>
            <a:ext cx="1499917" cy="82619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F67D3596-69C2-4FE7-973A-D8C758C6A9C5}"/>
              </a:ext>
            </a:extLst>
          </p:cNvPr>
          <p:cNvSpPr/>
          <p:nvPr/>
        </p:nvSpPr>
        <p:spPr>
          <a:xfrm>
            <a:off x="3921086" y="1836701"/>
            <a:ext cx="1499917" cy="82619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03E6B7D6-9DA9-4119-BC6A-49A3325F96AF}"/>
              </a:ext>
            </a:extLst>
          </p:cNvPr>
          <p:cNvSpPr/>
          <p:nvPr/>
        </p:nvSpPr>
        <p:spPr>
          <a:xfrm>
            <a:off x="5702304" y="1836700"/>
            <a:ext cx="1499917" cy="82619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C97FC71F-1803-417E-A81B-9FF1C7E1B609}"/>
              </a:ext>
            </a:extLst>
          </p:cNvPr>
          <p:cNvSpPr/>
          <p:nvPr/>
        </p:nvSpPr>
        <p:spPr>
          <a:xfrm>
            <a:off x="7446125" y="1843346"/>
            <a:ext cx="1499917" cy="82619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3F6D3087-7FFB-4BAA-876C-C626F7BE7B87}"/>
              </a:ext>
            </a:extLst>
          </p:cNvPr>
          <p:cNvSpPr/>
          <p:nvPr/>
        </p:nvSpPr>
        <p:spPr>
          <a:xfrm>
            <a:off x="2675076" y="1333785"/>
            <a:ext cx="395557" cy="375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8DDE67B5-E511-43D4-BCF5-F9659A877077}"/>
              </a:ext>
            </a:extLst>
          </p:cNvPr>
          <p:cNvSpPr/>
          <p:nvPr/>
        </p:nvSpPr>
        <p:spPr>
          <a:xfrm>
            <a:off x="4429333" y="1331070"/>
            <a:ext cx="395557" cy="375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4D97294A-CBE1-4216-A950-7F48F1D90E93}"/>
              </a:ext>
            </a:extLst>
          </p:cNvPr>
          <p:cNvSpPr/>
          <p:nvPr/>
        </p:nvSpPr>
        <p:spPr>
          <a:xfrm>
            <a:off x="6153820" y="1334235"/>
            <a:ext cx="395557" cy="375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1B0D41F3-443C-4246-BD8B-4A48057B0215}"/>
              </a:ext>
            </a:extLst>
          </p:cNvPr>
          <p:cNvSpPr/>
          <p:nvPr/>
        </p:nvSpPr>
        <p:spPr>
          <a:xfrm>
            <a:off x="7937847" y="1331070"/>
            <a:ext cx="395557" cy="375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5362F384-F395-444E-B0F2-83D65FEAF4FD}"/>
              </a:ext>
            </a:extLst>
          </p:cNvPr>
          <p:cNvSpPr txBox="1"/>
          <p:nvPr/>
        </p:nvSpPr>
        <p:spPr>
          <a:xfrm>
            <a:off x="1868557" y="1973670"/>
            <a:ext cx="2004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Souscription</a:t>
            </a:r>
            <a:br>
              <a:rPr lang="fr-FR" sz="1600" b="1" dirty="0">
                <a:solidFill>
                  <a:schemeClr val="bg1"/>
                </a:solidFill>
              </a:rPr>
            </a:br>
            <a:r>
              <a:rPr lang="fr-FR" sz="1600" b="1" dirty="0">
                <a:solidFill>
                  <a:schemeClr val="bg1"/>
                </a:solidFill>
              </a:rPr>
              <a:t>Adhésion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26D599D-F99B-497B-BDE9-8B518E3744AF}"/>
              </a:ext>
            </a:extLst>
          </p:cNvPr>
          <p:cNvSpPr txBox="1"/>
          <p:nvPr/>
        </p:nvSpPr>
        <p:spPr>
          <a:xfrm>
            <a:off x="3661685" y="1983174"/>
            <a:ext cx="2004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Confirmation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traitement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A5C4F95A-CF9F-40AA-A9F3-7BD7CBB72A36}"/>
              </a:ext>
            </a:extLst>
          </p:cNvPr>
          <p:cNvSpPr txBox="1"/>
          <p:nvPr/>
        </p:nvSpPr>
        <p:spPr>
          <a:xfrm>
            <a:off x="5483838" y="1956568"/>
            <a:ext cx="2004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Réception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Certificat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8255C023-8D42-4F3E-8A74-DB6C70179276}"/>
              </a:ext>
            </a:extLst>
          </p:cNvPr>
          <p:cNvSpPr txBox="1"/>
          <p:nvPr/>
        </p:nvSpPr>
        <p:spPr>
          <a:xfrm>
            <a:off x="7171231" y="2071226"/>
            <a:ext cx="2004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Suivi 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5" name="Flèche : chevron 44">
            <a:extLst>
              <a:ext uri="{FF2B5EF4-FFF2-40B4-BE49-F238E27FC236}">
                <a16:creationId xmlns:a16="http://schemas.microsoft.com/office/drawing/2014/main" id="{F938D2AE-1926-4741-A988-3B829D074293}"/>
              </a:ext>
            </a:extLst>
          </p:cNvPr>
          <p:cNvSpPr/>
          <p:nvPr/>
        </p:nvSpPr>
        <p:spPr>
          <a:xfrm>
            <a:off x="1895062" y="1978461"/>
            <a:ext cx="188079" cy="579480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Flèche : chevron 45">
            <a:extLst>
              <a:ext uri="{FF2B5EF4-FFF2-40B4-BE49-F238E27FC236}">
                <a16:creationId xmlns:a16="http://schemas.microsoft.com/office/drawing/2014/main" id="{31D7DF95-F395-49E1-B249-01D8BEDD0569}"/>
              </a:ext>
            </a:extLst>
          </p:cNvPr>
          <p:cNvSpPr/>
          <p:nvPr/>
        </p:nvSpPr>
        <p:spPr>
          <a:xfrm>
            <a:off x="3664625" y="1957090"/>
            <a:ext cx="188079" cy="579480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7" name="Flèche : chevron 46">
            <a:extLst>
              <a:ext uri="{FF2B5EF4-FFF2-40B4-BE49-F238E27FC236}">
                <a16:creationId xmlns:a16="http://schemas.microsoft.com/office/drawing/2014/main" id="{9AEB5A2E-717F-4E47-97A0-FADB5717C0B0}"/>
              </a:ext>
            </a:extLst>
          </p:cNvPr>
          <p:cNvSpPr/>
          <p:nvPr/>
        </p:nvSpPr>
        <p:spPr>
          <a:xfrm>
            <a:off x="5446644" y="1976317"/>
            <a:ext cx="188079" cy="579480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8" name="Flèche : chevron 47">
            <a:extLst>
              <a:ext uri="{FF2B5EF4-FFF2-40B4-BE49-F238E27FC236}">
                <a16:creationId xmlns:a16="http://schemas.microsoft.com/office/drawing/2014/main" id="{7CDDA5CF-F275-4B54-B29A-977ECB27DB0C}"/>
              </a:ext>
            </a:extLst>
          </p:cNvPr>
          <p:cNvSpPr/>
          <p:nvPr/>
        </p:nvSpPr>
        <p:spPr>
          <a:xfrm>
            <a:off x="7230133" y="1976317"/>
            <a:ext cx="188079" cy="579480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574895B4-076C-4BE1-847F-54158061312F}"/>
              </a:ext>
            </a:extLst>
          </p:cNvPr>
          <p:cNvCxnSpPr/>
          <p:nvPr/>
        </p:nvCxnSpPr>
        <p:spPr>
          <a:xfrm>
            <a:off x="1936093" y="2928730"/>
            <a:ext cx="0" cy="36443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A556C7B4-46FE-4DFA-9C18-D850CDE0FB6E}"/>
              </a:ext>
            </a:extLst>
          </p:cNvPr>
          <p:cNvCxnSpPr/>
          <p:nvPr/>
        </p:nvCxnSpPr>
        <p:spPr>
          <a:xfrm>
            <a:off x="3798420" y="2928730"/>
            <a:ext cx="0" cy="36443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53831F6E-89FA-4338-A66F-14AF6628E95A}"/>
              </a:ext>
            </a:extLst>
          </p:cNvPr>
          <p:cNvCxnSpPr/>
          <p:nvPr/>
        </p:nvCxnSpPr>
        <p:spPr>
          <a:xfrm>
            <a:off x="5568860" y="2928730"/>
            <a:ext cx="0" cy="36443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16858F33-39BB-4B78-ADAC-49B5C43D607E}"/>
              </a:ext>
            </a:extLst>
          </p:cNvPr>
          <p:cNvCxnSpPr/>
          <p:nvPr/>
        </p:nvCxnSpPr>
        <p:spPr>
          <a:xfrm>
            <a:off x="7388029" y="2928730"/>
            <a:ext cx="0" cy="36443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EBA56484-B384-4C51-A24D-A49908311FD3}"/>
              </a:ext>
            </a:extLst>
          </p:cNvPr>
          <p:cNvSpPr txBox="1"/>
          <p:nvPr/>
        </p:nvSpPr>
        <p:spPr>
          <a:xfrm>
            <a:off x="765209" y="1343078"/>
            <a:ext cx="7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B3CCD490-0093-4751-A063-223E48B1F992}"/>
              </a:ext>
            </a:extLst>
          </p:cNvPr>
          <p:cNvSpPr txBox="1"/>
          <p:nvPr/>
        </p:nvSpPr>
        <p:spPr>
          <a:xfrm>
            <a:off x="2517727" y="1336135"/>
            <a:ext cx="7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8B54F810-E180-4B88-9AD8-835072F62431}"/>
              </a:ext>
            </a:extLst>
          </p:cNvPr>
          <p:cNvSpPr txBox="1"/>
          <p:nvPr/>
        </p:nvSpPr>
        <p:spPr>
          <a:xfrm>
            <a:off x="4279330" y="1326453"/>
            <a:ext cx="7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11C3B4AE-9B76-4302-9565-FE4D48B35A73}"/>
              </a:ext>
            </a:extLst>
          </p:cNvPr>
          <p:cNvSpPr txBox="1"/>
          <p:nvPr/>
        </p:nvSpPr>
        <p:spPr>
          <a:xfrm>
            <a:off x="5994630" y="1350723"/>
            <a:ext cx="7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5C87ABE7-9B0B-497E-BD4A-CCE1DE0C37E5}"/>
              </a:ext>
            </a:extLst>
          </p:cNvPr>
          <p:cNvSpPr txBox="1"/>
          <p:nvPr/>
        </p:nvSpPr>
        <p:spPr>
          <a:xfrm>
            <a:off x="7785198" y="1343101"/>
            <a:ext cx="7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543CBB-446A-4128-BD13-FA63F93CCAA0}"/>
              </a:ext>
            </a:extLst>
          </p:cNvPr>
          <p:cNvSpPr/>
          <p:nvPr/>
        </p:nvSpPr>
        <p:spPr>
          <a:xfrm>
            <a:off x="2399388" y="6637437"/>
            <a:ext cx="525918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i="1" dirty="0">
                <a:latin typeface="Calibri" panose="020F0502020204030204" pitchFamily="34" charset="0"/>
                <a:ea typeface="Times New Roman" panose="02020603050405020304" pitchFamily="18" charset="0"/>
              </a:rPr>
              <a:t>Liste non exhaustive. Se reporter à la procédure de souscription/adhésion de chaque contrat</a:t>
            </a:r>
            <a:endParaRPr lang="fr-FR" sz="1050" i="1" dirty="0"/>
          </a:p>
        </p:txBody>
      </p:sp>
    </p:spTree>
    <p:extLst>
      <p:ext uri="{BB962C8B-B14F-4D97-AF65-F5344CB8AC3E}">
        <p14:creationId xmlns:p14="http://schemas.microsoft.com/office/powerpoint/2010/main" val="124667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21" grpId="0" animBg="1"/>
      <p:bldP spid="26" grpId="0" animBg="1"/>
      <p:bldP spid="25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54" grpId="0"/>
      <p:bldP spid="55" grpId="0"/>
      <p:bldP spid="56" grpId="0"/>
      <p:bldP spid="57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e 76">
            <a:extLst>
              <a:ext uri="{FF2B5EF4-FFF2-40B4-BE49-F238E27FC236}">
                <a16:creationId xmlns:a16="http://schemas.microsoft.com/office/drawing/2014/main" id="{0AB14A11-4CF0-4272-81D4-E70E06DB6ECE}"/>
              </a:ext>
            </a:extLst>
          </p:cNvPr>
          <p:cNvGrpSpPr/>
          <p:nvPr/>
        </p:nvGrpSpPr>
        <p:grpSpPr>
          <a:xfrm>
            <a:off x="293150" y="2309706"/>
            <a:ext cx="2088146" cy="2855741"/>
            <a:chOff x="321286" y="2337842"/>
            <a:chExt cx="2088146" cy="2855741"/>
          </a:xfrm>
        </p:grpSpPr>
        <p:grpSp>
          <p:nvGrpSpPr>
            <p:cNvPr id="78" name="Groupe 77">
              <a:extLst>
                <a:ext uri="{FF2B5EF4-FFF2-40B4-BE49-F238E27FC236}">
                  <a16:creationId xmlns:a16="http://schemas.microsoft.com/office/drawing/2014/main" id="{1EFC2C35-0497-4342-BBA4-B8212F5FDAA1}"/>
                </a:ext>
              </a:extLst>
            </p:cNvPr>
            <p:cNvGrpSpPr/>
            <p:nvPr/>
          </p:nvGrpSpPr>
          <p:grpSpPr>
            <a:xfrm>
              <a:off x="321286" y="2337842"/>
              <a:ext cx="2004822" cy="2855741"/>
              <a:chOff x="722415" y="3028785"/>
              <a:chExt cx="1789925" cy="2598290"/>
            </a:xfrm>
          </p:grpSpPr>
          <p:grpSp>
            <p:nvGrpSpPr>
              <p:cNvPr id="80" name="Groupe 79">
                <a:extLst>
                  <a:ext uri="{FF2B5EF4-FFF2-40B4-BE49-F238E27FC236}">
                    <a16:creationId xmlns:a16="http://schemas.microsoft.com/office/drawing/2014/main" id="{F4DDBE2D-FDA7-45A3-AE81-954E43A6BE90}"/>
                  </a:ext>
                </a:extLst>
              </p:cNvPr>
              <p:cNvGrpSpPr/>
              <p:nvPr/>
            </p:nvGrpSpPr>
            <p:grpSpPr>
              <a:xfrm>
                <a:off x="722415" y="3028785"/>
                <a:ext cx="1789925" cy="2598290"/>
                <a:chOff x="298282" y="2259691"/>
                <a:chExt cx="1977498" cy="2918045"/>
              </a:xfrm>
            </p:grpSpPr>
            <p:sp>
              <p:nvSpPr>
                <p:cNvPr id="82" name="Rectangle : coins arrondis 81">
                  <a:extLst>
                    <a:ext uri="{FF2B5EF4-FFF2-40B4-BE49-F238E27FC236}">
                      <a16:creationId xmlns:a16="http://schemas.microsoft.com/office/drawing/2014/main" id="{AA442112-E8EC-4612-B1E7-AB1DAA9E68E4}"/>
                    </a:ext>
                  </a:extLst>
                </p:cNvPr>
                <p:cNvSpPr/>
                <p:nvPr/>
              </p:nvSpPr>
              <p:spPr>
                <a:xfrm>
                  <a:off x="380470" y="2259691"/>
                  <a:ext cx="1895310" cy="2918045"/>
                </a:xfrm>
                <a:prstGeom prst="roundRect">
                  <a:avLst>
                    <a:gd name="adj" fmla="val 4291"/>
                  </a:avLst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DBB1FD62-903F-4D27-8210-284377F3B96A}"/>
                    </a:ext>
                  </a:extLst>
                </p:cNvPr>
                <p:cNvSpPr/>
                <p:nvPr/>
              </p:nvSpPr>
              <p:spPr>
                <a:xfrm>
                  <a:off x="298282" y="2345693"/>
                  <a:ext cx="1291487" cy="3515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300"/>
                    </a:spcAft>
                  </a:pPr>
                  <a:r>
                    <a:rPr lang="fr-FR" sz="1600" b="1" dirty="0">
                      <a:solidFill>
                        <a:srgbClr val="C00000"/>
                      </a:solidFill>
                    </a:rPr>
                    <a:t>RETRAITE</a:t>
                  </a:r>
                </a:p>
              </p:txBody>
            </p:sp>
          </p:grpSp>
          <p:pic>
            <p:nvPicPr>
              <p:cNvPr id="81" name="Image 80">
                <a:extLst>
                  <a:ext uri="{FF2B5EF4-FFF2-40B4-BE49-F238E27FC236}">
                    <a16:creationId xmlns:a16="http://schemas.microsoft.com/office/drawing/2014/main" id="{1EC1BBBD-1DBE-4932-B6BF-3F51DD68C4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5801" y="3932302"/>
                <a:ext cx="794439" cy="794439"/>
              </a:xfrm>
              <a:prstGeom prst="rect">
                <a:avLst/>
              </a:prstGeom>
            </p:spPr>
          </p:pic>
        </p:grp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FFE83B6-03E0-447C-9299-AC8B0B73A123}"/>
                </a:ext>
              </a:extLst>
            </p:cNvPr>
            <p:cNvSpPr/>
            <p:nvPr/>
          </p:nvSpPr>
          <p:spPr>
            <a:xfrm>
              <a:off x="1100101" y="4785069"/>
              <a:ext cx="1309331" cy="3440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300"/>
                </a:spcAft>
              </a:pPr>
              <a:r>
                <a:rPr lang="fr-FR" sz="1600" b="1" dirty="0">
                  <a:solidFill>
                    <a:srgbClr val="C00000"/>
                  </a:solidFill>
                </a:rPr>
                <a:t>RETRAITE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628BD4E5-A5DF-4F8B-A42E-F54AD280FD70}"/>
              </a:ext>
            </a:extLst>
          </p:cNvPr>
          <p:cNvSpPr/>
          <p:nvPr/>
        </p:nvSpPr>
        <p:spPr>
          <a:xfrm>
            <a:off x="2860879" y="2146930"/>
            <a:ext cx="5871599" cy="671915"/>
          </a:xfrm>
          <a:prstGeom prst="rect">
            <a:avLst/>
          </a:prstGeom>
          <a:solidFill>
            <a:srgbClr val="C00000">
              <a:alpha val="10000"/>
            </a:srgbClr>
          </a:solidFill>
        </p:spPr>
        <p:txBody>
          <a:bodyPr wrap="square">
            <a:spAutoFit/>
          </a:bodyPr>
          <a:lstStyle/>
          <a:p>
            <a:pPr marL="285750" indent="-103188">
              <a:lnSpc>
                <a:spcPct val="107000"/>
              </a:lnSpc>
              <a:buFont typeface="Wingdings" panose="05000000000000000000" pitchFamily="2" charset="2"/>
              <a:buChar char="q"/>
              <a:tabLst>
                <a:tab pos="3510915" algn="l"/>
              </a:tabLst>
            </a:pP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 Une </a:t>
            </a:r>
            <a:r>
              <a:rPr lang="fr-FR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solution souple 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sur-mesure</a:t>
            </a:r>
            <a:br>
              <a:rPr lang="fr-FR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pour bénéficier d’un complément de revenu à la retraite</a:t>
            </a:r>
            <a:endParaRPr lang="fr-FR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5BDF333-21DD-4F97-89E1-38803B77856B}"/>
              </a:ext>
            </a:extLst>
          </p:cNvPr>
          <p:cNvSpPr/>
          <p:nvPr/>
        </p:nvSpPr>
        <p:spPr>
          <a:xfrm>
            <a:off x="3052691" y="659987"/>
            <a:ext cx="1803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cap="all" dirty="0"/>
              <a:t>POURQUOI ?</a:t>
            </a:r>
            <a:endParaRPr lang="fr-FR" sz="2400" dirty="0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2EF1C6B8-7091-45E2-9404-F29B591AAB32}"/>
              </a:ext>
            </a:extLst>
          </p:cNvPr>
          <p:cNvCxnSpPr/>
          <p:nvPr/>
        </p:nvCxnSpPr>
        <p:spPr>
          <a:xfrm>
            <a:off x="2157984" y="1125111"/>
            <a:ext cx="43996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4AC694B7-78C1-484F-A389-85D05F019FA5}"/>
              </a:ext>
            </a:extLst>
          </p:cNvPr>
          <p:cNvSpPr/>
          <p:nvPr/>
        </p:nvSpPr>
        <p:spPr>
          <a:xfrm>
            <a:off x="1691104" y="1405745"/>
            <a:ext cx="5891786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fr-FR" sz="2000" dirty="0">
                <a:cs typeface="Times New Roman" panose="02020603050405020304" pitchFamily="18" charset="0"/>
              </a:rPr>
              <a:t>Le PER est la solution retraite aux </a:t>
            </a:r>
            <a:r>
              <a:rPr lang="fr-FR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multiples atouts</a:t>
            </a:r>
            <a:r>
              <a:rPr lang="fr-FR" sz="2000" dirty="0">
                <a:cs typeface="Times New Roman" panose="02020603050405020304" pitchFamily="18" charset="0"/>
              </a:rPr>
              <a:t>…</a:t>
            </a:r>
            <a:endParaRPr lang="fr-F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D552EAD-13CF-4F5A-8E24-A35AB019E0AA}"/>
              </a:ext>
            </a:extLst>
          </p:cNvPr>
          <p:cNvSpPr txBox="1"/>
          <p:nvPr/>
        </p:nvSpPr>
        <p:spPr>
          <a:xfrm>
            <a:off x="393700" y="-328949"/>
            <a:ext cx="7155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cap="all" dirty="0"/>
          </a:p>
          <a:p>
            <a:r>
              <a:rPr lang="fr-FR" sz="3600" cap="all" dirty="0">
                <a:solidFill>
                  <a:srgbClr val="CC0000"/>
                </a:solidFill>
              </a:rPr>
              <a:t>LE PER</a:t>
            </a:r>
          </a:p>
        </p:txBody>
      </p:sp>
      <p:pic>
        <p:nvPicPr>
          <p:cNvPr id="3080" name="Picture 8" descr="Sticker 4 As • Pixers® - Nous vivons pour changer">
            <a:extLst>
              <a:ext uri="{FF2B5EF4-FFF2-40B4-BE49-F238E27FC236}">
                <a16:creationId xmlns:a16="http://schemas.microsoft.com/office/drawing/2014/main" id="{065F608C-9893-4500-A8F1-C50435ACE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4" t="14114" r="9430" b="14020"/>
          <a:stretch/>
        </p:blipFill>
        <p:spPr bwMode="auto">
          <a:xfrm>
            <a:off x="360393" y="1031120"/>
            <a:ext cx="1128048" cy="10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F44C07F4-529B-4D5A-A56B-D3A84FF42776}"/>
              </a:ext>
            </a:extLst>
          </p:cNvPr>
          <p:cNvGrpSpPr/>
          <p:nvPr/>
        </p:nvGrpSpPr>
        <p:grpSpPr>
          <a:xfrm>
            <a:off x="538612" y="2762101"/>
            <a:ext cx="1944592" cy="2855742"/>
            <a:chOff x="2415878" y="2347146"/>
            <a:chExt cx="1944592" cy="2855742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A2A8D45B-9700-468C-8E6C-A519803D89FA}"/>
                </a:ext>
              </a:extLst>
            </p:cNvPr>
            <p:cNvGrpSpPr/>
            <p:nvPr/>
          </p:nvGrpSpPr>
          <p:grpSpPr>
            <a:xfrm>
              <a:off x="2415878" y="2347146"/>
              <a:ext cx="1944592" cy="2855742"/>
              <a:chOff x="2757751" y="3028787"/>
              <a:chExt cx="1736151" cy="2598291"/>
            </a:xfrm>
          </p:grpSpPr>
          <p:grpSp>
            <p:nvGrpSpPr>
              <p:cNvPr id="108" name="Groupe 107">
                <a:extLst>
                  <a:ext uri="{FF2B5EF4-FFF2-40B4-BE49-F238E27FC236}">
                    <a16:creationId xmlns:a16="http://schemas.microsoft.com/office/drawing/2014/main" id="{BAD560B8-5465-41C8-BC5D-26E6E42A8285}"/>
                  </a:ext>
                </a:extLst>
              </p:cNvPr>
              <p:cNvGrpSpPr/>
              <p:nvPr/>
            </p:nvGrpSpPr>
            <p:grpSpPr>
              <a:xfrm>
                <a:off x="2757751" y="3028787"/>
                <a:ext cx="1736151" cy="2598291"/>
                <a:chOff x="2748248" y="2228719"/>
                <a:chExt cx="1918089" cy="2918045"/>
              </a:xfrm>
            </p:grpSpPr>
            <p:sp>
              <p:nvSpPr>
                <p:cNvPr id="109" name="Rectangle : coins arrondis 108">
                  <a:extLst>
                    <a:ext uri="{FF2B5EF4-FFF2-40B4-BE49-F238E27FC236}">
                      <a16:creationId xmlns:a16="http://schemas.microsoft.com/office/drawing/2014/main" id="{50F39FE9-49E8-4F60-B6D8-985AC4F60FAB}"/>
                    </a:ext>
                  </a:extLst>
                </p:cNvPr>
                <p:cNvSpPr/>
                <p:nvPr/>
              </p:nvSpPr>
              <p:spPr>
                <a:xfrm>
                  <a:off x="2771027" y="2228719"/>
                  <a:ext cx="1895310" cy="2918045"/>
                </a:xfrm>
                <a:prstGeom prst="roundRect">
                  <a:avLst>
                    <a:gd name="adj" fmla="val 4291"/>
                  </a:avLst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1A414F1A-57E7-484F-935F-8936D7925F26}"/>
                    </a:ext>
                  </a:extLst>
                </p:cNvPr>
                <p:cNvSpPr/>
                <p:nvPr/>
              </p:nvSpPr>
              <p:spPr>
                <a:xfrm>
                  <a:off x="2748248" y="2329161"/>
                  <a:ext cx="1020138" cy="3207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1600" b="1" dirty="0"/>
                    <a:t>IMPÔTS  </a:t>
                  </a:r>
                </a:p>
              </p:txBody>
            </p:sp>
          </p:grpSp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1E71304D-D08D-458A-9203-943614C2D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9516"/>
              <a:stretch/>
            </p:blipFill>
            <p:spPr>
              <a:xfrm>
                <a:off x="3219980" y="3928855"/>
                <a:ext cx="682257" cy="798152"/>
              </a:xfrm>
              <a:prstGeom prst="rect">
                <a:avLst/>
              </a:prstGeom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426B15-D02C-4B3F-BFFB-A95A0A2CD8EB}"/>
                </a:ext>
              </a:extLst>
            </p:cNvPr>
            <p:cNvSpPr/>
            <p:nvPr/>
          </p:nvSpPr>
          <p:spPr>
            <a:xfrm>
              <a:off x="3315359" y="4823573"/>
              <a:ext cx="1034233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dirty="0"/>
                <a:t>IMPÔTS  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0410EF2-B3D3-4539-A998-4FDEEF5E087E}"/>
              </a:ext>
            </a:extLst>
          </p:cNvPr>
          <p:cNvGrpSpPr/>
          <p:nvPr/>
        </p:nvGrpSpPr>
        <p:grpSpPr>
          <a:xfrm>
            <a:off x="507260" y="3206701"/>
            <a:ext cx="2367687" cy="2855742"/>
            <a:chOff x="4320563" y="2347145"/>
            <a:chExt cx="2367687" cy="2855742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22CCC2FF-64DB-43E0-AC69-0C2348FA6F85}"/>
                </a:ext>
              </a:extLst>
            </p:cNvPr>
            <p:cNvGrpSpPr/>
            <p:nvPr/>
          </p:nvGrpSpPr>
          <p:grpSpPr>
            <a:xfrm>
              <a:off x="4320563" y="2347145"/>
              <a:ext cx="2129479" cy="2855742"/>
              <a:chOff x="4495863" y="3028786"/>
              <a:chExt cx="1901221" cy="2598291"/>
            </a:xfrm>
          </p:grpSpPr>
          <p:sp>
            <p:nvSpPr>
              <p:cNvPr id="128" name="Rectangle : coins arrondis 127">
                <a:extLst>
                  <a:ext uri="{FF2B5EF4-FFF2-40B4-BE49-F238E27FC236}">
                    <a16:creationId xmlns:a16="http://schemas.microsoft.com/office/drawing/2014/main" id="{93B87167-69E3-4A49-BF6C-F2195B5EC0D2}"/>
                  </a:ext>
                </a:extLst>
              </p:cNvPr>
              <p:cNvSpPr/>
              <p:nvPr/>
            </p:nvSpPr>
            <p:spPr>
              <a:xfrm>
                <a:off x="4681552" y="3028786"/>
                <a:ext cx="1715532" cy="2598291"/>
              </a:xfrm>
              <a:prstGeom prst="roundRect">
                <a:avLst>
                  <a:gd name="adj" fmla="val 4291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8FD158E7-256A-46B8-90CA-37CE8ACFA099}"/>
                  </a:ext>
                </a:extLst>
              </p:cNvPr>
              <p:cNvSpPr/>
              <p:nvPr/>
            </p:nvSpPr>
            <p:spPr>
              <a:xfrm>
                <a:off x="4495863" y="3092290"/>
                <a:ext cx="1697036" cy="313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300"/>
                  </a:spcAft>
                </a:pPr>
                <a:r>
                  <a:rPr lang="fr-FR" sz="1600" b="1" dirty="0">
                    <a:solidFill>
                      <a:srgbClr val="C00000"/>
                    </a:solidFill>
                  </a:rPr>
                  <a:t>PRÉVOYANCE</a:t>
                </a:r>
              </a:p>
            </p:txBody>
          </p:sp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AC6F4497-082E-4638-AD70-1BA62AFA5F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hotocopy/>
                        </a14:imgEffect>
                        <a14:imgEffect>
                          <a14:saturation sat="9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1333" y="3909277"/>
                <a:ext cx="817729" cy="817730"/>
              </a:xfrm>
              <a:prstGeom prst="rect">
                <a:avLst/>
              </a:prstGeom>
            </p:spPr>
          </p:pic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787D2EF-D431-40FD-8378-5C4715557919}"/>
                </a:ext>
              </a:extLst>
            </p:cNvPr>
            <p:cNvSpPr/>
            <p:nvPr/>
          </p:nvSpPr>
          <p:spPr>
            <a:xfrm>
              <a:off x="4787470" y="4795434"/>
              <a:ext cx="1900780" cy="3440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300"/>
                </a:spcAft>
              </a:pPr>
              <a:r>
                <a:rPr lang="fr-FR" sz="1600" b="1" dirty="0">
                  <a:solidFill>
                    <a:srgbClr val="C00000"/>
                  </a:solidFill>
                </a:rPr>
                <a:t>PRÉVOYANCE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5118489B-6BCB-41AD-9C3A-D37A6A46D90C}"/>
              </a:ext>
            </a:extLst>
          </p:cNvPr>
          <p:cNvGrpSpPr/>
          <p:nvPr/>
        </p:nvGrpSpPr>
        <p:grpSpPr>
          <a:xfrm>
            <a:off x="607992" y="3636282"/>
            <a:ext cx="2423474" cy="2855741"/>
            <a:chOff x="6359437" y="2352848"/>
            <a:chExt cx="2423474" cy="2855741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E6737DE1-0B73-426E-BC2F-CA33EEC806EB}"/>
                </a:ext>
              </a:extLst>
            </p:cNvPr>
            <p:cNvGrpSpPr/>
            <p:nvPr/>
          </p:nvGrpSpPr>
          <p:grpSpPr>
            <a:xfrm>
              <a:off x="6359437" y="2352848"/>
              <a:ext cx="2223840" cy="2855741"/>
              <a:chOff x="6359437" y="2352848"/>
              <a:chExt cx="2223840" cy="2855741"/>
            </a:xfrm>
          </p:grpSpPr>
          <p:grpSp>
            <p:nvGrpSpPr>
              <p:cNvPr id="119" name="Groupe 118">
                <a:extLst>
                  <a:ext uri="{FF2B5EF4-FFF2-40B4-BE49-F238E27FC236}">
                    <a16:creationId xmlns:a16="http://schemas.microsoft.com/office/drawing/2014/main" id="{667FEC3B-8114-4131-8599-7D98C3628383}"/>
                  </a:ext>
                </a:extLst>
              </p:cNvPr>
              <p:cNvGrpSpPr/>
              <p:nvPr/>
            </p:nvGrpSpPr>
            <p:grpSpPr>
              <a:xfrm>
                <a:off x="6359437" y="2352848"/>
                <a:ext cx="2223840" cy="2855741"/>
                <a:chOff x="6404966" y="2209636"/>
                <a:chExt cx="2193532" cy="2918044"/>
              </a:xfrm>
            </p:grpSpPr>
            <p:sp>
              <p:nvSpPr>
                <p:cNvPr id="122" name="Rectangle : coins arrondis 121">
                  <a:extLst>
                    <a:ext uri="{FF2B5EF4-FFF2-40B4-BE49-F238E27FC236}">
                      <a16:creationId xmlns:a16="http://schemas.microsoft.com/office/drawing/2014/main" id="{C1656159-78F5-4BC3-A194-95F181DAC807}"/>
                    </a:ext>
                  </a:extLst>
                </p:cNvPr>
                <p:cNvSpPr/>
                <p:nvPr/>
              </p:nvSpPr>
              <p:spPr>
                <a:xfrm>
                  <a:off x="6665070" y="2209636"/>
                  <a:ext cx="1895310" cy="2918044"/>
                </a:xfrm>
                <a:prstGeom prst="roundRect">
                  <a:avLst>
                    <a:gd name="adj" fmla="val 4291"/>
                  </a:avLst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38DFE519-931A-4755-A3C9-253456BAFC96}"/>
                    </a:ext>
                  </a:extLst>
                </p:cNvPr>
                <p:cNvSpPr/>
                <p:nvPr/>
              </p:nvSpPr>
              <p:spPr>
                <a:xfrm>
                  <a:off x="6404966" y="2286647"/>
                  <a:ext cx="2193532" cy="3515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300"/>
                    </a:spcAft>
                  </a:pPr>
                  <a:r>
                    <a:rPr lang="fr-FR" sz="1600" b="1" dirty="0"/>
                    <a:t>TRANSMISSION</a:t>
                  </a:r>
                </a:p>
              </p:txBody>
            </p:sp>
          </p:grpSp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5B379558-8BDF-4428-9DF9-9EB2BF1A0E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2377" y="3331820"/>
                <a:ext cx="841025" cy="811850"/>
              </a:xfrm>
              <a:prstGeom prst="rect">
                <a:avLst/>
              </a:prstGeom>
            </p:spPr>
          </p:pic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E40A6F5-EBFF-4BCC-9715-933AE79963AF}"/>
                </a:ext>
              </a:extLst>
            </p:cNvPr>
            <p:cNvSpPr/>
            <p:nvPr/>
          </p:nvSpPr>
          <p:spPr>
            <a:xfrm>
              <a:off x="6559072" y="4771338"/>
              <a:ext cx="2223839" cy="3440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300"/>
                </a:spcAft>
              </a:pPr>
              <a:r>
                <a:rPr lang="fr-FR" sz="1600" b="1" dirty="0"/>
                <a:t>TRANSMISSION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C953AC6E-7474-4533-959D-03724472D060}"/>
              </a:ext>
            </a:extLst>
          </p:cNvPr>
          <p:cNvGrpSpPr/>
          <p:nvPr/>
        </p:nvGrpSpPr>
        <p:grpSpPr>
          <a:xfrm>
            <a:off x="2650520" y="3373734"/>
            <a:ext cx="6329954" cy="1804472"/>
            <a:chOff x="2624528" y="3147813"/>
            <a:chExt cx="6329954" cy="180447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DA803FB-5064-4015-A104-8F4334732584}"/>
                </a:ext>
              </a:extLst>
            </p:cNvPr>
            <p:cNvSpPr/>
            <p:nvPr/>
          </p:nvSpPr>
          <p:spPr>
            <a:xfrm>
              <a:off x="2624528" y="4260964"/>
              <a:ext cx="2955415" cy="4788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  <a:tabLst>
                  <a:tab pos="3510915" algn="l"/>
                </a:tabLst>
              </a:pPr>
              <a:r>
                <a:rPr lang="fr-FR" sz="1200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Épargner</a:t>
              </a:r>
              <a:br>
                <a:rPr lang="fr-FR" sz="1200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fr-FR" sz="1200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 pendant votre vie active</a:t>
              </a:r>
            </a:p>
          </p:txBody>
        </p:sp>
        <p:pic>
          <p:nvPicPr>
            <p:cNvPr id="34" name="Picture 6" descr="Piggy bank and a dollar coin - Free commerce icons">
              <a:extLst>
                <a:ext uri="{FF2B5EF4-FFF2-40B4-BE49-F238E27FC236}">
                  <a16:creationId xmlns:a16="http://schemas.microsoft.com/office/drawing/2014/main" id="{1FAC2EFB-377F-4906-AD67-1120E1294B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00" t="5783" r="23600" b="3333"/>
            <a:stretch/>
          </p:blipFill>
          <p:spPr bwMode="auto">
            <a:xfrm>
              <a:off x="3738291" y="3396724"/>
              <a:ext cx="906288" cy="818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3844E64-648C-431F-9A21-6365C237BA88}"/>
                </a:ext>
              </a:extLst>
            </p:cNvPr>
            <p:cNvSpPr/>
            <p:nvPr/>
          </p:nvSpPr>
          <p:spPr>
            <a:xfrm>
              <a:off x="5746885" y="4260963"/>
              <a:ext cx="3207597" cy="4788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  <a:tabLst>
                  <a:tab pos="3510915" algn="l"/>
                </a:tabLst>
              </a:pPr>
              <a:r>
                <a:rPr lang="fr-FR" sz="1200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Disposer d’un capital à la retraite</a:t>
              </a:r>
            </a:p>
            <a:p>
              <a:pPr algn="ctr">
                <a:lnSpc>
                  <a:spcPct val="107000"/>
                </a:lnSpc>
                <a:spcAft>
                  <a:spcPts val="0"/>
                </a:spcAft>
                <a:tabLst>
                  <a:tab pos="3510915" algn="l"/>
                </a:tabLst>
              </a:pPr>
              <a:r>
                <a:rPr lang="fr-FR" sz="1200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ou d’un revenu à vie</a:t>
              </a:r>
            </a:p>
          </p:txBody>
        </p:sp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EEB9F287-C3B5-455F-883E-3F44B6D0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64"/>
            <a:stretch/>
          </p:blipFill>
          <p:spPr>
            <a:xfrm>
              <a:off x="6636623" y="3147813"/>
              <a:ext cx="1265952" cy="1142921"/>
            </a:xfrm>
            <a:prstGeom prst="rect">
              <a:avLst/>
            </a:prstGeom>
          </p:spPr>
        </p:pic>
        <p:sp>
          <p:nvSpPr>
            <p:cNvPr id="39" name="Flèche : chevron 38">
              <a:extLst>
                <a:ext uri="{FF2B5EF4-FFF2-40B4-BE49-F238E27FC236}">
                  <a16:creationId xmlns:a16="http://schemas.microsoft.com/office/drawing/2014/main" id="{A522533E-9895-45AB-B77F-16E69D438E61}"/>
                </a:ext>
              </a:extLst>
            </p:cNvPr>
            <p:cNvSpPr/>
            <p:nvPr/>
          </p:nvSpPr>
          <p:spPr>
            <a:xfrm>
              <a:off x="5340940" y="3236901"/>
              <a:ext cx="340174" cy="1715384"/>
            </a:xfrm>
            <a:prstGeom prst="chevron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B2FAC918-1944-4D3D-BAF2-2384EADC2ADB}"/>
              </a:ext>
            </a:extLst>
          </p:cNvPr>
          <p:cNvSpPr/>
          <p:nvPr/>
        </p:nvSpPr>
        <p:spPr>
          <a:xfrm>
            <a:off x="2847605" y="2151094"/>
            <a:ext cx="5850541" cy="671915"/>
          </a:xfrm>
          <a:prstGeom prst="rect">
            <a:avLst/>
          </a:prstGeom>
          <a:solidFill>
            <a:srgbClr val="C00000">
              <a:alpha val="10000"/>
            </a:srgbClr>
          </a:solidFill>
        </p:spPr>
        <p:txBody>
          <a:bodyPr wrap="square">
            <a:spAutoFit/>
          </a:bodyPr>
          <a:lstStyle/>
          <a:p>
            <a:pPr marL="285750" indent="-103188">
              <a:lnSpc>
                <a:spcPct val="107000"/>
              </a:lnSpc>
              <a:buFont typeface="Wingdings" panose="05000000000000000000" pitchFamily="2" charset="2"/>
              <a:buChar char="q"/>
              <a:tabLst>
                <a:tab pos="3510915" algn="l"/>
              </a:tabLst>
            </a:pP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fr-FR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droit à réduire ses impôts</a:t>
            </a:r>
            <a:br>
              <a:rPr lang="fr-FR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avec des versements déductibles des revenus</a:t>
            </a:r>
            <a:endParaRPr lang="fr-FR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F62A0D3-6E59-48A8-B0E8-5D4131F8E913}"/>
              </a:ext>
            </a:extLst>
          </p:cNvPr>
          <p:cNvSpPr/>
          <p:nvPr/>
        </p:nvSpPr>
        <p:spPr>
          <a:xfrm>
            <a:off x="2861673" y="2143433"/>
            <a:ext cx="5850541" cy="375552"/>
          </a:xfrm>
          <a:prstGeom prst="rect">
            <a:avLst/>
          </a:prstGeom>
          <a:solidFill>
            <a:srgbClr val="C00000">
              <a:alpha val="10000"/>
            </a:srgbClr>
          </a:solidFill>
        </p:spPr>
        <p:txBody>
          <a:bodyPr wrap="square">
            <a:spAutoFit/>
          </a:bodyPr>
          <a:lstStyle/>
          <a:p>
            <a:pPr marL="285750" indent="-103188">
              <a:lnSpc>
                <a:spcPct val="107000"/>
              </a:lnSpc>
              <a:buFont typeface="Wingdings" panose="05000000000000000000" pitchFamily="2" charset="2"/>
              <a:buChar char="q"/>
              <a:tabLst>
                <a:tab pos="3510915" algn="l"/>
              </a:tabLst>
            </a:pP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 Un</a:t>
            </a:r>
            <a:r>
              <a:rPr lang="fr-FR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outil 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fr-FR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sécuriser son avenir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A190E083-A391-4AC6-9C0E-6427F9554C02}"/>
              </a:ext>
            </a:extLst>
          </p:cNvPr>
          <p:cNvGrpSpPr/>
          <p:nvPr/>
        </p:nvGrpSpPr>
        <p:grpSpPr>
          <a:xfrm>
            <a:off x="3241201" y="3451744"/>
            <a:ext cx="5345329" cy="1715384"/>
            <a:chOff x="3242318" y="5084957"/>
            <a:chExt cx="5345329" cy="1715384"/>
          </a:xfrm>
        </p:grpSpPr>
        <p:pic>
          <p:nvPicPr>
            <p:cNvPr id="44" name="Picture 2" descr="Discount icon in flat style sale symbol Royalty Free Vector">
              <a:extLst>
                <a:ext uri="{FF2B5EF4-FFF2-40B4-BE49-F238E27FC236}">
                  <a16:creationId xmlns:a16="http://schemas.microsoft.com/office/drawing/2014/main" id="{377461F6-A891-495C-BAC1-758DFAAC84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1" t="17202" r="18730" b="25128"/>
            <a:stretch/>
          </p:blipFill>
          <p:spPr bwMode="auto">
            <a:xfrm rot="2343207">
              <a:off x="6507899" y="5648124"/>
              <a:ext cx="526213" cy="589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0409D4E2-E9F6-4F6A-BE46-3952EE0C243D}"/>
                </a:ext>
              </a:extLst>
            </p:cNvPr>
            <p:cNvGrpSpPr/>
            <p:nvPr/>
          </p:nvGrpSpPr>
          <p:grpSpPr>
            <a:xfrm>
              <a:off x="6876312" y="5339650"/>
              <a:ext cx="786573" cy="727617"/>
              <a:chOff x="2571092" y="5638500"/>
              <a:chExt cx="862531" cy="702406"/>
            </a:xfrm>
          </p:grpSpPr>
          <p:pic>
            <p:nvPicPr>
              <p:cNvPr id="46" name="Image 45">
                <a:extLst>
                  <a:ext uri="{FF2B5EF4-FFF2-40B4-BE49-F238E27FC236}">
                    <a16:creationId xmlns:a16="http://schemas.microsoft.com/office/drawing/2014/main" id="{5BFD8731-55A1-495E-B5ED-F3AAA5ADA3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651155" y="5638500"/>
                <a:ext cx="702406" cy="702406"/>
              </a:xfrm>
              <a:prstGeom prst="rect">
                <a:avLst/>
              </a:prstGeom>
            </p:spPr>
          </p:pic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11B267D-33E2-4C16-BC3A-B9CC7C04E313}"/>
                  </a:ext>
                </a:extLst>
              </p:cNvPr>
              <p:cNvSpPr/>
              <p:nvPr/>
            </p:nvSpPr>
            <p:spPr>
              <a:xfrm rot="20727039">
                <a:off x="2571092" y="5864756"/>
                <a:ext cx="862531" cy="1966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>
                    <a:solidFill>
                      <a:schemeClr val="tx1"/>
                    </a:solidFill>
                  </a:rPr>
                  <a:t>IMPOTS</a:t>
                </a:r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8305C93-8A3B-43E6-ACE5-8422FBF4D8ED}"/>
                </a:ext>
              </a:extLst>
            </p:cNvPr>
            <p:cNvSpPr/>
            <p:nvPr/>
          </p:nvSpPr>
          <p:spPr>
            <a:xfrm>
              <a:off x="3242318" y="6198013"/>
              <a:ext cx="1649490" cy="281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  <a:tabLst>
                  <a:tab pos="3510915" algn="l"/>
                </a:tabLst>
              </a:pPr>
              <a:r>
                <a:rPr lang="fr-FR" sz="1200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Épargne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B1C3197-949D-4FE4-81F2-C50DA21C38FB}"/>
                </a:ext>
              </a:extLst>
            </p:cNvPr>
            <p:cNvSpPr/>
            <p:nvPr/>
          </p:nvSpPr>
          <p:spPr>
            <a:xfrm>
              <a:off x="5632232" y="6198013"/>
              <a:ext cx="2955415" cy="281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  <a:tabLst>
                  <a:tab pos="3510915" algn="l"/>
                </a:tabLst>
              </a:pPr>
              <a:r>
                <a:rPr lang="fr-FR" sz="1200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Économie d’impôts</a:t>
              </a:r>
            </a:p>
          </p:txBody>
        </p:sp>
        <p:sp>
          <p:nvSpPr>
            <p:cNvPr id="3" name="Flèche : chevron 2">
              <a:extLst>
                <a:ext uri="{FF2B5EF4-FFF2-40B4-BE49-F238E27FC236}">
                  <a16:creationId xmlns:a16="http://schemas.microsoft.com/office/drawing/2014/main" id="{15F068FA-9FF3-4E52-8F3F-FF5E0960D0D1}"/>
                </a:ext>
              </a:extLst>
            </p:cNvPr>
            <p:cNvSpPr/>
            <p:nvPr/>
          </p:nvSpPr>
          <p:spPr>
            <a:xfrm>
              <a:off x="5393953" y="5084957"/>
              <a:ext cx="340174" cy="1715384"/>
            </a:xfrm>
            <a:prstGeom prst="chevron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pic>
          <p:nvPicPr>
            <p:cNvPr id="5" name="Picture 6" descr="Piggy bank and a dollar coin - Free commerce icons">
              <a:extLst>
                <a:ext uri="{FF2B5EF4-FFF2-40B4-BE49-F238E27FC236}">
                  <a16:creationId xmlns:a16="http://schemas.microsoft.com/office/drawing/2014/main" id="{D99D27E2-A248-4718-8D1D-F0428792B0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00" t="5783" r="23600" b="3333"/>
            <a:stretch/>
          </p:blipFill>
          <p:spPr bwMode="auto">
            <a:xfrm>
              <a:off x="3681306" y="5285937"/>
              <a:ext cx="906288" cy="818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261FDF59-C8B0-4340-87E9-D4C01E5AB10C}"/>
              </a:ext>
            </a:extLst>
          </p:cNvPr>
          <p:cNvGrpSpPr/>
          <p:nvPr/>
        </p:nvGrpSpPr>
        <p:grpSpPr>
          <a:xfrm>
            <a:off x="2732366" y="3422907"/>
            <a:ext cx="5968593" cy="1715384"/>
            <a:chOff x="2773359" y="5017589"/>
            <a:chExt cx="5968593" cy="1715384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F382F38-A96C-4F92-858F-2E35C63279EE}"/>
                </a:ext>
              </a:extLst>
            </p:cNvPr>
            <p:cNvSpPr/>
            <p:nvPr/>
          </p:nvSpPr>
          <p:spPr>
            <a:xfrm>
              <a:off x="2773359" y="6287481"/>
              <a:ext cx="2955415" cy="281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  <a:tabLst>
                  <a:tab pos="3510915" algn="l"/>
                </a:tabLst>
              </a:pPr>
              <a:r>
                <a:rPr lang="fr-FR" sz="1200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Accident de la vie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0EBD449-2BD1-4D24-9B6D-972D92F93020}"/>
                </a:ext>
              </a:extLst>
            </p:cNvPr>
            <p:cNvSpPr/>
            <p:nvPr/>
          </p:nvSpPr>
          <p:spPr>
            <a:xfrm>
              <a:off x="5786537" y="6286206"/>
              <a:ext cx="2955415" cy="281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  <a:tabLst>
                  <a:tab pos="3510915" algn="l"/>
                </a:tabLst>
              </a:pPr>
              <a:r>
                <a:rPr lang="fr-FR" sz="1200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Un capital disponible</a:t>
              </a:r>
            </a:p>
          </p:txBody>
        </p:sp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51D5CAA7-1B49-4003-B990-5761429D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7732" y="5386795"/>
              <a:ext cx="755603" cy="755603"/>
            </a:xfrm>
            <a:prstGeom prst="rect">
              <a:avLst/>
            </a:prstGeom>
          </p:spPr>
        </p:pic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19C83B32-407F-47F1-995F-CC5D1443DD80}"/>
                </a:ext>
              </a:extLst>
            </p:cNvPr>
            <p:cNvGrpSpPr/>
            <p:nvPr/>
          </p:nvGrpSpPr>
          <p:grpSpPr>
            <a:xfrm>
              <a:off x="3592808" y="5427104"/>
              <a:ext cx="1234214" cy="820462"/>
              <a:chOff x="3816397" y="5260121"/>
              <a:chExt cx="874977" cy="579881"/>
            </a:xfrm>
          </p:grpSpPr>
          <p:pic>
            <p:nvPicPr>
              <p:cNvPr id="52" name="Picture 8" descr="tomber chute osteo osteopathie ostéopathe paris ostéopathie apres ...">
                <a:extLst>
                  <a:ext uri="{FF2B5EF4-FFF2-40B4-BE49-F238E27FC236}">
                    <a16:creationId xmlns:a16="http://schemas.microsoft.com/office/drawing/2014/main" id="{F8FC8CED-98A5-499D-81FB-C8EC800791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6397" y="5260121"/>
                <a:ext cx="755603" cy="57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Image 55">
                <a:extLst>
                  <a:ext uri="{FF2B5EF4-FFF2-40B4-BE49-F238E27FC236}">
                    <a16:creationId xmlns:a16="http://schemas.microsoft.com/office/drawing/2014/main" id="{BD10943D-53AA-4A26-B778-9FC99A6C74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05280" y="5558040"/>
                <a:ext cx="286094" cy="118936"/>
              </a:xfrm>
              <a:prstGeom prst="rect">
                <a:avLst/>
              </a:prstGeom>
            </p:spPr>
          </p:pic>
        </p:grpSp>
        <p:sp>
          <p:nvSpPr>
            <p:cNvPr id="21" name="Flèche : chevron 20">
              <a:extLst>
                <a:ext uri="{FF2B5EF4-FFF2-40B4-BE49-F238E27FC236}">
                  <a16:creationId xmlns:a16="http://schemas.microsoft.com/office/drawing/2014/main" id="{F4F495CF-C53C-4198-AD1B-875F004503FF}"/>
                </a:ext>
              </a:extLst>
            </p:cNvPr>
            <p:cNvSpPr/>
            <p:nvPr/>
          </p:nvSpPr>
          <p:spPr>
            <a:xfrm>
              <a:off x="5415809" y="5017589"/>
              <a:ext cx="340174" cy="1715384"/>
            </a:xfrm>
            <a:prstGeom prst="chevron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2A475869-985D-4351-882B-F006586C7A61}"/>
              </a:ext>
            </a:extLst>
          </p:cNvPr>
          <p:cNvGrpSpPr/>
          <p:nvPr/>
        </p:nvGrpSpPr>
        <p:grpSpPr>
          <a:xfrm>
            <a:off x="3743814" y="3491659"/>
            <a:ext cx="4865676" cy="1715384"/>
            <a:chOff x="3770853" y="5111089"/>
            <a:chExt cx="4865676" cy="1715384"/>
          </a:xfrm>
        </p:grpSpPr>
        <p:sp>
          <p:nvSpPr>
            <p:cNvPr id="24" name="Flèche : chevron 23">
              <a:extLst>
                <a:ext uri="{FF2B5EF4-FFF2-40B4-BE49-F238E27FC236}">
                  <a16:creationId xmlns:a16="http://schemas.microsoft.com/office/drawing/2014/main" id="{DFC01D1A-2095-424A-A910-456754866021}"/>
                </a:ext>
              </a:extLst>
            </p:cNvPr>
            <p:cNvSpPr/>
            <p:nvPr/>
          </p:nvSpPr>
          <p:spPr>
            <a:xfrm>
              <a:off x="5403528" y="5111089"/>
              <a:ext cx="340174" cy="1715384"/>
            </a:xfrm>
            <a:prstGeom prst="chevron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4CA5854-1E44-459E-B9CB-657480AF9EC7}"/>
                </a:ext>
              </a:extLst>
            </p:cNvPr>
            <p:cNvSpPr/>
            <p:nvPr/>
          </p:nvSpPr>
          <p:spPr>
            <a:xfrm>
              <a:off x="5681114" y="6375271"/>
              <a:ext cx="2955415" cy="281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  <a:tabLst>
                  <a:tab pos="3510915" algn="l"/>
                </a:tabLst>
              </a:pPr>
              <a:r>
                <a:rPr lang="fr-FR" sz="1200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Un capital transmissible</a:t>
              </a:r>
            </a:p>
          </p:txBody>
        </p:sp>
        <p:pic>
          <p:nvPicPr>
            <p:cNvPr id="66" name="Image 65">
              <a:extLst>
                <a:ext uri="{FF2B5EF4-FFF2-40B4-BE49-F238E27FC236}">
                  <a16:creationId xmlns:a16="http://schemas.microsoft.com/office/drawing/2014/main" id="{7139178B-5475-47F8-B22F-635678975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161" y="5395494"/>
              <a:ext cx="906123" cy="906123"/>
            </a:xfrm>
            <a:prstGeom prst="rect">
              <a:avLst/>
            </a:prstGeom>
          </p:spPr>
        </p:pic>
        <p:pic>
          <p:nvPicPr>
            <p:cNvPr id="67" name="Picture 6" descr="Funeral, Burial, death, halloween, Cemetery icon">
              <a:extLst>
                <a:ext uri="{FF2B5EF4-FFF2-40B4-BE49-F238E27FC236}">
                  <a16:creationId xmlns:a16="http://schemas.microsoft.com/office/drawing/2014/main" id="{9439F75D-2065-4A82-8799-6901398EB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853" y="5474381"/>
              <a:ext cx="833158" cy="833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86ED60C-C2D1-480D-A03A-E4A083B7CD60}"/>
                </a:ext>
              </a:extLst>
            </p:cNvPr>
            <p:cNvSpPr/>
            <p:nvPr/>
          </p:nvSpPr>
          <p:spPr>
            <a:xfrm>
              <a:off x="3793685" y="6374492"/>
              <a:ext cx="795500" cy="281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  <a:tabLst>
                  <a:tab pos="3510915" algn="l"/>
                </a:tabLst>
              </a:pPr>
              <a:r>
                <a:rPr lang="fr-FR" sz="1200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Décès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A926865-7224-4B67-8DF7-E1D0F1A0C43A}"/>
              </a:ext>
            </a:extLst>
          </p:cNvPr>
          <p:cNvSpPr/>
          <p:nvPr/>
        </p:nvSpPr>
        <p:spPr>
          <a:xfrm>
            <a:off x="2860879" y="2162299"/>
            <a:ext cx="5871599" cy="375552"/>
          </a:xfrm>
          <a:prstGeom prst="rect">
            <a:avLst/>
          </a:prstGeom>
          <a:solidFill>
            <a:srgbClr val="C00000">
              <a:alpha val="10000"/>
            </a:srgbClr>
          </a:solidFill>
        </p:spPr>
        <p:txBody>
          <a:bodyPr wrap="square">
            <a:spAutoFit/>
          </a:bodyPr>
          <a:lstStyle/>
          <a:p>
            <a:pPr marL="285750" indent="-103188">
              <a:lnSpc>
                <a:spcPct val="107000"/>
              </a:lnSpc>
              <a:buFont typeface="Wingdings" panose="05000000000000000000" pitchFamily="2" charset="2"/>
              <a:buChar char="q"/>
              <a:tabLst>
                <a:tab pos="3510915" algn="l"/>
              </a:tabLst>
            </a:pP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 Une </a:t>
            </a:r>
            <a:r>
              <a:rPr lang="fr-FR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solution 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pour</a:t>
            </a:r>
            <a:r>
              <a:rPr lang="fr-FR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ea typeface="Calibri" panose="020F0502020204030204" pitchFamily="34" charset="0"/>
              </a:rPr>
              <a:t>assurer la protection de </a:t>
            </a:r>
            <a:r>
              <a:rPr lang="fr-FR" b="1" dirty="0">
                <a:ea typeface="Calibri" panose="020F0502020204030204" pitchFamily="34" charset="0"/>
              </a:rPr>
              <a:t>se</a:t>
            </a:r>
            <a:r>
              <a:rPr lang="fr-FR" sz="1800" b="1" dirty="0">
                <a:effectLst/>
                <a:ea typeface="Calibri" panose="020F0502020204030204" pitchFamily="34" charset="0"/>
              </a:rPr>
              <a:t>s proches</a:t>
            </a:r>
            <a:endParaRPr lang="fr-FR" dirty="0"/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B66826D9-E04C-4D86-B94F-B9E6E0DDD875}"/>
              </a:ext>
            </a:extLst>
          </p:cNvPr>
          <p:cNvGrpSpPr/>
          <p:nvPr/>
        </p:nvGrpSpPr>
        <p:grpSpPr>
          <a:xfrm>
            <a:off x="2910321" y="4174435"/>
            <a:ext cx="1559776" cy="2317427"/>
            <a:chOff x="2966381" y="3218919"/>
            <a:chExt cx="1921497" cy="2855741"/>
          </a:xfrm>
        </p:grpSpPr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2611D044-45E8-48ED-A8D8-1231265AC6E6}"/>
                </a:ext>
              </a:extLst>
            </p:cNvPr>
            <p:cNvSpPr/>
            <p:nvPr/>
          </p:nvSpPr>
          <p:spPr>
            <a:xfrm>
              <a:off x="2966381" y="3218919"/>
              <a:ext cx="1921497" cy="2855741"/>
            </a:xfrm>
            <a:prstGeom prst="roundRect">
              <a:avLst>
                <a:gd name="adj" fmla="val 4291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6" name="Picture 4" descr="Joker (carte à jouer) — Wikipédia">
              <a:extLst>
                <a:ext uri="{FF2B5EF4-FFF2-40B4-BE49-F238E27FC236}">
                  <a16:creationId xmlns:a16="http://schemas.microsoft.com/office/drawing/2014/main" id="{F9F4A2EE-6E2A-4F2B-88C3-96DD6143C6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629" y="3285167"/>
              <a:ext cx="316294" cy="368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C173F76-0E6F-4A8D-AEDD-C48ED4EB2504}"/>
                </a:ext>
              </a:extLst>
            </p:cNvPr>
            <p:cNvSpPr/>
            <p:nvPr/>
          </p:nvSpPr>
          <p:spPr>
            <a:xfrm rot="22773">
              <a:off x="3231028" y="3355382"/>
              <a:ext cx="732425" cy="3185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/>
                <a:t>JOKER</a:t>
              </a:r>
              <a:endParaRPr lang="fr-FR" sz="1050" b="1" dirty="0"/>
            </a:p>
          </p:txBody>
        </p:sp>
        <p:pic>
          <p:nvPicPr>
            <p:cNvPr id="89" name="Picture 2" descr="La Main De La Femme Met Une Cerise Sur Le Gâteau, D'isolement Sur ...">
              <a:extLst>
                <a:ext uri="{FF2B5EF4-FFF2-40B4-BE49-F238E27FC236}">
                  <a16:creationId xmlns:a16="http://schemas.microsoft.com/office/drawing/2014/main" id="{D75BD8C4-1805-43FC-BF93-9CBD395016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29" t="11485" r="10268" b="10851"/>
            <a:stretch/>
          </p:blipFill>
          <p:spPr bwMode="auto">
            <a:xfrm flipH="1">
              <a:off x="3206480" y="3790169"/>
              <a:ext cx="1424958" cy="1733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Joker (carte à jouer) — Wikipédia">
              <a:extLst>
                <a:ext uri="{FF2B5EF4-FFF2-40B4-BE49-F238E27FC236}">
                  <a16:creationId xmlns:a16="http://schemas.microsoft.com/office/drawing/2014/main" id="{42FCEA0C-6067-4C7E-A27A-A08B3CE46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818" y="5630778"/>
              <a:ext cx="316294" cy="368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4A3E899-33CD-4AA8-B08E-93647DC56AA8}"/>
                </a:ext>
              </a:extLst>
            </p:cNvPr>
            <p:cNvSpPr/>
            <p:nvPr/>
          </p:nvSpPr>
          <p:spPr>
            <a:xfrm rot="22773">
              <a:off x="3915791" y="5684967"/>
              <a:ext cx="732425" cy="3185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/>
                <a:t>JOKER</a:t>
              </a:r>
              <a:endParaRPr lang="fr-FR" sz="1050" b="1" dirty="0"/>
            </a:p>
          </p:txBody>
        </p:sp>
      </p:grpSp>
      <p:sp>
        <p:nvSpPr>
          <p:cNvPr id="106" name="ZoneTexte 105">
            <a:extLst>
              <a:ext uri="{FF2B5EF4-FFF2-40B4-BE49-F238E27FC236}">
                <a16:creationId xmlns:a16="http://schemas.microsoft.com/office/drawing/2014/main" id="{AA29565C-7B44-4B0E-B60F-15CB6C443FB2}"/>
              </a:ext>
            </a:extLst>
          </p:cNvPr>
          <p:cNvSpPr txBox="1"/>
          <p:nvPr/>
        </p:nvSpPr>
        <p:spPr>
          <a:xfrm>
            <a:off x="2995969" y="2469204"/>
            <a:ext cx="5553811" cy="671915"/>
          </a:xfrm>
          <a:prstGeom prst="rect">
            <a:avLst/>
          </a:prstGeom>
          <a:solidFill>
            <a:srgbClr val="C00000">
              <a:alpha val="10000"/>
            </a:srgb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è"/>
              <a:tabLst>
                <a:tab pos="3510915" algn="l"/>
              </a:tabLst>
            </a:pPr>
            <a:r>
              <a:rPr lang="fr-FR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Une épargne </a:t>
            </a:r>
            <a:r>
              <a:rPr lang="fr-FR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disponible</a:t>
            </a:r>
            <a:r>
              <a:rPr lang="fr-FR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pour financer l’acquisition de </a:t>
            </a:r>
            <a:b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sa </a:t>
            </a:r>
            <a:r>
              <a:rPr lang="fr-FR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résidence principale</a:t>
            </a:r>
            <a:endParaRPr lang="fr-FR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11B4691-78DB-409F-AE94-3BD8CF8C138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261" y="3409146"/>
            <a:ext cx="1559776" cy="155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9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3" grpId="0" animBg="1"/>
      <p:bldP spid="43" grpId="1" animBg="1"/>
      <p:bldP spid="51" grpId="0" animBg="1"/>
      <p:bldP spid="51" grpId="1" animBg="1"/>
      <p:bldP spid="26" grpId="0" animBg="1"/>
      <p:bldP spid="26" grpId="1" animBg="1"/>
      <p:bldP spid="1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36CF483D-8F57-4E97-BFCE-3050CBCD006A}"/>
              </a:ext>
            </a:extLst>
          </p:cNvPr>
          <p:cNvSpPr txBox="1"/>
          <p:nvPr/>
        </p:nvSpPr>
        <p:spPr>
          <a:xfrm>
            <a:off x="484075" y="1673536"/>
            <a:ext cx="71551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5400" cap="all" dirty="0"/>
          </a:p>
          <a:p>
            <a:pPr algn="ctr"/>
            <a:r>
              <a:rPr lang="fr-FR" sz="5400" cap="all" dirty="0">
                <a:solidFill>
                  <a:srgbClr val="CC0000"/>
                </a:solidFill>
              </a:rPr>
              <a:t>Le PER</a:t>
            </a:r>
            <a:endParaRPr lang="fr-FR" sz="8800" cap="all" dirty="0">
              <a:solidFill>
                <a:srgbClr val="CC0000"/>
              </a:solidFill>
            </a:endParaRPr>
          </a:p>
          <a:p>
            <a:pPr algn="ctr"/>
            <a:endParaRPr lang="fr-FR" sz="5400" cap="all" dirty="0">
              <a:solidFill>
                <a:srgbClr val="CC0000"/>
              </a:solidFill>
            </a:endParaRPr>
          </a:p>
          <a:p>
            <a:endParaRPr lang="fr-FR" sz="5400" cap="all" dirty="0">
              <a:solidFill>
                <a:srgbClr val="CC0000"/>
              </a:solidFill>
            </a:endParaRPr>
          </a:p>
        </p:txBody>
      </p:sp>
      <p:pic>
        <p:nvPicPr>
          <p:cNvPr id="15" name="Graphique 14" descr="Loupe">
            <a:extLst>
              <a:ext uri="{FF2B5EF4-FFF2-40B4-BE49-F238E27FC236}">
                <a16:creationId xmlns:a16="http://schemas.microsoft.com/office/drawing/2014/main" id="{C1F4D3F5-7378-465F-A311-F8A3F34E5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1927" y="3344075"/>
            <a:ext cx="914400" cy="914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C7410E-3C3E-4345-A855-A0487D0409D0}"/>
              </a:ext>
            </a:extLst>
          </p:cNvPr>
          <p:cNvSpPr/>
          <p:nvPr/>
        </p:nvSpPr>
        <p:spPr>
          <a:xfrm>
            <a:off x="4499543" y="3517278"/>
            <a:ext cx="186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cap="all" dirty="0"/>
              <a:t>En pratique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11799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092E9507-BDF9-49C6-8346-5C964DD3416F}"/>
              </a:ext>
            </a:extLst>
          </p:cNvPr>
          <p:cNvSpPr/>
          <p:nvPr/>
        </p:nvSpPr>
        <p:spPr>
          <a:xfrm>
            <a:off x="540429" y="2928383"/>
            <a:ext cx="8050346" cy="3173943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7E322C-A778-4579-90B3-4758A9E6E961}"/>
              </a:ext>
            </a:extLst>
          </p:cNvPr>
          <p:cNvSpPr txBox="1"/>
          <p:nvPr/>
        </p:nvSpPr>
        <p:spPr>
          <a:xfrm>
            <a:off x="393700" y="-328949"/>
            <a:ext cx="7155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cap="all" dirty="0"/>
          </a:p>
          <a:p>
            <a:r>
              <a:rPr lang="fr-FR" sz="3600" cap="all" dirty="0">
                <a:solidFill>
                  <a:srgbClr val="CC0000"/>
                </a:solidFill>
              </a:rPr>
              <a:t>LE PER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D75291-0E75-4412-94BF-B7E8167DAE0A}"/>
              </a:ext>
            </a:extLst>
          </p:cNvPr>
          <p:cNvSpPr/>
          <p:nvPr/>
        </p:nvSpPr>
        <p:spPr>
          <a:xfrm>
            <a:off x="768219" y="1329108"/>
            <a:ext cx="7510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/>
              <a:t>Le principe :</a:t>
            </a:r>
            <a:r>
              <a:rPr lang="fr-FR" sz="2000" dirty="0"/>
              <a:t>   </a:t>
            </a:r>
            <a:r>
              <a:rPr lang="fr-FR" sz="2000" b="1" dirty="0">
                <a:solidFill>
                  <a:srgbClr val="C00000"/>
                </a:solidFill>
              </a:rPr>
              <a:t>Une</a:t>
            </a:r>
            <a:r>
              <a:rPr lang="fr-FR" sz="2000" dirty="0"/>
              <a:t> </a:t>
            </a:r>
            <a:r>
              <a:rPr lang="fr-FR" sz="2000" b="1" dirty="0">
                <a:solidFill>
                  <a:srgbClr val="C00000"/>
                </a:solidFill>
              </a:rPr>
              <a:t>économie d’impôt offerte </a:t>
            </a:r>
            <a:r>
              <a:rPr lang="fr-FR" sz="2000" dirty="0"/>
              <a:t>à </a:t>
            </a:r>
            <a:r>
              <a:rPr lang="fr-FR" sz="2000" b="1" dirty="0"/>
              <a:t>chaque versement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91A28D-4A1D-44CB-BA37-C2FFF8BE6835}"/>
              </a:ext>
            </a:extLst>
          </p:cNvPr>
          <p:cNvSpPr/>
          <p:nvPr/>
        </p:nvSpPr>
        <p:spPr>
          <a:xfrm>
            <a:off x="2669186" y="679040"/>
            <a:ext cx="3377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cap="all" dirty="0"/>
              <a:t>Comment ça marche ?</a:t>
            </a:r>
            <a:endParaRPr lang="fr-FR" sz="2400" dirty="0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DADFD61C-62A7-40DC-A0B5-D8FD10197B5D}"/>
              </a:ext>
            </a:extLst>
          </p:cNvPr>
          <p:cNvCxnSpPr/>
          <p:nvPr/>
        </p:nvCxnSpPr>
        <p:spPr>
          <a:xfrm>
            <a:off x="2799032" y="1125111"/>
            <a:ext cx="30050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B4B9DFEC-0B82-4BA5-B57B-C0FB0AF64083}"/>
              </a:ext>
            </a:extLst>
          </p:cNvPr>
          <p:cNvSpPr txBox="1"/>
          <p:nvPr/>
        </p:nvSpPr>
        <p:spPr>
          <a:xfrm>
            <a:off x="2799032" y="444266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F28D168-307D-4816-BD8E-012721747A3C}"/>
              </a:ext>
            </a:extLst>
          </p:cNvPr>
          <p:cNvSpPr txBox="1"/>
          <p:nvPr/>
        </p:nvSpPr>
        <p:spPr>
          <a:xfrm>
            <a:off x="5218224" y="4406367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93E660AC-AF9E-4109-8979-40E24385F6FF}"/>
              </a:ext>
            </a:extLst>
          </p:cNvPr>
          <p:cNvGrpSpPr/>
          <p:nvPr/>
        </p:nvGrpSpPr>
        <p:grpSpPr>
          <a:xfrm>
            <a:off x="1071845" y="3330060"/>
            <a:ext cx="1181832" cy="2633125"/>
            <a:chOff x="1071845" y="3498876"/>
            <a:chExt cx="1181832" cy="2633125"/>
          </a:xfrm>
        </p:grpSpPr>
        <p:pic>
          <p:nvPicPr>
            <p:cNvPr id="6" name="Graphique 5" descr="Pièces">
              <a:extLst>
                <a:ext uri="{FF2B5EF4-FFF2-40B4-BE49-F238E27FC236}">
                  <a16:creationId xmlns:a16="http://schemas.microsoft.com/office/drawing/2014/main" id="{67696290-CDAA-4AFB-8C89-64305292D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75711" y="4020640"/>
              <a:ext cx="539505" cy="517715"/>
            </a:xfrm>
            <a:prstGeom prst="rect">
              <a:avLst/>
            </a:prstGeom>
          </p:spPr>
        </p:pic>
        <p:sp>
          <p:nvSpPr>
            <p:cNvPr id="34" name="Rectangle à coins arrondis 7">
              <a:extLst>
                <a:ext uri="{FF2B5EF4-FFF2-40B4-BE49-F238E27FC236}">
                  <a16:creationId xmlns:a16="http://schemas.microsoft.com/office/drawing/2014/main" id="{5466CC9B-9604-4644-B60C-4E82FFE33C3A}"/>
                </a:ext>
              </a:extLst>
            </p:cNvPr>
            <p:cNvSpPr/>
            <p:nvPr/>
          </p:nvSpPr>
          <p:spPr bwMode="auto">
            <a:xfrm>
              <a:off x="1073217" y="4522786"/>
              <a:ext cx="1180460" cy="903111"/>
            </a:xfrm>
            <a:prstGeom prst="round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r>
                <a:rPr lang="fr-FR" sz="1600" b="1" dirty="0"/>
                <a:t>300€ / mois</a:t>
              </a:r>
              <a:br>
                <a:rPr lang="fr-FR" sz="2000" b="1" dirty="0"/>
              </a:br>
              <a:r>
                <a:rPr lang="fr-FR" sz="1200" dirty="0"/>
                <a:t>(3 600€ par an)</a:t>
              </a:r>
              <a:endParaRPr lang="fr-FR" sz="20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9D33445-F8E2-4985-99E6-9330088F8F1B}"/>
                </a:ext>
              </a:extLst>
            </p:cNvPr>
            <p:cNvSpPr/>
            <p:nvPr/>
          </p:nvSpPr>
          <p:spPr>
            <a:xfrm>
              <a:off x="1071845" y="3498876"/>
              <a:ext cx="1147239" cy="2633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EBA3CB71-83FB-49DD-9D58-22223D63A1DE}"/>
              </a:ext>
            </a:extLst>
          </p:cNvPr>
          <p:cNvSpPr/>
          <p:nvPr/>
        </p:nvSpPr>
        <p:spPr>
          <a:xfrm>
            <a:off x="512293" y="1268545"/>
            <a:ext cx="8050346" cy="1538295"/>
          </a:xfrm>
          <a:prstGeom prst="roundRect">
            <a:avLst>
              <a:gd name="adj" fmla="val 6501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02CDFD4C-E443-4D38-A66C-45A3BF4128B2}"/>
              </a:ext>
            </a:extLst>
          </p:cNvPr>
          <p:cNvGrpSpPr/>
          <p:nvPr/>
        </p:nvGrpSpPr>
        <p:grpSpPr>
          <a:xfrm>
            <a:off x="808980" y="1847188"/>
            <a:ext cx="7423664" cy="830997"/>
            <a:chOff x="808980" y="1987868"/>
            <a:chExt cx="7423664" cy="830997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304A223-1C3F-4299-A55E-B45CB4F89180}"/>
                </a:ext>
              </a:extLst>
            </p:cNvPr>
            <p:cNvSpPr/>
            <p:nvPr/>
          </p:nvSpPr>
          <p:spPr>
            <a:xfrm>
              <a:off x="5929375" y="2017146"/>
              <a:ext cx="2218859" cy="745688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D1785F1-5828-4941-89A4-501110D30802}"/>
                </a:ext>
              </a:extLst>
            </p:cNvPr>
            <p:cNvSpPr txBox="1"/>
            <p:nvPr/>
          </p:nvSpPr>
          <p:spPr>
            <a:xfrm>
              <a:off x="5218225" y="1987868"/>
              <a:ext cx="5437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80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421864A-52BE-4096-80DA-28FDCB660F53}"/>
                </a:ext>
              </a:extLst>
            </p:cNvPr>
            <p:cNvSpPr txBox="1"/>
            <p:nvPr/>
          </p:nvSpPr>
          <p:spPr>
            <a:xfrm>
              <a:off x="2753622" y="201712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1159570F-191E-4A3E-BFE7-87DCAC9475F2}"/>
                </a:ext>
              </a:extLst>
            </p:cNvPr>
            <p:cNvSpPr txBox="1"/>
            <p:nvPr/>
          </p:nvSpPr>
          <p:spPr>
            <a:xfrm>
              <a:off x="851184" y="2107229"/>
              <a:ext cx="15948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/>
                <a:t>Montant de</a:t>
              </a:r>
              <a:br>
                <a:rPr lang="fr-FR" sz="1600" b="1" dirty="0"/>
              </a:br>
              <a:r>
                <a:rPr lang="fr-FR" sz="1600" b="1" dirty="0"/>
                <a:t>votre versement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43ECF70A-42C4-4B0E-B61B-300D37635545}"/>
                </a:ext>
              </a:extLst>
            </p:cNvPr>
            <p:cNvSpPr txBox="1"/>
            <p:nvPr/>
          </p:nvSpPr>
          <p:spPr>
            <a:xfrm>
              <a:off x="3418255" y="2232810"/>
              <a:ext cx="159483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/>
                <a:t>Votre TMI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F170B828-B5E9-4090-AEF2-75F16BC8B56E}"/>
                </a:ext>
              </a:extLst>
            </p:cNvPr>
            <p:cNvSpPr txBox="1"/>
            <p:nvPr/>
          </p:nvSpPr>
          <p:spPr>
            <a:xfrm>
              <a:off x="5854392" y="2204674"/>
              <a:ext cx="237825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/>
                <a:t>Votre économie d’impôt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18F66DF-04A5-49A7-9F22-A41E56B6CB6E}"/>
                </a:ext>
              </a:extLst>
            </p:cNvPr>
            <p:cNvSpPr/>
            <p:nvPr/>
          </p:nvSpPr>
          <p:spPr>
            <a:xfrm>
              <a:off x="808980" y="2024628"/>
              <a:ext cx="1677480" cy="74568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FEDB6F-7F3A-41E0-B88B-DF2C87361B76}"/>
                </a:ext>
              </a:extLst>
            </p:cNvPr>
            <p:cNvSpPr/>
            <p:nvPr/>
          </p:nvSpPr>
          <p:spPr>
            <a:xfrm>
              <a:off x="3404348" y="2021522"/>
              <a:ext cx="1677480" cy="74568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7C894FC7-86FD-48E8-A0B6-4A138894DA9B}"/>
              </a:ext>
            </a:extLst>
          </p:cNvPr>
          <p:cNvSpPr txBox="1"/>
          <p:nvPr/>
        </p:nvSpPr>
        <p:spPr>
          <a:xfrm>
            <a:off x="3518843" y="4661422"/>
            <a:ext cx="159450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TMI à 30%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96A1CC6-E220-44B1-9346-4BD9A34349B0}"/>
              </a:ext>
            </a:extLst>
          </p:cNvPr>
          <p:cNvSpPr txBox="1"/>
          <p:nvPr/>
        </p:nvSpPr>
        <p:spPr>
          <a:xfrm>
            <a:off x="767977" y="2993151"/>
            <a:ext cx="114723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Exemple  :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01328D3-87A6-43B3-BA78-D017F2D04CDB}"/>
              </a:ext>
            </a:extLst>
          </p:cNvPr>
          <p:cNvSpPr/>
          <p:nvPr/>
        </p:nvSpPr>
        <p:spPr>
          <a:xfrm>
            <a:off x="3043232" y="6223871"/>
            <a:ext cx="150598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fr-FR" b="1" dirty="0">
                <a:ea typeface="Calibri" panose="020F0502020204030204" pitchFamily="34" charset="0"/>
                <a:cs typeface="Times New Roman" panose="02020603050405020304" pitchFamily="18" charset="0"/>
              </a:rPr>
              <a:t>vous versez,</a:t>
            </a: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82E2002-8118-4A23-A950-0650EF981D35}"/>
              </a:ext>
            </a:extLst>
          </p:cNvPr>
          <p:cNvSpPr/>
          <p:nvPr/>
        </p:nvSpPr>
        <p:spPr>
          <a:xfrm>
            <a:off x="4970422" y="6210498"/>
            <a:ext cx="2398485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fr-FR" b="1" dirty="0">
                <a:ea typeface="Calibri" panose="020F0502020204030204" pitchFamily="34" charset="0"/>
                <a:cs typeface="Times New Roman" panose="02020603050405020304" pitchFamily="18" charset="0"/>
              </a:rPr>
              <a:t>vous économisez !</a:t>
            </a: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C26F6977-F409-4075-BF81-C2DF9EE0CC26}"/>
              </a:ext>
            </a:extLst>
          </p:cNvPr>
          <p:cNvSpPr txBox="1"/>
          <p:nvPr/>
        </p:nvSpPr>
        <p:spPr>
          <a:xfrm>
            <a:off x="2365766" y="6102327"/>
            <a:ext cx="1064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Mistral" panose="03090702030407020403" pitchFamily="66" charset="0"/>
              </a:rPr>
              <a:t>Plus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3D988635-63A6-4468-ADF1-42085B98E5D5}"/>
              </a:ext>
            </a:extLst>
          </p:cNvPr>
          <p:cNvSpPr txBox="1"/>
          <p:nvPr/>
        </p:nvSpPr>
        <p:spPr>
          <a:xfrm>
            <a:off x="4313838" y="6083385"/>
            <a:ext cx="1064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Mistral" panose="03090702030407020403" pitchFamily="66" charset="0"/>
              </a:rPr>
              <a:t>Plus</a:t>
            </a:r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41652882-871A-47FD-A5F7-431C61FACDE4}"/>
              </a:ext>
            </a:extLst>
          </p:cNvPr>
          <p:cNvGrpSpPr/>
          <p:nvPr/>
        </p:nvGrpSpPr>
        <p:grpSpPr>
          <a:xfrm>
            <a:off x="6413108" y="4241787"/>
            <a:ext cx="1196455" cy="1127809"/>
            <a:chOff x="6413108" y="4410603"/>
            <a:chExt cx="1196455" cy="112780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CF8078-D693-4CF7-BE07-61BFF10A0E28}"/>
                </a:ext>
              </a:extLst>
            </p:cNvPr>
            <p:cNvSpPr/>
            <p:nvPr/>
          </p:nvSpPr>
          <p:spPr>
            <a:xfrm>
              <a:off x="6413108" y="4410603"/>
              <a:ext cx="1147239" cy="1127809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à coins arrondis 7">
              <a:extLst>
                <a:ext uri="{FF2B5EF4-FFF2-40B4-BE49-F238E27FC236}">
                  <a16:creationId xmlns:a16="http://schemas.microsoft.com/office/drawing/2014/main" id="{370ABCF5-CDE7-4B62-890E-A29922387B7D}"/>
                </a:ext>
              </a:extLst>
            </p:cNvPr>
            <p:cNvSpPr/>
            <p:nvPr/>
          </p:nvSpPr>
          <p:spPr bwMode="auto">
            <a:xfrm>
              <a:off x="6429103" y="4573455"/>
              <a:ext cx="1180460" cy="903111"/>
            </a:xfrm>
            <a:prstGeom prst="round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r>
                <a:rPr lang="fr-FR" sz="1600" b="1" dirty="0"/>
                <a:t>90€ / mois</a:t>
              </a:r>
              <a:br>
                <a:rPr lang="fr-FR" sz="2000" b="1" dirty="0"/>
              </a:br>
              <a:r>
                <a:rPr lang="fr-FR" sz="1200" dirty="0"/>
                <a:t>(1 080€ par an)</a:t>
              </a:r>
              <a:endParaRPr lang="fr-F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821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3" grpId="0"/>
      <p:bldP spid="30" grpId="0"/>
      <p:bldP spid="32" grpId="0"/>
      <p:bldP spid="37" grpId="0" animBg="1"/>
      <p:bldP spid="54" grpId="0"/>
      <p:bldP spid="63" grpId="0"/>
      <p:bldP spid="69" grpId="0"/>
      <p:bldP spid="70" grpId="0"/>
      <p:bldP spid="71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66">
            <a:extLst>
              <a:ext uri="{FF2B5EF4-FFF2-40B4-BE49-F238E27FC236}">
                <a16:creationId xmlns:a16="http://schemas.microsoft.com/office/drawing/2014/main" id="{5DCD1020-56C8-449A-8002-38319B884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729" y="2738186"/>
            <a:ext cx="4719762" cy="929484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59C6C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D7093A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rgbClr val="000000"/>
              </a:solidFill>
            </a:endParaRPr>
          </a:p>
        </p:txBody>
      </p:sp>
      <p:pic>
        <p:nvPicPr>
          <p:cNvPr id="110" name="Picture 6" descr="Piggy bank and a dollar coin - Free commerce icons">
            <a:extLst>
              <a:ext uri="{FF2B5EF4-FFF2-40B4-BE49-F238E27FC236}">
                <a16:creationId xmlns:a16="http://schemas.microsoft.com/office/drawing/2014/main" id="{2B5CB21E-45AB-4110-B936-6CB31837B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0" t="5783" r="23600" b="3333"/>
          <a:stretch/>
        </p:blipFill>
        <p:spPr bwMode="auto">
          <a:xfrm>
            <a:off x="2382112" y="5245964"/>
            <a:ext cx="474567" cy="42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7FF0AEF-3371-42CC-A413-36163D593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9991" y="3853331"/>
            <a:ext cx="605147" cy="570369"/>
          </a:xfrm>
          <a:prstGeom prst="rect">
            <a:avLst/>
          </a:prstGeom>
          <a:solidFill>
            <a:srgbClr val="000000">
              <a:alpha val="14000"/>
            </a:srgbClr>
          </a:solidFill>
        </p:spPr>
      </p:pic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DEA2175C-2744-43D1-AC31-764931942F77}"/>
              </a:ext>
            </a:extLst>
          </p:cNvPr>
          <p:cNvCxnSpPr/>
          <p:nvPr/>
        </p:nvCxnSpPr>
        <p:spPr bwMode="auto">
          <a:xfrm>
            <a:off x="2025565" y="6298260"/>
            <a:ext cx="468003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EE9A4E0-F760-48E2-902B-FE422CBC4A2D}"/>
              </a:ext>
            </a:extLst>
          </p:cNvPr>
          <p:cNvSpPr txBox="1"/>
          <p:nvPr/>
        </p:nvSpPr>
        <p:spPr>
          <a:xfrm>
            <a:off x="274255" y="-461563"/>
            <a:ext cx="7155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cap="all" dirty="0"/>
          </a:p>
          <a:p>
            <a:r>
              <a:rPr lang="fr-FR" sz="3600" cap="all" dirty="0">
                <a:solidFill>
                  <a:srgbClr val="CC0000"/>
                </a:solidFill>
              </a:rPr>
              <a:t>LE PER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3C80CC-AB57-401D-903B-BF423CF23816}"/>
              </a:ext>
            </a:extLst>
          </p:cNvPr>
          <p:cNvSpPr/>
          <p:nvPr/>
        </p:nvSpPr>
        <p:spPr>
          <a:xfrm>
            <a:off x="2859564" y="523703"/>
            <a:ext cx="3345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cap="all" dirty="0"/>
              <a:t>Plan D’INVESTISSEMENT</a:t>
            </a:r>
            <a:endParaRPr lang="fr-FR" sz="2400" dirty="0"/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D18B180E-7BAE-416B-8324-0FEAF268CC0A}"/>
              </a:ext>
            </a:extLst>
          </p:cNvPr>
          <p:cNvCxnSpPr>
            <a:cxnSpLocks/>
          </p:cNvCxnSpPr>
          <p:nvPr/>
        </p:nvCxnSpPr>
        <p:spPr>
          <a:xfrm>
            <a:off x="2911841" y="977351"/>
            <a:ext cx="32544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6CB769C-DE0A-4368-A126-91116C35C430}"/>
              </a:ext>
            </a:extLst>
          </p:cNvPr>
          <p:cNvSpPr/>
          <p:nvPr/>
        </p:nvSpPr>
        <p:spPr>
          <a:xfrm>
            <a:off x="0" y="1170340"/>
            <a:ext cx="9144000" cy="6032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7978BEB-4608-46CE-9803-52B78F8F9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022" y="1300917"/>
            <a:ext cx="5655169" cy="3718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59C6C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D7093A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chemeClr val="bg1"/>
                </a:solidFill>
              </a:rPr>
              <a:t>Phase 1 : Constitution de votre capital retraite</a:t>
            </a:r>
          </a:p>
        </p:txBody>
      </p:sp>
      <p:sp>
        <p:nvSpPr>
          <p:cNvPr id="41" name="Shape 250">
            <a:extLst>
              <a:ext uri="{FF2B5EF4-FFF2-40B4-BE49-F238E27FC236}">
                <a16:creationId xmlns:a16="http://schemas.microsoft.com/office/drawing/2014/main" id="{9AB5D2E2-7735-4512-A9B6-C177F7E6C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838" y="4655944"/>
            <a:ext cx="1044917" cy="34881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>
            <a:spAutoFit/>
          </a:bodyPr>
          <a:lstStyle>
            <a:lvl1pPr defTabSz="409575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09575">
              <a:spcBef>
                <a:spcPct val="20000"/>
              </a:spcBef>
              <a:buChar char="–"/>
              <a:defRPr sz="2800">
                <a:solidFill>
                  <a:srgbClr val="059C6C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09575">
              <a:spcBef>
                <a:spcPct val="20000"/>
              </a:spcBef>
              <a:buChar char="•"/>
              <a:defRPr sz="2400">
                <a:solidFill>
                  <a:srgbClr val="D7093A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095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095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FR" altLang="fr-FR" sz="1600" b="1" dirty="0">
                <a:latin typeface="+mj-lt"/>
                <a:ea typeface="+mj-ea"/>
                <a:cs typeface="+mj-cs"/>
              </a:rPr>
              <a:t>Versement</a:t>
            </a:r>
          </a:p>
        </p:txBody>
      </p:sp>
      <p:pic>
        <p:nvPicPr>
          <p:cNvPr id="72" name="Graphique 71" descr="Pièces">
            <a:extLst>
              <a:ext uri="{FF2B5EF4-FFF2-40B4-BE49-F238E27FC236}">
                <a16:creationId xmlns:a16="http://schemas.microsoft.com/office/drawing/2014/main" id="{018DA281-D4F7-4718-B2D8-DEE9FB1E7B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23560" y="5929779"/>
            <a:ext cx="326431" cy="313247"/>
          </a:xfrm>
          <a:prstGeom prst="rect">
            <a:avLst/>
          </a:prstGeom>
        </p:spPr>
      </p:pic>
      <p:pic>
        <p:nvPicPr>
          <p:cNvPr id="77" name="Graphique 76" descr="Pièces">
            <a:extLst>
              <a:ext uri="{FF2B5EF4-FFF2-40B4-BE49-F238E27FC236}">
                <a16:creationId xmlns:a16="http://schemas.microsoft.com/office/drawing/2014/main" id="{76F3E7A0-4DD1-4C55-878C-457235A426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06461" y="5931504"/>
            <a:ext cx="326431" cy="313247"/>
          </a:xfrm>
          <a:prstGeom prst="rect">
            <a:avLst/>
          </a:prstGeom>
        </p:spPr>
      </p:pic>
      <p:pic>
        <p:nvPicPr>
          <p:cNvPr id="83" name="Graphique 82" descr="Pièces">
            <a:extLst>
              <a:ext uri="{FF2B5EF4-FFF2-40B4-BE49-F238E27FC236}">
                <a16:creationId xmlns:a16="http://schemas.microsoft.com/office/drawing/2014/main" id="{988FB4BF-D8E9-4171-81AD-36F52FC28C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87352" y="5929778"/>
            <a:ext cx="326431" cy="313247"/>
          </a:xfrm>
          <a:prstGeom prst="rect">
            <a:avLst/>
          </a:prstGeom>
        </p:spPr>
      </p:pic>
      <p:sp>
        <p:nvSpPr>
          <p:cNvPr id="69" name="ZoneTexte 68">
            <a:extLst>
              <a:ext uri="{FF2B5EF4-FFF2-40B4-BE49-F238E27FC236}">
                <a16:creationId xmlns:a16="http://schemas.microsoft.com/office/drawing/2014/main" id="{C046C8E5-76EC-485B-BEA2-75A40965ECA7}"/>
              </a:ext>
            </a:extLst>
          </p:cNvPr>
          <p:cNvSpPr txBox="1"/>
          <p:nvPr/>
        </p:nvSpPr>
        <p:spPr>
          <a:xfrm>
            <a:off x="2746041" y="6280444"/>
            <a:ext cx="31270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/>
              <a:t>Versements effectués pendant </a:t>
            </a:r>
            <a:r>
              <a:rPr lang="fr-FR" sz="1600" i="1" dirty="0"/>
              <a:t>20 ans</a:t>
            </a:r>
            <a:endParaRPr lang="fr-FR" sz="1400" i="1" dirty="0"/>
          </a:p>
        </p:txBody>
      </p: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85C49A48-2987-4F47-A1BE-6152EC637B22}"/>
              </a:ext>
            </a:extLst>
          </p:cNvPr>
          <p:cNvCxnSpPr>
            <a:cxnSpLocks/>
          </p:cNvCxnSpPr>
          <p:nvPr/>
        </p:nvCxnSpPr>
        <p:spPr>
          <a:xfrm>
            <a:off x="2278743" y="6238434"/>
            <a:ext cx="0" cy="9136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1">
            <a:extLst>
              <a:ext uri="{FF2B5EF4-FFF2-40B4-BE49-F238E27FC236}">
                <a16:creationId xmlns:a16="http://schemas.microsoft.com/office/drawing/2014/main" id="{D95FD28C-4E6B-4D3D-B509-BBBB2F82A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5075" y="4683958"/>
            <a:ext cx="1130324" cy="1597944"/>
          </a:xfrm>
          <a:prstGeom prst="rect">
            <a:avLst/>
          </a:prstGeom>
          <a:solidFill>
            <a:schemeClr val="bg1">
              <a:lumMod val="65000"/>
              <a:alpha val="16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59C6C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D7093A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rgbClr val="000000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2CDB40F-8ABA-4C4F-83E7-39505A321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612" y="3673930"/>
            <a:ext cx="1133719" cy="101139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59C6C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D7093A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rgbClr val="000000"/>
              </a:solidFill>
            </a:endParaRPr>
          </a:p>
        </p:txBody>
      </p:sp>
      <p:sp>
        <p:nvSpPr>
          <p:cNvPr id="102" name="Shape 250">
            <a:extLst>
              <a:ext uri="{FF2B5EF4-FFF2-40B4-BE49-F238E27FC236}">
                <a16:creationId xmlns:a16="http://schemas.microsoft.com/office/drawing/2014/main" id="{A4B6B82A-C3F5-4A11-91C0-3205C0DED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273" y="3013649"/>
            <a:ext cx="2760010" cy="71814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>
            <a:spAutoFit/>
          </a:bodyPr>
          <a:lstStyle>
            <a:lvl1pPr defTabSz="409575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09575">
              <a:spcBef>
                <a:spcPct val="20000"/>
              </a:spcBef>
              <a:buChar char="–"/>
              <a:defRPr sz="2800">
                <a:solidFill>
                  <a:srgbClr val="059C6C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09575">
              <a:spcBef>
                <a:spcPct val="20000"/>
              </a:spcBef>
              <a:buChar char="•"/>
              <a:defRPr sz="2400">
                <a:solidFill>
                  <a:srgbClr val="D7093A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095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095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fr-FR" altLang="fr-FR" sz="1600" b="1" dirty="0">
                <a:latin typeface="+mj-lt"/>
                <a:ea typeface="+mj-ea"/>
                <a:cs typeface="+mj-cs"/>
              </a:rPr>
              <a:t>Rendement au sein du PER</a:t>
            </a:r>
            <a:endParaRPr lang="fr-FR" sz="1100" dirty="0">
              <a:latin typeface="+mj-lt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fr-FR" altLang="fr-FR" sz="16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5" name="Shape 250">
            <a:extLst>
              <a:ext uri="{FF2B5EF4-FFF2-40B4-BE49-F238E27FC236}">
                <a16:creationId xmlns:a16="http://schemas.microsoft.com/office/drawing/2014/main" id="{70CA445F-16E8-4286-876D-F10CE6280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5037" y="5283612"/>
            <a:ext cx="1538510" cy="34881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>
            <a:spAutoFit/>
          </a:bodyPr>
          <a:lstStyle>
            <a:lvl1pPr defTabSz="409575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09575">
              <a:spcBef>
                <a:spcPct val="20000"/>
              </a:spcBef>
              <a:buChar char="–"/>
              <a:defRPr sz="2800">
                <a:solidFill>
                  <a:srgbClr val="059C6C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09575">
              <a:spcBef>
                <a:spcPct val="20000"/>
              </a:spcBef>
              <a:buChar char="•"/>
              <a:defRPr sz="2400">
                <a:solidFill>
                  <a:srgbClr val="D7093A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095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095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FR" altLang="fr-FR" sz="1600" b="1" dirty="0">
                <a:latin typeface="+mj-lt"/>
                <a:ea typeface="+mj-ea"/>
                <a:cs typeface="+mj-cs"/>
              </a:rPr>
              <a:t>Effort d’épargne </a:t>
            </a:r>
          </a:p>
        </p:txBody>
      </p:sp>
      <p:sp>
        <p:nvSpPr>
          <p:cNvPr id="116" name="Shape 250">
            <a:extLst>
              <a:ext uri="{FF2B5EF4-FFF2-40B4-BE49-F238E27FC236}">
                <a16:creationId xmlns:a16="http://schemas.microsoft.com/office/drawing/2014/main" id="{F7BAE751-4C60-40F6-AAB3-8EEB2C22F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500" y="3964476"/>
            <a:ext cx="1715771" cy="34881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>
            <a:spAutoFit/>
          </a:bodyPr>
          <a:lstStyle>
            <a:lvl1pPr defTabSz="409575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09575">
              <a:spcBef>
                <a:spcPct val="20000"/>
              </a:spcBef>
              <a:buChar char="–"/>
              <a:defRPr sz="2800">
                <a:solidFill>
                  <a:srgbClr val="059C6C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09575">
              <a:spcBef>
                <a:spcPct val="20000"/>
              </a:spcBef>
              <a:buChar char="•"/>
              <a:defRPr sz="2400">
                <a:solidFill>
                  <a:srgbClr val="D7093A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095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095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fr-FR" altLang="fr-FR" sz="1600" b="1" dirty="0">
                <a:latin typeface="+mj-lt"/>
                <a:ea typeface="+mj-ea"/>
                <a:cs typeface="+mj-cs"/>
              </a:rPr>
              <a:t>Economie d’impôt  </a:t>
            </a:r>
          </a:p>
        </p:txBody>
      </p:sp>
      <p:sp>
        <p:nvSpPr>
          <p:cNvPr id="125" name="Shape 250">
            <a:extLst>
              <a:ext uri="{FF2B5EF4-FFF2-40B4-BE49-F238E27FC236}">
                <a16:creationId xmlns:a16="http://schemas.microsoft.com/office/drawing/2014/main" id="{34952D97-69D3-4964-B931-72A7FE5D4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881" y="1998984"/>
            <a:ext cx="1023983" cy="379591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>
            <a:spAutoFit/>
          </a:bodyPr>
          <a:lstStyle>
            <a:lvl1pPr defTabSz="409575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09575">
              <a:spcBef>
                <a:spcPct val="20000"/>
              </a:spcBef>
              <a:buChar char="–"/>
              <a:defRPr sz="2800">
                <a:solidFill>
                  <a:srgbClr val="059C6C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09575">
              <a:spcBef>
                <a:spcPct val="20000"/>
              </a:spcBef>
              <a:buChar char="•"/>
              <a:defRPr sz="2400">
                <a:solidFill>
                  <a:srgbClr val="D7093A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095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095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FR" altLang="fr-FR" sz="1800" b="1" u="sng" dirty="0">
                <a:latin typeface="+mn-lt"/>
                <a:ea typeface="+mj-ea"/>
                <a:cs typeface="+mj-cs"/>
              </a:rPr>
              <a:t>Objectif</a:t>
            </a:r>
            <a:r>
              <a:rPr lang="fr-FR" altLang="fr-FR" sz="1600" b="1" u="sng" dirty="0">
                <a:latin typeface="+mj-lt"/>
                <a:ea typeface="+mj-ea"/>
                <a:cs typeface="+mj-cs"/>
              </a:rPr>
              <a:t> 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DD70BF-1B25-423C-9446-AAF1EF93CCA1}"/>
              </a:ext>
            </a:extLst>
          </p:cNvPr>
          <p:cNvSpPr/>
          <p:nvPr/>
        </p:nvSpPr>
        <p:spPr>
          <a:xfrm>
            <a:off x="2171514" y="20041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altLang="fr-FR" b="1" dirty="0"/>
              <a:t>Disposer d’un capital retraite</a:t>
            </a:r>
            <a:endParaRPr lang="fr-FR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F7292E0-7D7F-4059-B78F-2B99E9F6DA97}"/>
              </a:ext>
            </a:extLst>
          </p:cNvPr>
          <p:cNvSpPr/>
          <p:nvPr/>
        </p:nvSpPr>
        <p:spPr>
          <a:xfrm>
            <a:off x="5022804" y="2028828"/>
            <a:ext cx="3104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altLang="fr-FR" dirty="0">
                <a:sym typeface="Wingdings" panose="05000000000000000000" pitchFamily="2" charset="2"/>
              </a:rPr>
              <a:t> Horizon retraite : 20 ans</a:t>
            </a:r>
            <a:endParaRPr lang="fr-FR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A4F16FE-EECB-4AD5-9539-9EE5B016508B}"/>
              </a:ext>
            </a:extLst>
          </p:cNvPr>
          <p:cNvSpPr/>
          <p:nvPr/>
        </p:nvSpPr>
        <p:spPr>
          <a:xfrm>
            <a:off x="6738161" y="2730877"/>
            <a:ext cx="1147239" cy="3546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C99A58D-2944-4EF4-83A5-192030488E88}"/>
              </a:ext>
            </a:extLst>
          </p:cNvPr>
          <p:cNvSpPr/>
          <p:nvPr/>
        </p:nvSpPr>
        <p:spPr>
          <a:xfrm>
            <a:off x="841103" y="3667899"/>
            <a:ext cx="1147239" cy="26331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D799D66F-905D-4AA5-AB0B-ACB2E80DB92E}"/>
              </a:ext>
            </a:extLst>
          </p:cNvPr>
          <p:cNvCxnSpPr>
            <a:cxnSpLocks/>
          </p:cNvCxnSpPr>
          <p:nvPr/>
        </p:nvCxnSpPr>
        <p:spPr>
          <a:xfrm>
            <a:off x="3086612" y="6229348"/>
            <a:ext cx="0" cy="9136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4792163B-B4A0-4468-9ACE-58D8960EF00D}"/>
              </a:ext>
            </a:extLst>
          </p:cNvPr>
          <p:cNvSpPr/>
          <p:nvPr/>
        </p:nvSpPr>
        <p:spPr>
          <a:xfrm>
            <a:off x="5049149" y="3969761"/>
            <a:ext cx="11368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sz="1600" dirty="0"/>
              <a:t>90€ / mois</a:t>
            </a:r>
            <a:br>
              <a:rPr lang="fr-FR" altLang="fr-FR" sz="1600" dirty="0"/>
            </a:br>
            <a:r>
              <a:rPr lang="fr-FR" sz="1200" dirty="0"/>
              <a:t>(1 080€ par an)</a:t>
            </a:r>
          </a:p>
          <a:p>
            <a:pPr algn="ctr"/>
            <a:endParaRPr lang="fr-FR" sz="1600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80FBD79-BC35-4265-B344-1BBF6310396D}"/>
              </a:ext>
            </a:extLst>
          </p:cNvPr>
          <p:cNvSpPr/>
          <p:nvPr/>
        </p:nvSpPr>
        <p:spPr>
          <a:xfrm>
            <a:off x="5033364" y="5285458"/>
            <a:ext cx="1215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600" dirty="0"/>
              <a:t>210€ / mois</a:t>
            </a:r>
          </a:p>
          <a:p>
            <a:r>
              <a:rPr lang="fr-FR" sz="1200" dirty="0"/>
              <a:t>(2 520€ par an)</a:t>
            </a:r>
          </a:p>
        </p:txBody>
      </p:sp>
      <p:cxnSp>
        <p:nvCxnSpPr>
          <p:cNvPr id="7174" name="Connecteur droit avec flèche 7173">
            <a:extLst>
              <a:ext uri="{FF2B5EF4-FFF2-40B4-BE49-F238E27FC236}">
                <a16:creationId xmlns:a16="http://schemas.microsoft.com/office/drawing/2014/main" id="{AA6E6A94-8246-467E-BF97-78549CEF7229}"/>
              </a:ext>
            </a:extLst>
          </p:cNvPr>
          <p:cNvCxnSpPr>
            <a:cxnSpLocks/>
          </p:cNvCxnSpPr>
          <p:nvPr/>
        </p:nvCxnSpPr>
        <p:spPr>
          <a:xfrm>
            <a:off x="2025565" y="3671451"/>
            <a:ext cx="467050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4346F69-31CB-405A-A118-AAD18437DFA1}"/>
              </a:ext>
            </a:extLst>
          </p:cNvPr>
          <p:cNvSpPr/>
          <p:nvPr/>
        </p:nvSpPr>
        <p:spPr>
          <a:xfrm>
            <a:off x="809386" y="4922675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600" dirty="0"/>
              <a:t>300€ / mois</a:t>
            </a:r>
          </a:p>
          <a:p>
            <a:r>
              <a:rPr lang="fr-FR" sz="1200" dirty="0"/>
              <a:t>(3 600€ par an)</a:t>
            </a:r>
          </a:p>
        </p:txBody>
      </p:sp>
      <p:pic>
        <p:nvPicPr>
          <p:cNvPr id="139" name="Graphique 138" descr="Pièces">
            <a:extLst>
              <a:ext uri="{FF2B5EF4-FFF2-40B4-BE49-F238E27FC236}">
                <a16:creationId xmlns:a16="http://schemas.microsoft.com/office/drawing/2014/main" id="{493F4A71-5997-425A-A1C1-E0A46F79A3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45137" y="5938726"/>
            <a:ext cx="326431" cy="313247"/>
          </a:xfrm>
          <a:prstGeom prst="rect">
            <a:avLst/>
          </a:prstGeom>
        </p:spPr>
      </p:pic>
      <p:pic>
        <p:nvPicPr>
          <p:cNvPr id="141" name="Graphique 140" descr="Pièces">
            <a:extLst>
              <a:ext uri="{FF2B5EF4-FFF2-40B4-BE49-F238E27FC236}">
                <a16:creationId xmlns:a16="http://schemas.microsoft.com/office/drawing/2014/main" id="{7035DEC6-8313-415A-BB54-A693AA55DF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89320" y="5949164"/>
            <a:ext cx="326431" cy="313247"/>
          </a:xfrm>
          <a:prstGeom prst="rect">
            <a:avLst/>
          </a:prstGeom>
        </p:spPr>
      </p:pic>
      <p:pic>
        <p:nvPicPr>
          <p:cNvPr id="157" name="Graphique 156" descr="Pièces">
            <a:extLst>
              <a:ext uri="{FF2B5EF4-FFF2-40B4-BE49-F238E27FC236}">
                <a16:creationId xmlns:a16="http://schemas.microsoft.com/office/drawing/2014/main" id="{B0FA8425-C953-4210-B760-32FD672F2F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8541" y="4032523"/>
            <a:ext cx="539505" cy="517715"/>
          </a:xfrm>
          <a:prstGeom prst="rect">
            <a:avLst/>
          </a:prstGeom>
        </p:spPr>
      </p:pic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1639F9F8-CF10-4A4B-A061-EFB197C4C098}"/>
              </a:ext>
            </a:extLst>
          </p:cNvPr>
          <p:cNvCxnSpPr>
            <a:cxnSpLocks/>
          </p:cNvCxnSpPr>
          <p:nvPr/>
        </p:nvCxnSpPr>
        <p:spPr>
          <a:xfrm>
            <a:off x="3761997" y="6231624"/>
            <a:ext cx="0" cy="9136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Graphique 158" descr="Pièces">
            <a:extLst>
              <a:ext uri="{FF2B5EF4-FFF2-40B4-BE49-F238E27FC236}">
                <a16:creationId xmlns:a16="http://schemas.microsoft.com/office/drawing/2014/main" id="{7E0D7BB3-F9C2-489E-9BBF-CEFA10DD58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72086" y="5940694"/>
            <a:ext cx="326431" cy="313247"/>
          </a:xfrm>
          <a:prstGeom prst="rect">
            <a:avLst/>
          </a:prstGeom>
        </p:spPr>
      </p:pic>
      <p:sp>
        <p:nvSpPr>
          <p:cNvPr id="160" name="ZoneTexte 159">
            <a:extLst>
              <a:ext uri="{FF2B5EF4-FFF2-40B4-BE49-F238E27FC236}">
                <a16:creationId xmlns:a16="http://schemas.microsoft.com/office/drawing/2014/main" id="{E9A544F8-5566-47A7-AC84-DB7AD2BE8873}"/>
              </a:ext>
            </a:extLst>
          </p:cNvPr>
          <p:cNvSpPr txBox="1"/>
          <p:nvPr/>
        </p:nvSpPr>
        <p:spPr>
          <a:xfrm>
            <a:off x="7012449" y="6288948"/>
            <a:ext cx="631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PER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52625A1C-E00E-4DA2-9F69-F0F5611C7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80" y="2738415"/>
            <a:ext cx="1133719" cy="929484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59C6C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D7093A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rgbClr val="000000"/>
              </a:solidFill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D5CB6235-F126-46FF-8641-A25778AF7CD6}"/>
              </a:ext>
            </a:extLst>
          </p:cNvPr>
          <p:cNvSpPr/>
          <p:nvPr/>
        </p:nvSpPr>
        <p:spPr>
          <a:xfrm>
            <a:off x="6885137" y="5270386"/>
            <a:ext cx="856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600" dirty="0"/>
              <a:t>50 400€</a:t>
            </a:r>
            <a:endParaRPr lang="fr-FR" sz="1600" dirty="0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02CE336-ED9F-4082-BAB0-F85C6D7A883B}"/>
              </a:ext>
            </a:extLst>
          </p:cNvPr>
          <p:cNvSpPr/>
          <p:nvPr/>
        </p:nvSpPr>
        <p:spPr>
          <a:xfrm>
            <a:off x="6885137" y="4005453"/>
            <a:ext cx="856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600" dirty="0"/>
              <a:t>21 600€</a:t>
            </a:r>
            <a:endParaRPr lang="fr-FR" sz="1600" dirty="0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C4164B45-E7DD-456F-BEFD-F056ED5B38DC}"/>
              </a:ext>
            </a:extLst>
          </p:cNvPr>
          <p:cNvSpPr/>
          <p:nvPr/>
        </p:nvSpPr>
        <p:spPr>
          <a:xfrm>
            <a:off x="6885137" y="3016742"/>
            <a:ext cx="856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600" dirty="0"/>
              <a:t>28 000€</a:t>
            </a:r>
            <a:endParaRPr lang="fr-FR" sz="1600" dirty="0"/>
          </a:p>
        </p:txBody>
      </p:sp>
      <p:pic>
        <p:nvPicPr>
          <p:cNvPr id="168" name="Image 167">
            <a:extLst>
              <a:ext uri="{FF2B5EF4-FFF2-40B4-BE49-F238E27FC236}">
                <a16:creationId xmlns:a16="http://schemas.microsoft.com/office/drawing/2014/main" id="{9101F176-1257-4F8E-B281-FD12EBE210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399" y="2922048"/>
            <a:ext cx="461775" cy="461775"/>
          </a:xfrm>
          <a:prstGeom prst="rect">
            <a:avLst/>
          </a:prstGeom>
        </p:spPr>
      </p:pic>
      <p:sp>
        <p:nvSpPr>
          <p:cNvPr id="7179" name="ZoneTexte 7178">
            <a:extLst>
              <a:ext uri="{FF2B5EF4-FFF2-40B4-BE49-F238E27FC236}">
                <a16:creationId xmlns:a16="http://schemas.microsoft.com/office/drawing/2014/main" id="{392B844D-33A1-464C-A61B-6C7B402B017F}"/>
              </a:ext>
            </a:extLst>
          </p:cNvPr>
          <p:cNvSpPr txBox="1"/>
          <p:nvPr/>
        </p:nvSpPr>
        <p:spPr>
          <a:xfrm>
            <a:off x="6667272" y="1871076"/>
            <a:ext cx="1251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Capital</a:t>
            </a:r>
          </a:p>
          <a:p>
            <a:pPr algn="ctr"/>
            <a:r>
              <a:rPr lang="fr-FR" b="1" dirty="0"/>
              <a:t>Retraite</a:t>
            </a:r>
          </a:p>
          <a:p>
            <a:pPr algn="ctr"/>
            <a:r>
              <a:rPr lang="fr-FR" dirty="0"/>
              <a:t>100 000€</a:t>
            </a:r>
          </a:p>
        </p:txBody>
      </p:sp>
      <p:sp>
        <p:nvSpPr>
          <p:cNvPr id="58" name="Shape 250">
            <a:extLst>
              <a:ext uri="{FF2B5EF4-FFF2-40B4-BE49-F238E27FC236}">
                <a16:creationId xmlns:a16="http://schemas.microsoft.com/office/drawing/2014/main" id="{25B9574B-0979-4331-8F39-444A1728F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8666" y="6599746"/>
            <a:ext cx="1458733" cy="256480"/>
          </a:xfrm>
          <a:prstGeom prst="rect">
            <a:avLst/>
          </a:prstGeom>
          <a:noFill/>
          <a:ln>
            <a:noFill/>
          </a:ln>
        </p:spPr>
        <p:txBody>
          <a:bodyPr wrap="none" lIns="50800" tIns="50800" rIns="50800" bIns="50800" anchor="ctr">
            <a:spAutoFit/>
          </a:bodyPr>
          <a:lstStyle>
            <a:lvl1pPr defTabSz="409575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09575">
              <a:spcBef>
                <a:spcPct val="20000"/>
              </a:spcBef>
              <a:buChar char="–"/>
              <a:defRPr sz="2800">
                <a:solidFill>
                  <a:srgbClr val="059C6C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09575">
              <a:spcBef>
                <a:spcPct val="20000"/>
              </a:spcBef>
              <a:buChar char="•"/>
              <a:defRPr sz="2400">
                <a:solidFill>
                  <a:srgbClr val="D7093A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095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095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fr-FR" altLang="fr-FR" sz="1000" dirty="0">
                <a:latin typeface="+mj-lt"/>
                <a:ea typeface="+mj-ea"/>
                <a:cs typeface="+mj-cs"/>
              </a:rPr>
              <a:t>Rendement : 3,2% par an</a:t>
            </a:r>
          </a:p>
        </p:txBody>
      </p:sp>
      <p:sp>
        <p:nvSpPr>
          <p:cNvPr id="71" name="Shape 250">
            <a:extLst>
              <a:ext uri="{FF2B5EF4-FFF2-40B4-BE49-F238E27FC236}">
                <a16:creationId xmlns:a16="http://schemas.microsoft.com/office/drawing/2014/main" id="{F14A7E94-D9D8-40EE-8F69-A61F69B7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774" y="6601520"/>
            <a:ext cx="2957541" cy="256480"/>
          </a:xfrm>
          <a:prstGeom prst="rect">
            <a:avLst/>
          </a:prstGeom>
          <a:noFill/>
          <a:ln>
            <a:noFill/>
          </a:ln>
        </p:spPr>
        <p:txBody>
          <a:bodyPr wrap="none" lIns="50800" tIns="50800" rIns="50800" bIns="50800" anchor="ctr">
            <a:spAutoFit/>
          </a:bodyPr>
          <a:lstStyle>
            <a:lvl1pPr defTabSz="409575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09575">
              <a:spcBef>
                <a:spcPct val="20000"/>
              </a:spcBef>
              <a:buChar char="–"/>
              <a:defRPr sz="2800">
                <a:solidFill>
                  <a:srgbClr val="059C6C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09575">
              <a:spcBef>
                <a:spcPct val="20000"/>
              </a:spcBef>
              <a:buChar char="•"/>
              <a:defRPr sz="2400">
                <a:solidFill>
                  <a:srgbClr val="D7093A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095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095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fr-FR" altLang="fr-FR" sz="1000" dirty="0">
                <a:latin typeface="+mj-lt"/>
                <a:ea typeface="+mj-ea"/>
                <a:cs typeface="+mj-cs"/>
              </a:rPr>
              <a:t>Illustration non contractuelle. Hypothèses: TMI de 30%.</a:t>
            </a:r>
          </a:p>
        </p:txBody>
      </p:sp>
      <p:cxnSp>
        <p:nvCxnSpPr>
          <p:cNvPr id="154" name="Connecteur droit avec flèche 153">
            <a:extLst>
              <a:ext uri="{FF2B5EF4-FFF2-40B4-BE49-F238E27FC236}">
                <a16:creationId xmlns:a16="http://schemas.microsoft.com/office/drawing/2014/main" id="{103F4FCA-5F25-41C7-89C6-66181D8F78D1}"/>
              </a:ext>
            </a:extLst>
          </p:cNvPr>
          <p:cNvCxnSpPr>
            <a:cxnSpLocks/>
          </p:cNvCxnSpPr>
          <p:nvPr/>
        </p:nvCxnSpPr>
        <p:spPr>
          <a:xfrm>
            <a:off x="2025565" y="4678606"/>
            <a:ext cx="467050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49">
            <a:extLst>
              <a:ext uri="{FF2B5EF4-FFF2-40B4-BE49-F238E27FC236}">
                <a16:creationId xmlns:a16="http://schemas.microsoft.com/office/drawing/2014/main" id="{98D5EF12-7750-43E1-A17D-8F5CC4841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410" y="3669203"/>
            <a:ext cx="4730113" cy="101139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59C6C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D7093A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rgbClr val="00000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4F07DB-36D6-425E-9CD6-95EAC34635FF}"/>
              </a:ext>
            </a:extLst>
          </p:cNvPr>
          <p:cNvSpPr txBox="1"/>
          <p:nvPr/>
        </p:nvSpPr>
        <p:spPr>
          <a:xfrm>
            <a:off x="5033647" y="5291129"/>
            <a:ext cx="15172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/>
              <a:t>210€ / mois</a:t>
            </a:r>
          </a:p>
          <a:p>
            <a:r>
              <a:rPr lang="fr-FR" sz="1200" dirty="0"/>
              <a:t>(2 520€ par an)</a:t>
            </a:r>
            <a:endParaRPr lang="fr-FR" sz="1100" dirty="0"/>
          </a:p>
        </p:txBody>
      </p:sp>
      <p:sp>
        <p:nvSpPr>
          <p:cNvPr id="149" name="Rectangle 1">
            <a:extLst>
              <a:ext uri="{FF2B5EF4-FFF2-40B4-BE49-F238E27FC236}">
                <a16:creationId xmlns:a16="http://schemas.microsoft.com/office/drawing/2014/main" id="{D64D381A-90D0-4A69-8879-5552C758D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8342" y="4677523"/>
            <a:ext cx="4746046" cy="1607195"/>
          </a:xfrm>
          <a:prstGeom prst="rect">
            <a:avLst/>
          </a:prstGeom>
          <a:solidFill>
            <a:schemeClr val="bg1">
              <a:lumMod val="65000"/>
              <a:alpha val="16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59C6C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D7093A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1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41" grpId="0"/>
      <p:bldP spid="69" grpId="0"/>
      <p:bldP spid="90" grpId="0" animBg="1"/>
      <p:bldP spid="93" grpId="0" animBg="1"/>
      <p:bldP spid="102" grpId="0"/>
      <p:bldP spid="115" grpId="0"/>
      <p:bldP spid="116" grpId="0"/>
      <p:bldP spid="125" grpId="0"/>
      <p:bldP spid="125" grpId="1"/>
      <p:bldP spid="25" grpId="0"/>
      <p:bldP spid="25" grpId="1"/>
      <p:bldP spid="126" grpId="0"/>
      <p:bldP spid="126" grpId="1"/>
      <p:bldP spid="132" grpId="0" animBg="1"/>
      <p:bldP spid="133" grpId="0" animBg="1"/>
      <p:bldP spid="26" grpId="0"/>
      <p:bldP spid="136" grpId="0"/>
      <p:bldP spid="138" grpId="0"/>
      <p:bldP spid="160" grpId="0"/>
      <p:bldP spid="162" grpId="0" animBg="1"/>
      <p:bldP spid="163" grpId="0"/>
      <p:bldP spid="164" grpId="0"/>
      <p:bldP spid="165" grpId="0"/>
      <p:bldP spid="7179" grpId="0"/>
      <p:bldP spid="58" grpId="0"/>
      <p:bldP spid="71" grpId="0"/>
      <p:bldP spid="150" grpId="0" animBg="1"/>
      <p:bldP spid="3" grpId="0" animBg="1"/>
      <p:bldP spid="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11CB18E-005C-42D8-9FD3-4790A1CA1E3D}"/>
              </a:ext>
            </a:extLst>
          </p:cNvPr>
          <p:cNvSpPr txBox="1"/>
          <p:nvPr/>
        </p:nvSpPr>
        <p:spPr>
          <a:xfrm>
            <a:off x="2319590" y="5071775"/>
            <a:ext cx="2832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1600" dirty="0"/>
              <a:t>Revenu garanti à vie </a:t>
            </a:r>
            <a:br>
              <a:rPr lang="fr-FR" sz="1600" dirty="0"/>
            </a:br>
            <a:r>
              <a:rPr lang="fr-FR" sz="1200" dirty="0"/>
              <a:t>(sortie en rentes viagères)</a:t>
            </a:r>
            <a:endParaRPr lang="fr-FR" sz="1600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04B20E0-C6DC-4A8E-893B-93CD70018372}"/>
              </a:ext>
            </a:extLst>
          </p:cNvPr>
          <p:cNvSpPr txBox="1"/>
          <p:nvPr/>
        </p:nvSpPr>
        <p:spPr>
          <a:xfrm>
            <a:off x="6667272" y="1871076"/>
            <a:ext cx="1251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Capital </a:t>
            </a:r>
          </a:p>
          <a:p>
            <a:pPr algn="ctr"/>
            <a:r>
              <a:rPr lang="fr-FR" b="1" dirty="0"/>
              <a:t>Retraite</a:t>
            </a:r>
          </a:p>
          <a:p>
            <a:pPr algn="ctr"/>
            <a:endParaRPr lang="fr-FR" dirty="0"/>
          </a:p>
        </p:txBody>
      </p:sp>
      <p:sp>
        <p:nvSpPr>
          <p:cNvPr id="34" name="Shape 250">
            <a:extLst>
              <a:ext uri="{FF2B5EF4-FFF2-40B4-BE49-F238E27FC236}">
                <a16:creationId xmlns:a16="http://schemas.microsoft.com/office/drawing/2014/main" id="{13C8564D-3A5F-48DC-864F-EB669AB4A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774" y="6601520"/>
            <a:ext cx="2957541" cy="256480"/>
          </a:xfrm>
          <a:prstGeom prst="rect">
            <a:avLst/>
          </a:prstGeom>
          <a:noFill/>
          <a:ln>
            <a:noFill/>
          </a:ln>
        </p:spPr>
        <p:txBody>
          <a:bodyPr wrap="none" lIns="50800" tIns="50800" rIns="50800" bIns="50800" anchor="ctr">
            <a:spAutoFit/>
          </a:bodyPr>
          <a:lstStyle>
            <a:lvl1pPr defTabSz="409575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09575">
              <a:spcBef>
                <a:spcPct val="20000"/>
              </a:spcBef>
              <a:buChar char="–"/>
              <a:defRPr sz="2800">
                <a:solidFill>
                  <a:srgbClr val="059C6C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09575">
              <a:spcBef>
                <a:spcPct val="20000"/>
              </a:spcBef>
              <a:buChar char="•"/>
              <a:defRPr sz="2400">
                <a:solidFill>
                  <a:srgbClr val="D7093A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095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095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fr-FR" altLang="fr-FR" sz="1000" dirty="0">
                <a:latin typeface="+mj-lt"/>
                <a:ea typeface="+mj-ea"/>
                <a:cs typeface="+mj-cs"/>
              </a:rPr>
              <a:t>Illustration non contractuelle. Hypothèses: TMI de 30%.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0E57184-6136-40DD-A6E8-32CDF4A01676}"/>
              </a:ext>
            </a:extLst>
          </p:cNvPr>
          <p:cNvSpPr txBox="1"/>
          <p:nvPr/>
        </p:nvSpPr>
        <p:spPr>
          <a:xfrm>
            <a:off x="2333658" y="3685675"/>
            <a:ext cx="56549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500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1600" dirty="0"/>
              <a:t>Retrait du capital en 1 fois</a:t>
            </a:r>
            <a:br>
              <a:rPr lang="fr-FR" sz="1600" dirty="0"/>
            </a:br>
            <a:endParaRPr lang="fr-FR" sz="5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EE9A4E0-F760-48E2-902B-FE422CBC4A2D}"/>
              </a:ext>
            </a:extLst>
          </p:cNvPr>
          <p:cNvSpPr txBox="1"/>
          <p:nvPr/>
        </p:nvSpPr>
        <p:spPr>
          <a:xfrm>
            <a:off x="274255" y="-461563"/>
            <a:ext cx="7155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cap="all" dirty="0"/>
          </a:p>
          <a:p>
            <a:r>
              <a:rPr lang="fr-FR" sz="3600" cap="all" dirty="0">
                <a:solidFill>
                  <a:srgbClr val="CC0000"/>
                </a:solidFill>
              </a:rPr>
              <a:t>LE PER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CB769C-DE0A-4368-A126-91116C35C430}"/>
              </a:ext>
            </a:extLst>
          </p:cNvPr>
          <p:cNvSpPr/>
          <p:nvPr/>
        </p:nvSpPr>
        <p:spPr>
          <a:xfrm>
            <a:off x="0" y="1170340"/>
            <a:ext cx="9144000" cy="6032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A4F16FE-EECB-4AD5-9539-9EE5B016508B}"/>
              </a:ext>
            </a:extLst>
          </p:cNvPr>
          <p:cNvSpPr/>
          <p:nvPr/>
        </p:nvSpPr>
        <p:spPr>
          <a:xfrm>
            <a:off x="6752687" y="2730877"/>
            <a:ext cx="1147239" cy="3546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ZoneTexte 159">
            <a:extLst>
              <a:ext uri="{FF2B5EF4-FFF2-40B4-BE49-F238E27FC236}">
                <a16:creationId xmlns:a16="http://schemas.microsoft.com/office/drawing/2014/main" id="{E9A544F8-5566-47A7-AC84-DB7AD2BE8873}"/>
              </a:ext>
            </a:extLst>
          </p:cNvPr>
          <p:cNvSpPr txBox="1"/>
          <p:nvPr/>
        </p:nvSpPr>
        <p:spPr>
          <a:xfrm>
            <a:off x="7012449" y="6288948"/>
            <a:ext cx="631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PER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B752D0E-D291-4BE3-BCC7-59B38A0FA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255" y="1291850"/>
            <a:ext cx="7055013" cy="3718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59C6C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D7093A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chemeClr val="bg1"/>
                </a:solidFill>
              </a:rPr>
              <a:t>Phase 2 : Perception de revenus complémentaires à la retraite</a:t>
            </a:r>
          </a:p>
        </p:txBody>
      </p: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71451303-0FEE-4C1C-9D4E-5016D6B6A16D}"/>
              </a:ext>
            </a:extLst>
          </p:cNvPr>
          <p:cNvCxnSpPr/>
          <p:nvPr/>
        </p:nvCxnSpPr>
        <p:spPr bwMode="auto">
          <a:xfrm>
            <a:off x="2025565" y="6298260"/>
            <a:ext cx="468003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5" name="Shape 250">
            <a:extLst>
              <a:ext uri="{FF2B5EF4-FFF2-40B4-BE49-F238E27FC236}">
                <a16:creationId xmlns:a16="http://schemas.microsoft.com/office/drawing/2014/main" id="{40FA6427-D549-4751-AA7E-555A1552C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1450" y="3136555"/>
            <a:ext cx="2459071" cy="379591"/>
          </a:xfrm>
          <a:prstGeom prst="rect">
            <a:avLst/>
          </a:prstGeom>
          <a:noFill/>
          <a:ln>
            <a:noFill/>
          </a:ln>
        </p:spPr>
        <p:txBody>
          <a:bodyPr wrap="none" lIns="50800" tIns="50800" rIns="50800" bIns="50800" anchor="ctr">
            <a:spAutoFit/>
          </a:bodyPr>
          <a:lstStyle>
            <a:lvl1pPr defTabSz="409575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09575">
              <a:spcBef>
                <a:spcPct val="20000"/>
              </a:spcBef>
              <a:buChar char="–"/>
              <a:defRPr sz="2800">
                <a:solidFill>
                  <a:srgbClr val="059C6C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09575">
              <a:spcBef>
                <a:spcPct val="20000"/>
              </a:spcBef>
              <a:buChar char="•"/>
              <a:defRPr sz="2400">
                <a:solidFill>
                  <a:srgbClr val="D7093A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095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095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FR" altLang="fr-FR" sz="1800" b="1" dirty="0">
                <a:latin typeface="+mn-lt"/>
                <a:ea typeface="+mj-ea"/>
                <a:cs typeface="+mj-cs"/>
              </a:rPr>
              <a:t>Complément de revenu :</a:t>
            </a:r>
          </a:p>
        </p:txBody>
      </p:sp>
      <p:pic>
        <p:nvPicPr>
          <p:cNvPr id="88" name="Graphique 87" descr="Pièces">
            <a:extLst>
              <a:ext uri="{FF2B5EF4-FFF2-40B4-BE49-F238E27FC236}">
                <a16:creationId xmlns:a16="http://schemas.microsoft.com/office/drawing/2014/main" id="{33D9484C-26BF-4AB5-AD1A-33A1A8BCB6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8814" y="5118906"/>
            <a:ext cx="259310" cy="248837"/>
          </a:xfrm>
          <a:prstGeom prst="rect">
            <a:avLst/>
          </a:prstGeom>
        </p:spPr>
      </p:pic>
      <p:pic>
        <p:nvPicPr>
          <p:cNvPr id="91" name="Graphique 90" descr="Pièces">
            <a:extLst>
              <a:ext uri="{FF2B5EF4-FFF2-40B4-BE49-F238E27FC236}">
                <a16:creationId xmlns:a16="http://schemas.microsoft.com/office/drawing/2014/main" id="{D1E12CA0-FD1C-488E-9CC7-D0B6F2FE3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92707" y="5108157"/>
            <a:ext cx="259310" cy="248837"/>
          </a:xfrm>
          <a:prstGeom prst="rect">
            <a:avLst/>
          </a:prstGeom>
        </p:spPr>
      </p:pic>
      <p:pic>
        <p:nvPicPr>
          <p:cNvPr id="92" name="Graphique 91" descr="Pièces">
            <a:extLst>
              <a:ext uri="{FF2B5EF4-FFF2-40B4-BE49-F238E27FC236}">
                <a16:creationId xmlns:a16="http://schemas.microsoft.com/office/drawing/2014/main" id="{81C6DC92-F60D-49B4-B4CC-6F638E9F1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94314" y="5108157"/>
            <a:ext cx="259310" cy="248837"/>
          </a:xfrm>
          <a:prstGeom prst="rect">
            <a:avLst/>
          </a:prstGeom>
        </p:spPr>
      </p:pic>
      <p:pic>
        <p:nvPicPr>
          <p:cNvPr id="94" name="Graphique 93" descr="Pièces">
            <a:extLst>
              <a:ext uri="{FF2B5EF4-FFF2-40B4-BE49-F238E27FC236}">
                <a16:creationId xmlns:a16="http://schemas.microsoft.com/office/drawing/2014/main" id="{693600B0-4223-42C6-BAAC-CEF1AE8BB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7731" y="5118906"/>
            <a:ext cx="259310" cy="248837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4E3992C5-8030-4607-8FC6-420D5F511122}"/>
              </a:ext>
            </a:extLst>
          </p:cNvPr>
          <p:cNvSpPr txBox="1"/>
          <p:nvPr/>
        </p:nvSpPr>
        <p:spPr>
          <a:xfrm>
            <a:off x="2319590" y="4411482"/>
            <a:ext cx="52269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1600" dirty="0"/>
              <a:t>Retrait du capital en plusieurs fois </a:t>
            </a:r>
            <a:endParaRPr lang="fr-FR" sz="1200" dirty="0"/>
          </a:p>
        </p:txBody>
      </p:sp>
      <p:sp>
        <p:nvSpPr>
          <p:cNvPr id="33" name="Shape 250">
            <a:extLst>
              <a:ext uri="{FF2B5EF4-FFF2-40B4-BE49-F238E27FC236}">
                <a16:creationId xmlns:a16="http://schemas.microsoft.com/office/drawing/2014/main" id="{88BD2F50-4BAE-44E3-A943-EBC46AB3A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8666" y="6599746"/>
            <a:ext cx="1458733" cy="256480"/>
          </a:xfrm>
          <a:prstGeom prst="rect">
            <a:avLst/>
          </a:prstGeom>
          <a:noFill/>
          <a:ln>
            <a:noFill/>
          </a:ln>
        </p:spPr>
        <p:txBody>
          <a:bodyPr wrap="none" lIns="50800" tIns="50800" rIns="50800" bIns="50800" anchor="ctr">
            <a:spAutoFit/>
          </a:bodyPr>
          <a:lstStyle>
            <a:lvl1pPr defTabSz="409575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09575">
              <a:spcBef>
                <a:spcPct val="20000"/>
              </a:spcBef>
              <a:buChar char="–"/>
              <a:defRPr sz="2800">
                <a:solidFill>
                  <a:srgbClr val="059C6C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09575">
              <a:spcBef>
                <a:spcPct val="20000"/>
              </a:spcBef>
              <a:buChar char="•"/>
              <a:defRPr sz="2400">
                <a:solidFill>
                  <a:srgbClr val="D7093A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095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095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fr-FR" altLang="fr-FR" sz="1000" dirty="0">
                <a:latin typeface="+mj-lt"/>
                <a:ea typeface="+mj-ea"/>
                <a:cs typeface="+mj-cs"/>
              </a:rPr>
              <a:t>Rendement : 3,2% par an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0F787106-CC3F-4A89-A596-5411A14A2D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4"/>
          <a:stretch/>
        </p:blipFill>
        <p:spPr>
          <a:xfrm>
            <a:off x="4864076" y="3344025"/>
            <a:ext cx="751490" cy="719846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8D781221-1960-40BB-BB1B-F5DA661480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4"/>
          <a:stretch/>
        </p:blipFill>
        <p:spPr>
          <a:xfrm>
            <a:off x="5504963" y="4302696"/>
            <a:ext cx="458043" cy="413528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FF136E27-996C-4696-852F-4C29A4887F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4"/>
          <a:stretch/>
        </p:blipFill>
        <p:spPr>
          <a:xfrm>
            <a:off x="5909567" y="4314053"/>
            <a:ext cx="458043" cy="413528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5905024A-0F08-4A21-B8AB-4CB5A9B732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4"/>
          <a:stretch/>
        </p:blipFill>
        <p:spPr>
          <a:xfrm>
            <a:off x="6334866" y="4312742"/>
            <a:ext cx="458043" cy="41352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122BCFDA-8770-4067-9887-C41EC466D352}"/>
              </a:ext>
            </a:extLst>
          </p:cNvPr>
          <p:cNvSpPr/>
          <p:nvPr/>
        </p:nvSpPr>
        <p:spPr>
          <a:xfrm>
            <a:off x="2859564" y="523703"/>
            <a:ext cx="3345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cap="all" dirty="0"/>
              <a:t>Plan D’INVESTISSEMENT</a:t>
            </a:r>
            <a:endParaRPr lang="fr-FR" sz="2400" dirty="0"/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C12CE733-38B8-44CF-9379-96A9A629E39C}"/>
              </a:ext>
            </a:extLst>
          </p:cNvPr>
          <p:cNvCxnSpPr>
            <a:cxnSpLocks/>
          </p:cNvCxnSpPr>
          <p:nvPr/>
        </p:nvCxnSpPr>
        <p:spPr>
          <a:xfrm>
            <a:off x="2911841" y="977351"/>
            <a:ext cx="32544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62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-0.64566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63733 0.002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75" y="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63906 -0.002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6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/>
      <p:bldP spid="40" grpId="0"/>
      <p:bldP spid="132" grpId="0" animBg="1"/>
      <p:bldP spid="160" grpId="0"/>
      <p:bldP spid="85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8F71FD83-7395-4C85-849D-FFE6292AFA84}"/>
              </a:ext>
            </a:extLst>
          </p:cNvPr>
          <p:cNvSpPr txBox="1"/>
          <p:nvPr/>
        </p:nvSpPr>
        <p:spPr>
          <a:xfrm>
            <a:off x="255477" y="1594019"/>
            <a:ext cx="71551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5400" cap="all" dirty="0"/>
          </a:p>
          <a:p>
            <a:pPr algn="ctr"/>
            <a:r>
              <a:rPr lang="fr-FR" sz="5400" cap="all" dirty="0">
                <a:solidFill>
                  <a:srgbClr val="CC0000"/>
                </a:solidFill>
              </a:rPr>
              <a:t>LE PER</a:t>
            </a:r>
          </a:p>
          <a:p>
            <a:endParaRPr lang="fr-FR" sz="5400" cap="all" dirty="0">
              <a:solidFill>
                <a:srgbClr val="CC0000"/>
              </a:solidFill>
            </a:endParaRPr>
          </a:p>
        </p:txBody>
      </p:sp>
      <p:pic>
        <p:nvPicPr>
          <p:cNvPr id="5" name="Graphique 4" descr="Loupe">
            <a:extLst>
              <a:ext uri="{FF2B5EF4-FFF2-40B4-BE49-F238E27FC236}">
                <a16:creationId xmlns:a16="http://schemas.microsoft.com/office/drawing/2014/main" id="{6F6B3DD7-FB34-4852-BD7A-2FC38224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4559" y="3075931"/>
            <a:ext cx="914400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29A065-E70A-4761-81D8-437076D5D541}"/>
              </a:ext>
            </a:extLst>
          </p:cNvPr>
          <p:cNvSpPr/>
          <p:nvPr/>
        </p:nvSpPr>
        <p:spPr>
          <a:xfrm>
            <a:off x="4432175" y="3249134"/>
            <a:ext cx="2389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cap="all" dirty="0"/>
              <a:t>Les points clés 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92066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63635</TotalTime>
  <Words>1906</Words>
  <Application>Microsoft Macintosh PowerPoint</Application>
  <PresentationFormat>Affichage à l'écran (4:3)</PresentationFormat>
  <Paragraphs>527</Paragraphs>
  <Slides>30</Slides>
  <Notes>2</Notes>
  <HiddenSlides>4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Mistral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SAINT-MARTORY Muriel</dc:creator>
  <cp:lastModifiedBy>Chris ESSOME</cp:lastModifiedBy>
  <cp:revision>1220</cp:revision>
  <cp:lastPrinted>2020-06-11T11:58:16Z</cp:lastPrinted>
  <dcterms:created xsi:type="dcterms:W3CDTF">2019-04-04T11:44:33Z</dcterms:created>
  <dcterms:modified xsi:type="dcterms:W3CDTF">2021-01-29T15:58:05Z</dcterms:modified>
</cp:coreProperties>
</file>