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619" r:id="rId2"/>
    <p:sldId id="796" r:id="rId3"/>
    <p:sldId id="515" r:id="rId4"/>
    <p:sldId id="803" r:id="rId5"/>
    <p:sldId id="797" r:id="rId6"/>
    <p:sldId id="794" r:id="rId7"/>
    <p:sldId id="773" r:id="rId8"/>
    <p:sldId id="774" r:id="rId9"/>
    <p:sldId id="802" r:id="rId10"/>
    <p:sldId id="801" r:id="rId11"/>
    <p:sldId id="757" r:id="rId12"/>
    <p:sldId id="763" r:id="rId13"/>
    <p:sldId id="764" r:id="rId14"/>
    <p:sldId id="782" r:id="rId15"/>
    <p:sldId id="758" r:id="rId16"/>
    <p:sldId id="739" r:id="rId17"/>
    <p:sldId id="663" r:id="rId18"/>
    <p:sldId id="759" r:id="rId19"/>
    <p:sldId id="799" r:id="rId20"/>
    <p:sldId id="781" r:id="rId21"/>
    <p:sldId id="669" r:id="rId22"/>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LOUT Philippe" initials="DP" lastIdx="1" clrIdx="0">
    <p:extLst>
      <p:ext uri="{19B8F6BF-5375-455C-9EA6-DF929625EA0E}">
        <p15:presenceInfo xmlns:p15="http://schemas.microsoft.com/office/powerpoint/2012/main" userId="S::DULOUTP@omnium-finance.com::f80a5e7f-1286-4825-bc7f-768bc1a366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8A3"/>
    <a:srgbClr val="F2CCCC"/>
    <a:srgbClr val="CC0000"/>
    <a:srgbClr val="FFFF00"/>
    <a:srgbClr val="70AD47"/>
    <a:srgbClr val="7F7C7B"/>
    <a:srgbClr val="FF6600"/>
    <a:srgbClr val="FFFFFF"/>
    <a:srgbClr val="9A0000"/>
    <a:srgbClr val="CF3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3438" autoAdjust="0"/>
  </p:normalViewPr>
  <p:slideViewPr>
    <p:cSldViewPr snapToGrid="0">
      <p:cViewPr varScale="1">
        <p:scale>
          <a:sx n="68" d="100"/>
          <a:sy n="68"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C556138-3825-4999-A015-79F5F92D9BC9}" type="datetimeFigureOut">
              <a:rPr lang="fr-FR" smtClean="0"/>
              <a:t>12/11/2020</a:t>
            </a:fld>
            <a:endParaRPr lang="fr-FR"/>
          </a:p>
        </p:txBody>
      </p:sp>
      <p:sp>
        <p:nvSpPr>
          <p:cNvPr id="4" name="Espace réservé de l'image des diapositives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19130437-9F30-42AC-B957-E9A34DCFB201}" type="slidenum">
              <a:rPr lang="fr-FR" smtClean="0"/>
              <a:t>‹N°›</a:t>
            </a:fld>
            <a:endParaRPr lang="fr-FR"/>
          </a:p>
        </p:txBody>
      </p:sp>
    </p:spTree>
    <p:extLst>
      <p:ext uri="{BB962C8B-B14F-4D97-AF65-F5344CB8AC3E}">
        <p14:creationId xmlns:p14="http://schemas.microsoft.com/office/powerpoint/2010/main" val="30213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Une </a:t>
            </a:r>
            <a:r>
              <a:rPr lang="fr-FR" sz="1200" u="sng" kern="1200" dirty="0">
                <a:solidFill>
                  <a:schemeClr val="tx1"/>
                </a:solidFill>
                <a:effectLst/>
                <a:latin typeface="+mn-lt"/>
                <a:ea typeface="+mn-ea"/>
                <a:cs typeface="+mn-cs"/>
              </a:rPr>
              <a:t>vraie démarche de conseil</a:t>
            </a:r>
            <a:r>
              <a:rPr lang="fr-FR" sz="1200" kern="1200" dirty="0">
                <a:solidFill>
                  <a:schemeClr val="tx1"/>
                </a:solidFill>
                <a:effectLst/>
                <a:latin typeface="+mn-lt"/>
                <a:ea typeface="+mn-ea"/>
                <a:cs typeface="+mn-cs"/>
              </a:rPr>
              <a:t> et une </a:t>
            </a:r>
            <a:r>
              <a:rPr lang="fr-FR" sz="1200" u="sng" kern="1200" dirty="0">
                <a:solidFill>
                  <a:schemeClr val="tx1"/>
                </a:solidFill>
                <a:effectLst/>
                <a:latin typeface="+mn-lt"/>
                <a:ea typeface="+mn-ea"/>
                <a:cs typeface="+mn-cs"/>
              </a:rPr>
              <a:t>approche fiscale efficace</a:t>
            </a:r>
            <a:r>
              <a:rPr lang="fr-FR" sz="1200" kern="1200" dirty="0">
                <a:solidFill>
                  <a:schemeClr val="tx1"/>
                </a:solidFill>
                <a:effectLst/>
                <a:latin typeface="+mn-lt"/>
                <a:ea typeface="+mn-ea"/>
                <a:cs typeface="+mn-cs"/>
              </a:rPr>
              <a:t> doit s’appuyer sur une panoplie de solution exploitant des multiples moteurs de défiscalisation…</a:t>
            </a:r>
          </a:p>
          <a:p>
            <a:r>
              <a:rPr lang="fr-FR" sz="1200" kern="1200" dirty="0">
                <a:solidFill>
                  <a:schemeClr val="tx1"/>
                </a:solidFill>
                <a:effectLst/>
                <a:latin typeface="+mn-lt"/>
                <a:ea typeface="+mn-ea"/>
                <a:cs typeface="+mn-cs"/>
              </a:rPr>
              <a:t>Sur ce point, le capital investissement, c’est : </a:t>
            </a:r>
          </a:p>
          <a:p>
            <a:pPr lvl="0"/>
            <a:r>
              <a:rPr lang="fr-FR" sz="1200" kern="1200" dirty="0">
                <a:solidFill>
                  <a:schemeClr val="tx1"/>
                </a:solidFill>
                <a:effectLst/>
                <a:latin typeface="+mn-lt"/>
                <a:ea typeface="+mn-ea"/>
                <a:cs typeface="+mn-cs"/>
              </a:rPr>
              <a:t>La simplicité avec une réduction one shot immédiate et attractive de 18% ou 38%, </a:t>
            </a:r>
          </a:p>
          <a:p>
            <a:pPr lvl="0"/>
            <a:r>
              <a:rPr lang="fr-FR" sz="1200" kern="1200" dirty="0">
                <a:solidFill>
                  <a:schemeClr val="tx1"/>
                </a:solidFill>
                <a:effectLst/>
                <a:latin typeface="+mn-lt"/>
                <a:ea typeface="+mn-ea"/>
                <a:cs typeface="+mn-cs"/>
              </a:rPr>
              <a:t>L’accessibilité avec des tickets d’investissement dès 1 000 €</a:t>
            </a:r>
          </a:p>
          <a:p>
            <a:endParaRPr lang="fr-FR" b="1" kern="0" dirty="0">
              <a:ln w="11430"/>
              <a:solidFill>
                <a:srgbClr val="006991"/>
              </a:solidFill>
              <a:cs typeface="Times New Roman" pitchFamily="18" charset="0"/>
              <a:sym typeface="Wingdings"/>
            </a:endParaRPr>
          </a:p>
          <a:p>
            <a:r>
              <a:rPr lang="fr-FR" b="1" kern="0" dirty="0">
                <a:ln w="11430"/>
                <a:solidFill>
                  <a:srgbClr val="006991"/>
                </a:solidFill>
                <a:cs typeface="Times New Roman" pitchFamily="18" charset="0"/>
                <a:sym typeface="Wingdings"/>
              </a:rPr>
              <a:t>3 cas possibles avant 5 ans</a:t>
            </a:r>
          </a:p>
          <a:p>
            <a:pPr marL="76200" lvl="0" indent="0">
              <a:buNone/>
            </a:pPr>
            <a:r>
              <a:rPr lang="fr-FR" sz="1200" b="1" dirty="0">
                <a:latin typeface="+mn-lt"/>
                <a:cs typeface="Arial" panose="020B0604020202020204" pitchFamily="34" charset="0"/>
              </a:rPr>
              <a:t>Décès du souscripteur ou de son conjoint</a:t>
            </a:r>
          </a:p>
          <a:p>
            <a:pPr marL="76200" lvl="0" indent="0">
              <a:buNone/>
            </a:pPr>
            <a:r>
              <a:rPr lang="fr-FR" sz="1200" b="1" dirty="0">
                <a:latin typeface="+mn-lt"/>
                <a:cs typeface="Arial" panose="020B0604020202020204" pitchFamily="34" charset="0"/>
              </a:rPr>
              <a:t>Invalidité de 2ème ou 3ème catégorie du souscripteur ou de son conjoint</a:t>
            </a:r>
          </a:p>
          <a:p>
            <a:pPr marL="76200" lvl="0" indent="0">
              <a:buNone/>
            </a:pPr>
            <a:r>
              <a:rPr lang="fr-FR" sz="1200" b="1" dirty="0">
                <a:latin typeface="+mn-lt"/>
                <a:cs typeface="Arial" panose="020B0604020202020204" pitchFamily="34" charset="0"/>
              </a:rPr>
              <a:t>Licenciement du souscripteur ou de son conjoint.</a:t>
            </a:r>
          </a:p>
          <a:p>
            <a:pPr marL="76200" lvl="0" indent="0">
              <a:buNone/>
            </a:pPr>
            <a:endParaRPr lang="fr-FR" sz="1200" b="1" dirty="0">
              <a:solidFill>
                <a:schemeClr val="accent1"/>
              </a:solidFill>
              <a:latin typeface="+mn-lt"/>
              <a:cs typeface="Arial" panose="020B0604020202020204" pitchFamily="34" charset="0"/>
            </a:endParaRPr>
          </a:p>
          <a:p>
            <a:pPr marL="76200" lvl="0" indent="0">
              <a:buNone/>
            </a:pPr>
            <a:r>
              <a:rPr lang="fr-FR" sz="1200" b="1" dirty="0">
                <a:solidFill>
                  <a:schemeClr val="accent1"/>
                </a:solidFill>
                <a:latin typeface="+mn-lt"/>
                <a:cs typeface="Arial" panose="020B0604020202020204" pitchFamily="34" charset="0"/>
              </a:rPr>
              <a:t>Seuls ces 3 cas permettent d’éviter la remise en cause de l’avantage fiscal et de la non-imposition des plus-values.</a:t>
            </a:r>
          </a:p>
          <a:p>
            <a:endParaRPr lang="fr-FR" dirty="0"/>
          </a:p>
        </p:txBody>
      </p:sp>
      <p:sp>
        <p:nvSpPr>
          <p:cNvPr id="4" name="Espace réservé du numéro de diapositive 3"/>
          <p:cNvSpPr>
            <a:spLocks noGrp="1"/>
          </p:cNvSpPr>
          <p:nvPr>
            <p:ph type="sldNum" sz="quarter" idx="10"/>
          </p:nvPr>
        </p:nvSpPr>
        <p:spPr/>
        <p:txBody>
          <a:bodyPr/>
          <a:lstStyle/>
          <a:p>
            <a:fld id="{E75AA50E-12AE-49F8-80A0-D13A4D1EB34D}" type="slidenum">
              <a:rPr lang="fr-FR" smtClean="0"/>
              <a:t>3</a:t>
            </a:fld>
            <a:endParaRPr lang="fr-FR"/>
          </a:p>
        </p:txBody>
      </p:sp>
    </p:spTree>
    <p:extLst>
      <p:ext uri="{BB962C8B-B14F-4D97-AF65-F5344CB8AC3E}">
        <p14:creationId xmlns:p14="http://schemas.microsoft.com/office/powerpoint/2010/main" val="9863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Une </a:t>
            </a:r>
            <a:r>
              <a:rPr lang="fr-FR" sz="1200" u="sng" kern="1200" dirty="0">
                <a:solidFill>
                  <a:schemeClr val="tx1"/>
                </a:solidFill>
                <a:effectLst/>
                <a:latin typeface="+mn-lt"/>
                <a:ea typeface="+mn-ea"/>
                <a:cs typeface="+mn-cs"/>
              </a:rPr>
              <a:t>vraie démarche de conseil</a:t>
            </a:r>
            <a:r>
              <a:rPr lang="fr-FR" sz="1200" kern="1200" dirty="0">
                <a:solidFill>
                  <a:schemeClr val="tx1"/>
                </a:solidFill>
                <a:effectLst/>
                <a:latin typeface="+mn-lt"/>
                <a:ea typeface="+mn-ea"/>
                <a:cs typeface="+mn-cs"/>
              </a:rPr>
              <a:t> et une </a:t>
            </a:r>
            <a:r>
              <a:rPr lang="fr-FR" sz="1200" u="sng" kern="1200" dirty="0">
                <a:solidFill>
                  <a:schemeClr val="tx1"/>
                </a:solidFill>
                <a:effectLst/>
                <a:latin typeface="+mn-lt"/>
                <a:ea typeface="+mn-ea"/>
                <a:cs typeface="+mn-cs"/>
              </a:rPr>
              <a:t>approche fiscale efficace</a:t>
            </a:r>
            <a:r>
              <a:rPr lang="fr-FR" sz="1200" kern="1200" dirty="0">
                <a:solidFill>
                  <a:schemeClr val="tx1"/>
                </a:solidFill>
                <a:effectLst/>
                <a:latin typeface="+mn-lt"/>
                <a:ea typeface="+mn-ea"/>
                <a:cs typeface="+mn-cs"/>
              </a:rPr>
              <a:t> doit s’appuyer sur une panoplie de solution exploitant des multiples moteurs de défiscalisation…</a:t>
            </a:r>
          </a:p>
          <a:p>
            <a:r>
              <a:rPr lang="fr-FR" sz="1200" kern="1200" dirty="0">
                <a:solidFill>
                  <a:schemeClr val="tx1"/>
                </a:solidFill>
                <a:effectLst/>
                <a:latin typeface="+mn-lt"/>
                <a:ea typeface="+mn-ea"/>
                <a:cs typeface="+mn-cs"/>
              </a:rPr>
              <a:t>Sur ce point, le capital investissement, c’est : </a:t>
            </a:r>
          </a:p>
          <a:p>
            <a:pPr lvl="0"/>
            <a:r>
              <a:rPr lang="fr-FR" sz="1200" kern="1200" dirty="0">
                <a:solidFill>
                  <a:schemeClr val="tx1"/>
                </a:solidFill>
                <a:effectLst/>
                <a:latin typeface="+mn-lt"/>
                <a:ea typeface="+mn-ea"/>
                <a:cs typeface="+mn-cs"/>
              </a:rPr>
              <a:t>La simplicité avec une réduction one shot immédiate et attractive de 18% ou 38%, </a:t>
            </a:r>
          </a:p>
          <a:p>
            <a:pPr lvl="0"/>
            <a:r>
              <a:rPr lang="fr-FR" sz="1200" kern="1200" dirty="0">
                <a:solidFill>
                  <a:schemeClr val="tx1"/>
                </a:solidFill>
                <a:effectLst/>
                <a:latin typeface="+mn-lt"/>
                <a:ea typeface="+mn-ea"/>
                <a:cs typeface="+mn-cs"/>
              </a:rPr>
              <a:t>L’accessibilité avec des tickets d’investissement dès 1 000 €</a:t>
            </a:r>
          </a:p>
          <a:p>
            <a:endParaRPr lang="fr-FR" b="1" kern="0" dirty="0">
              <a:ln w="11430"/>
              <a:solidFill>
                <a:srgbClr val="006991"/>
              </a:solidFill>
              <a:cs typeface="Times New Roman" pitchFamily="18" charset="0"/>
              <a:sym typeface="Wingdings"/>
            </a:endParaRPr>
          </a:p>
          <a:p>
            <a:r>
              <a:rPr lang="fr-FR" b="1" kern="0" dirty="0">
                <a:ln w="11430"/>
                <a:solidFill>
                  <a:srgbClr val="006991"/>
                </a:solidFill>
                <a:cs typeface="Times New Roman" pitchFamily="18" charset="0"/>
                <a:sym typeface="Wingdings"/>
              </a:rPr>
              <a:t>3 cas possibles avant 5 ans</a:t>
            </a:r>
          </a:p>
          <a:p>
            <a:pPr marL="76200" lvl="0" indent="0">
              <a:buNone/>
            </a:pPr>
            <a:r>
              <a:rPr lang="fr-FR" sz="1200" b="1" dirty="0">
                <a:latin typeface="+mn-lt"/>
                <a:cs typeface="Arial" panose="020B0604020202020204" pitchFamily="34" charset="0"/>
              </a:rPr>
              <a:t>Décès du souscripteur ou de son conjoint</a:t>
            </a:r>
          </a:p>
          <a:p>
            <a:pPr marL="76200" lvl="0" indent="0">
              <a:buNone/>
            </a:pPr>
            <a:r>
              <a:rPr lang="fr-FR" sz="1200" b="1" dirty="0">
                <a:latin typeface="+mn-lt"/>
                <a:cs typeface="Arial" panose="020B0604020202020204" pitchFamily="34" charset="0"/>
              </a:rPr>
              <a:t>Invalidité de 2ème ou 3ème catégorie du souscripteur ou de son conjoint</a:t>
            </a:r>
          </a:p>
          <a:p>
            <a:pPr marL="76200" lvl="0" indent="0">
              <a:buNone/>
            </a:pPr>
            <a:r>
              <a:rPr lang="fr-FR" sz="1200" b="1" dirty="0">
                <a:latin typeface="+mn-lt"/>
                <a:cs typeface="Arial" panose="020B0604020202020204" pitchFamily="34" charset="0"/>
              </a:rPr>
              <a:t>Licenciement du souscripteur ou de son conjoint.</a:t>
            </a:r>
          </a:p>
          <a:p>
            <a:pPr marL="76200" lvl="0" indent="0">
              <a:buNone/>
            </a:pPr>
            <a:endParaRPr lang="fr-FR" sz="1200" b="1" dirty="0">
              <a:solidFill>
                <a:schemeClr val="accent1"/>
              </a:solidFill>
              <a:latin typeface="+mn-lt"/>
              <a:cs typeface="Arial" panose="020B0604020202020204" pitchFamily="34" charset="0"/>
            </a:endParaRPr>
          </a:p>
          <a:p>
            <a:pPr marL="76200" lvl="0" indent="0">
              <a:buNone/>
            </a:pPr>
            <a:r>
              <a:rPr lang="fr-FR" sz="1200" b="1" dirty="0">
                <a:solidFill>
                  <a:schemeClr val="accent1"/>
                </a:solidFill>
                <a:latin typeface="+mn-lt"/>
                <a:cs typeface="Arial" panose="020B0604020202020204" pitchFamily="34" charset="0"/>
              </a:rPr>
              <a:t>Seuls ces 3 cas permettent d’éviter la remise en cause de l’avantage fiscal et de la non-imposition des plus-values.</a:t>
            </a:r>
          </a:p>
          <a:p>
            <a:endParaRPr lang="fr-FR" dirty="0"/>
          </a:p>
        </p:txBody>
      </p:sp>
      <p:sp>
        <p:nvSpPr>
          <p:cNvPr id="4" name="Espace réservé du numéro de diapositive 3"/>
          <p:cNvSpPr>
            <a:spLocks noGrp="1"/>
          </p:cNvSpPr>
          <p:nvPr>
            <p:ph type="sldNum" sz="quarter" idx="10"/>
          </p:nvPr>
        </p:nvSpPr>
        <p:spPr/>
        <p:txBody>
          <a:bodyPr/>
          <a:lstStyle/>
          <a:p>
            <a:fld id="{E75AA50E-12AE-49F8-80A0-D13A4D1EB34D}" type="slidenum">
              <a:rPr lang="fr-FR" smtClean="0"/>
              <a:t>14</a:t>
            </a:fld>
            <a:endParaRPr lang="fr-FR"/>
          </a:p>
        </p:txBody>
      </p:sp>
    </p:spTree>
    <p:extLst>
      <p:ext uri="{BB962C8B-B14F-4D97-AF65-F5344CB8AC3E}">
        <p14:creationId xmlns:p14="http://schemas.microsoft.com/office/powerpoint/2010/main" val="378344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67171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41629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00468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48200" y="1600200"/>
            <a:ext cx="4038600" cy="4525963"/>
          </a:xfrm>
        </p:spPr>
        <p:txBody>
          <a:bodyPr/>
          <a:lstStyle/>
          <a:p>
            <a:pPr lvl="0"/>
            <a:endParaRPr lang="fr-FR" noProof="0"/>
          </a:p>
        </p:txBody>
      </p:sp>
    </p:spTree>
    <p:extLst>
      <p:ext uri="{BB962C8B-B14F-4D97-AF65-F5344CB8AC3E}">
        <p14:creationId xmlns:p14="http://schemas.microsoft.com/office/powerpoint/2010/main" val="19062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06409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EB50AB3-B230-449B-9A54-43D747D575B5}" type="datetimeFigureOut">
              <a:rPr lang="fr-FR" smtClean="0"/>
              <a:t>12/11/2020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81267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EB50AB3-B230-449B-9A54-43D747D575B5}" type="datetimeFigureOut">
              <a:rPr lang="fr-FR" smtClean="0"/>
              <a:t>12/11/2020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31822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B50AB3-B230-449B-9A54-43D747D575B5}" type="datetimeFigureOut">
              <a:rPr lang="fr-FR" smtClean="0"/>
              <a:t>12/11/2020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70677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EB50AB3-B230-449B-9A54-43D747D575B5}" type="datetimeFigureOut">
              <a:rPr lang="fr-FR" smtClean="0"/>
              <a:t>12/11/2020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81984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50AB3-B230-449B-9A54-43D747D575B5}" type="datetimeFigureOut">
              <a:rPr lang="fr-FR" smtClean="0"/>
              <a:t>12/11/2020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35995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EB50AB3-B230-449B-9A54-43D747D575B5}" type="datetimeFigureOut">
              <a:rPr lang="fr-FR" smtClean="0"/>
              <a:t>12/11/2020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51180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EB50AB3-B230-449B-9A54-43D747D575B5}" type="datetimeFigureOut">
              <a:rPr lang="fr-FR" smtClean="0"/>
              <a:t>12/11/2020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42399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50AB3-B230-449B-9A54-43D747D575B5}" type="datetimeFigureOut">
              <a:rPr lang="fr-FR" smtClean="0"/>
              <a:t>12/11/2020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114AB-F357-4E3E-9758-6ED609C2EF71}" type="slidenum">
              <a:rPr lang="fr-FR" smtClean="0"/>
              <a:t>‹N°›</a:t>
            </a:fld>
            <a:endParaRPr lang="fr-FR"/>
          </a:p>
        </p:txBody>
      </p:sp>
    </p:spTree>
    <p:extLst>
      <p:ext uri="{BB962C8B-B14F-4D97-AF65-F5344CB8AC3E}">
        <p14:creationId xmlns:p14="http://schemas.microsoft.com/office/powerpoint/2010/main" val="1168390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hyperlink" Target="https://pixabay.com/fr/verrouillage-cadenas-verrouill%C3%A9-152879/" TargetMode="External"/><Relationship Id="rId5" Type="http://schemas.openxmlformats.org/officeDocument/2006/relationships/image" Target="../media/image31.jpe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hyperlink" Target="https://svgsilh.com/de/image/378352.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commons.wikimedia.org/wiki/File:Symbole_travaux_marteau_et_clef.svg" TargetMode="Externa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hyperlink" Target="https://svgsilh.com/image/2019535.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car-automobile-vehicle-red-306442/" TargetMode="External"/><Relationship Id="rId7" Type="http://schemas.openxmlformats.org/officeDocument/2006/relationships/hyperlink" Target="https://es.wikipedia.org/wiki/Archivo:Arbcom_ru_ready.svg"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pixabay.com/en/car-automobile-vehicle-red-30644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publicdomainpictures.net/view-image.php?image=34596&amp;picture=question-ma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blog.consultorartesano.com/2018/10/eficiencia-a-base-de-menos-clics.html" TargetMode="External"/><Relationship Id="rId7" Type="http://schemas.openxmlformats.org/officeDocument/2006/relationships/slide" Target="slide1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publicdomainpictures.net/view-image.php?image=82908&amp;picture=calculator-black-clipart" TargetMode="Externa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www.publicdomainpictures.net/view-image.php?image=82908&amp;picture=calculator-black-clipart"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8F71FD83-7395-4C85-849D-FFE6292AFA84}"/>
              </a:ext>
            </a:extLst>
          </p:cNvPr>
          <p:cNvSpPr txBox="1"/>
          <p:nvPr/>
        </p:nvSpPr>
        <p:spPr>
          <a:xfrm>
            <a:off x="2552237" y="4065555"/>
            <a:ext cx="6113461" cy="707886"/>
          </a:xfrm>
          <a:prstGeom prst="rect">
            <a:avLst/>
          </a:prstGeom>
          <a:noFill/>
        </p:spPr>
        <p:txBody>
          <a:bodyPr wrap="square" rtlCol="0">
            <a:spAutoFit/>
          </a:bodyPr>
          <a:lstStyle/>
          <a:p>
            <a:pPr algn="ctr"/>
            <a:r>
              <a:rPr lang="fr-FR" sz="4000" cap="all" dirty="0">
                <a:solidFill>
                  <a:srgbClr val="CC0000"/>
                </a:solidFill>
              </a:rPr>
              <a:t>Capital Investissement</a:t>
            </a:r>
            <a:endParaRPr lang="fr-FR" sz="5400" cap="all" dirty="0">
              <a:solidFill>
                <a:srgbClr val="CC0000"/>
              </a:solidFill>
            </a:endParaRPr>
          </a:p>
        </p:txBody>
      </p:sp>
      <p:sp>
        <p:nvSpPr>
          <p:cNvPr id="7" name="Rectangle 6">
            <a:extLst>
              <a:ext uri="{FF2B5EF4-FFF2-40B4-BE49-F238E27FC236}">
                <a16:creationId xmlns:a16="http://schemas.microsoft.com/office/drawing/2014/main" id="{B029A065-E70A-4761-81D8-437076D5D541}"/>
              </a:ext>
            </a:extLst>
          </p:cNvPr>
          <p:cNvSpPr/>
          <p:nvPr/>
        </p:nvSpPr>
        <p:spPr>
          <a:xfrm>
            <a:off x="2873855" y="3506621"/>
            <a:ext cx="3030253" cy="769441"/>
          </a:xfrm>
          <a:prstGeom prst="rect">
            <a:avLst/>
          </a:prstGeom>
        </p:spPr>
        <p:txBody>
          <a:bodyPr wrap="none">
            <a:spAutoFit/>
          </a:bodyPr>
          <a:lstStyle/>
          <a:p>
            <a:r>
              <a:rPr lang="fr-FR" sz="4400" cap="all" dirty="0"/>
              <a:t>INVESTIR EN</a:t>
            </a:r>
            <a:endParaRPr lang="fr-FR" sz="4400" dirty="0"/>
          </a:p>
        </p:txBody>
      </p:sp>
      <p:sp>
        <p:nvSpPr>
          <p:cNvPr id="6" name="Étoile : 5 branches 5">
            <a:extLst>
              <a:ext uri="{FF2B5EF4-FFF2-40B4-BE49-F238E27FC236}">
                <a16:creationId xmlns:a16="http://schemas.microsoft.com/office/drawing/2014/main" id="{8D2A5ADB-09D5-4A41-B908-83DFFDD137C7}"/>
              </a:ext>
            </a:extLst>
          </p:cNvPr>
          <p:cNvSpPr/>
          <p:nvPr/>
        </p:nvSpPr>
        <p:spPr>
          <a:xfrm rot="21091699">
            <a:off x="3019585" y="563560"/>
            <a:ext cx="2421255" cy="2157730"/>
          </a:xfrm>
          <a:prstGeom prst="star5">
            <a:avLst/>
          </a:prstGeom>
          <a:solidFill>
            <a:schemeClr val="bg1">
              <a:lumMod val="9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Étoile : 5 branches 7">
            <a:extLst>
              <a:ext uri="{FF2B5EF4-FFF2-40B4-BE49-F238E27FC236}">
                <a16:creationId xmlns:a16="http://schemas.microsoft.com/office/drawing/2014/main" id="{E625C6E4-5EEE-466D-9ADD-55A23CF8FE1C}"/>
              </a:ext>
            </a:extLst>
          </p:cNvPr>
          <p:cNvSpPr/>
          <p:nvPr/>
        </p:nvSpPr>
        <p:spPr>
          <a:xfrm rot="21091699">
            <a:off x="2412999" y="5270021"/>
            <a:ext cx="724535" cy="645160"/>
          </a:xfrm>
          <a:prstGeom prst="star5">
            <a:avLst/>
          </a:prstGeom>
          <a:solidFill>
            <a:schemeClr val="bg1">
              <a:lumMod val="8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9" name="Graphique 18">
            <a:extLst>
              <a:ext uri="{FF2B5EF4-FFF2-40B4-BE49-F238E27FC236}">
                <a16:creationId xmlns:a16="http://schemas.microsoft.com/office/drawing/2014/main" id="{17FEA337-4A67-4306-A0E8-DC760E4E60C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455" y="3789995"/>
            <a:ext cx="1637665" cy="2195830"/>
          </a:xfrm>
          <a:prstGeom prst="rect">
            <a:avLst/>
          </a:prstGeom>
        </p:spPr>
      </p:pic>
      <p:sp>
        <p:nvSpPr>
          <p:cNvPr id="10" name="Étoile : 5 branches 9">
            <a:extLst>
              <a:ext uri="{FF2B5EF4-FFF2-40B4-BE49-F238E27FC236}">
                <a16:creationId xmlns:a16="http://schemas.microsoft.com/office/drawing/2014/main" id="{46E2DEE7-1425-4D7B-BB4C-3670FED190A6}"/>
              </a:ext>
            </a:extLst>
          </p:cNvPr>
          <p:cNvSpPr/>
          <p:nvPr/>
        </p:nvSpPr>
        <p:spPr>
          <a:xfrm rot="21091699">
            <a:off x="2295685" y="3483290"/>
            <a:ext cx="504825" cy="448945"/>
          </a:xfrm>
          <a:prstGeom prst="star5">
            <a:avLst/>
          </a:prstGeom>
          <a:solidFill>
            <a:schemeClr val="bg1">
              <a:lumMod val="6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ZoneTexte 1">
            <a:extLst>
              <a:ext uri="{FF2B5EF4-FFF2-40B4-BE49-F238E27FC236}">
                <a16:creationId xmlns:a16="http://schemas.microsoft.com/office/drawing/2014/main" id="{4722D3C0-F8C2-4F14-AB9E-D7F62878A0D9}"/>
              </a:ext>
            </a:extLst>
          </p:cNvPr>
          <p:cNvSpPr txBox="1"/>
          <p:nvPr/>
        </p:nvSpPr>
        <p:spPr>
          <a:xfrm>
            <a:off x="7751298" y="6544940"/>
            <a:ext cx="1336430" cy="230832"/>
          </a:xfrm>
          <a:prstGeom prst="rect">
            <a:avLst/>
          </a:prstGeom>
          <a:noFill/>
        </p:spPr>
        <p:txBody>
          <a:bodyPr wrap="square" rtlCol="0">
            <a:spAutoFit/>
          </a:bodyPr>
          <a:lstStyle/>
          <a:p>
            <a:pPr algn="r"/>
            <a:r>
              <a:rPr lang="fr-FR" sz="900" dirty="0"/>
              <a:t>Version 2020-1</a:t>
            </a:r>
          </a:p>
        </p:txBody>
      </p:sp>
    </p:spTree>
    <p:extLst>
      <p:ext uri="{BB962C8B-B14F-4D97-AF65-F5344CB8AC3E}">
        <p14:creationId xmlns:p14="http://schemas.microsoft.com/office/powerpoint/2010/main" val="254733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B35477-8AEA-4E97-9941-D584101101A3}"/>
              </a:ext>
            </a:extLst>
          </p:cNvPr>
          <p:cNvSpPr/>
          <p:nvPr/>
        </p:nvSpPr>
        <p:spPr>
          <a:xfrm>
            <a:off x="3713400" y="558854"/>
            <a:ext cx="1873013" cy="461665"/>
          </a:xfrm>
          <a:prstGeom prst="rect">
            <a:avLst/>
          </a:prstGeom>
        </p:spPr>
        <p:txBody>
          <a:bodyPr wrap="none">
            <a:spAutoFit/>
          </a:bodyPr>
          <a:lstStyle/>
          <a:p>
            <a:r>
              <a:rPr lang="fr-FR" sz="2400" cap="all" dirty="0"/>
              <a:t>En synthèse</a:t>
            </a:r>
            <a:endParaRPr lang="fr-FR" sz="2400" dirty="0"/>
          </a:p>
        </p:txBody>
      </p:sp>
      <p:cxnSp>
        <p:nvCxnSpPr>
          <p:cNvPr id="21" name="Connecteur droit 20">
            <a:extLst>
              <a:ext uri="{FF2B5EF4-FFF2-40B4-BE49-F238E27FC236}">
                <a16:creationId xmlns:a16="http://schemas.microsoft.com/office/drawing/2014/main" id="{5C2DFB78-D903-4D35-8C3E-DDA602FF7F70}"/>
              </a:ext>
            </a:extLst>
          </p:cNvPr>
          <p:cNvCxnSpPr/>
          <p:nvPr/>
        </p:nvCxnSpPr>
        <p:spPr>
          <a:xfrm>
            <a:off x="3769687" y="997650"/>
            <a:ext cx="1696265" cy="0"/>
          </a:xfrm>
          <a:prstGeom prst="line">
            <a:avLst/>
          </a:prstGeom>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244CC72B-6A58-4A2F-B34F-E69066DFAD00}"/>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30" name="Rectangle 29">
            <a:extLst>
              <a:ext uri="{FF2B5EF4-FFF2-40B4-BE49-F238E27FC236}">
                <a16:creationId xmlns:a16="http://schemas.microsoft.com/office/drawing/2014/main" id="{C892A232-0F83-4634-8009-79588AB7C002}"/>
              </a:ext>
            </a:extLst>
          </p:cNvPr>
          <p:cNvSpPr/>
          <p:nvPr/>
        </p:nvSpPr>
        <p:spPr>
          <a:xfrm>
            <a:off x="1483612" y="1285912"/>
            <a:ext cx="6891978" cy="407035"/>
          </a:xfrm>
          <a:prstGeom prst="rect">
            <a:avLst/>
          </a:prstGeom>
        </p:spPr>
        <p:txBody>
          <a:bodyPr wrap="square">
            <a:spAutoFit/>
          </a:bodyPr>
          <a:lstStyle/>
          <a:p>
            <a:pPr>
              <a:lnSpc>
                <a:spcPct val="107000"/>
              </a:lnSpc>
              <a:spcAft>
                <a:spcPts val="0"/>
              </a:spcAft>
              <a:tabLst>
                <a:tab pos="3510915" algn="l"/>
              </a:tabLst>
            </a:pPr>
            <a:r>
              <a:rPr lang="fr-FR" sz="2000" b="1" dirty="0">
                <a:ea typeface="Times New Roman" panose="02020603050405020304" pitchFamily="18" charset="0"/>
                <a:cs typeface="Times New Roman" panose="02020603050405020304" pitchFamily="18" charset="0"/>
              </a:rPr>
              <a:t>Investir en FIP /</a:t>
            </a:r>
            <a:r>
              <a:rPr lang="fr-FR" sz="2000" dirty="0">
                <a:ea typeface="Times New Roman" panose="02020603050405020304" pitchFamily="18" charset="0"/>
                <a:cs typeface="Times New Roman" panose="02020603050405020304" pitchFamily="18" charset="0"/>
              </a:rPr>
              <a:t> </a:t>
            </a:r>
            <a:r>
              <a:rPr lang="fr-FR" sz="2000" b="1" dirty="0">
                <a:ea typeface="Times New Roman" panose="02020603050405020304" pitchFamily="18" charset="0"/>
                <a:cs typeface="Times New Roman" panose="02020603050405020304" pitchFamily="18" charset="0"/>
              </a:rPr>
              <a:t>FCPI, </a:t>
            </a:r>
            <a:r>
              <a:rPr lang="fr-FR" sz="2000" dirty="0">
                <a:ea typeface="Times New Roman" panose="02020603050405020304" pitchFamily="18" charset="0"/>
                <a:cs typeface="Times New Roman" panose="02020603050405020304" pitchFamily="18" charset="0"/>
              </a:rPr>
              <a:t>c’est répondre à </a:t>
            </a:r>
            <a:r>
              <a:rPr lang="fr-FR" sz="2000" b="1" dirty="0">
                <a:solidFill>
                  <a:srgbClr val="C00000"/>
                </a:solidFill>
                <a:ea typeface="Times New Roman" panose="02020603050405020304" pitchFamily="18" charset="0"/>
                <a:cs typeface="Times New Roman" panose="02020603050405020304" pitchFamily="18" charset="0"/>
              </a:rPr>
              <a:t>4 objectifs </a:t>
            </a:r>
            <a:r>
              <a:rPr lang="fr-FR" sz="2000" dirty="0">
                <a:ea typeface="Times New Roman" panose="02020603050405020304" pitchFamily="18" charset="0"/>
                <a:cs typeface="Times New Roman" panose="02020603050405020304" pitchFamily="18" charset="0"/>
              </a:rPr>
              <a:t>: </a:t>
            </a:r>
            <a:endParaRPr lang="fr-FR" sz="2000" b="1" dirty="0">
              <a:solidFill>
                <a:srgbClr val="C00000"/>
              </a:solidFill>
              <a:ea typeface="Times New Roman" panose="02020603050405020304" pitchFamily="18" charset="0"/>
              <a:cs typeface="Times New Roman" panose="02020603050405020304" pitchFamily="18" charset="0"/>
            </a:endParaRPr>
          </a:p>
        </p:txBody>
      </p:sp>
      <p:pic>
        <p:nvPicPr>
          <p:cNvPr id="56" name="Picture 2" descr="Vecteur de Check List Icon. Vector - ID:47618652 - image libre de droit -  Stocklib">
            <a:extLst>
              <a:ext uri="{FF2B5EF4-FFF2-40B4-BE49-F238E27FC236}">
                <a16:creationId xmlns:a16="http://schemas.microsoft.com/office/drawing/2014/main" id="{D6C5DA8C-4865-40DB-B108-0DFC8C69A2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7" t="9734" r="5365" b="13918"/>
          <a:stretch/>
        </p:blipFill>
        <p:spPr bwMode="auto">
          <a:xfrm rot="20816696">
            <a:off x="618738" y="947152"/>
            <a:ext cx="845456" cy="9276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e 72">
            <a:extLst>
              <a:ext uri="{FF2B5EF4-FFF2-40B4-BE49-F238E27FC236}">
                <a16:creationId xmlns:a16="http://schemas.microsoft.com/office/drawing/2014/main" id="{CA1ED803-14AF-454C-8681-B0D0FFD2F645}"/>
              </a:ext>
            </a:extLst>
          </p:cNvPr>
          <p:cNvGrpSpPr/>
          <p:nvPr/>
        </p:nvGrpSpPr>
        <p:grpSpPr>
          <a:xfrm>
            <a:off x="3080824" y="1769405"/>
            <a:ext cx="3548216" cy="2688772"/>
            <a:chOff x="3080825" y="2014610"/>
            <a:chExt cx="3548215" cy="2806982"/>
          </a:xfrm>
        </p:grpSpPr>
        <p:sp>
          <p:nvSpPr>
            <p:cNvPr id="38" name="Rectangle 37">
              <a:extLst>
                <a:ext uri="{FF2B5EF4-FFF2-40B4-BE49-F238E27FC236}">
                  <a16:creationId xmlns:a16="http://schemas.microsoft.com/office/drawing/2014/main" id="{E2E51119-B168-41FC-89F4-7EA58251F512}"/>
                </a:ext>
              </a:extLst>
            </p:cNvPr>
            <p:cNvSpPr/>
            <p:nvPr/>
          </p:nvSpPr>
          <p:spPr>
            <a:xfrm rot="5400000">
              <a:off x="3084601" y="2011744"/>
              <a:ext cx="1343136" cy="135068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9C566BF8-C445-4899-8EF4-AA8774C88DCC}"/>
                </a:ext>
              </a:extLst>
            </p:cNvPr>
            <p:cNvSpPr txBox="1"/>
            <p:nvPr/>
          </p:nvSpPr>
          <p:spPr>
            <a:xfrm>
              <a:off x="3267212" y="2568402"/>
              <a:ext cx="1188686" cy="307777"/>
            </a:xfrm>
            <a:prstGeom prst="rect">
              <a:avLst/>
            </a:prstGeom>
            <a:noFill/>
          </p:spPr>
          <p:txBody>
            <a:bodyPr wrap="square">
              <a:spAutoFit/>
            </a:bodyPr>
            <a:lstStyle/>
            <a:p>
              <a:r>
                <a:rPr lang="fr-FR" sz="1400" b="1" dirty="0">
                  <a:solidFill>
                    <a:schemeClr val="bg1"/>
                  </a:solidFill>
                  <a:latin typeface="Arial" panose="020B0604020202020204" pitchFamily="34" charset="0"/>
                </a:rPr>
                <a:t>SOCIAL</a:t>
              </a:r>
              <a:endParaRPr lang="fr-FR" sz="1400" dirty="0">
                <a:solidFill>
                  <a:schemeClr val="bg1"/>
                </a:solidFill>
              </a:endParaRPr>
            </a:p>
          </p:txBody>
        </p:sp>
        <p:sp>
          <p:nvSpPr>
            <p:cNvPr id="18" name="Rectangle 17">
              <a:extLst>
                <a:ext uri="{FF2B5EF4-FFF2-40B4-BE49-F238E27FC236}">
                  <a16:creationId xmlns:a16="http://schemas.microsoft.com/office/drawing/2014/main" id="{6E86103E-B186-4109-8B21-4744287D7C1A}"/>
                </a:ext>
              </a:extLst>
            </p:cNvPr>
            <p:cNvSpPr/>
            <p:nvPr/>
          </p:nvSpPr>
          <p:spPr>
            <a:xfrm rot="5400000">
              <a:off x="4688128" y="2010834"/>
              <a:ext cx="1343136" cy="1350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E8B46A1D-01E9-42A0-A189-7DD8B9E129B1}"/>
                </a:ext>
              </a:extLst>
            </p:cNvPr>
            <p:cNvSpPr/>
            <p:nvPr/>
          </p:nvSpPr>
          <p:spPr>
            <a:xfrm>
              <a:off x="5094394" y="3043773"/>
              <a:ext cx="564284" cy="532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6" name="Ellipse 35">
              <a:extLst>
                <a:ext uri="{FF2B5EF4-FFF2-40B4-BE49-F238E27FC236}">
                  <a16:creationId xmlns:a16="http://schemas.microsoft.com/office/drawing/2014/main" id="{364FB526-B6FD-4CBF-BC11-A3778038F723}"/>
                </a:ext>
              </a:extLst>
            </p:cNvPr>
            <p:cNvSpPr/>
            <p:nvPr/>
          </p:nvSpPr>
          <p:spPr>
            <a:xfrm>
              <a:off x="4107167" y="2441119"/>
              <a:ext cx="564284" cy="532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9" name="Ellipse 18">
              <a:extLst>
                <a:ext uri="{FF2B5EF4-FFF2-40B4-BE49-F238E27FC236}">
                  <a16:creationId xmlns:a16="http://schemas.microsoft.com/office/drawing/2014/main" id="{02FDB7E3-3903-4CC3-B35C-B51DB8CFEF37}"/>
                </a:ext>
              </a:extLst>
            </p:cNvPr>
            <p:cNvSpPr/>
            <p:nvPr/>
          </p:nvSpPr>
          <p:spPr>
            <a:xfrm>
              <a:off x="4431513" y="2438096"/>
              <a:ext cx="564284" cy="532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0" name="Rectangle 39">
              <a:extLst>
                <a:ext uri="{FF2B5EF4-FFF2-40B4-BE49-F238E27FC236}">
                  <a16:creationId xmlns:a16="http://schemas.microsoft.com/office/drawing/2014/main" id="{5C60D947-1F12-4708-92D6-C2544E6732EE}"/>
                </a:ext>
              </a:extLst>
            </p:cNvPr>
            <p:cNvSpPr/>
            <p:nvPr/>
          </p:nvSpPr>
          <p:spPr>
            <a:xfrm rot="5400000">
              <a:off x="3105419" y="3474680"/>
              <a:ext cx="1343136" cy="1350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0FAE8E4E-DAB0-43A6-8209-3B29B3D13304}"/>
                </a:ext>
              </a:extLst>
            </p:cNvPr>
            <p:cNvSpPr/>
            <p:nvPr/>
          </p:nvSpPr>
          <p:spPr>
            <a:xfrm>
              <a:off x="3473477" y="3258112"/>
              <a:ext cx="564284" cy="532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4" name="Ellipse 33">
              <a:extLst>
                <a:ext uri="{FF2B5EF4-FFF2-40B4-BE49-F238E27FC236}">
                  <a16:creationId xmlns:a16="http://schemas.microsoft.com/office/drawing/2014/main" id="{807D93B7-D704-4191-920F-B99723B4148B}"/>
                </a:ext>
              </a:extLst>
            </p:cNvPr>
            <p:cNvSpPr/>
            <p:nvPr/>
          </p:nvSpPr>
          <p:spPr>
            <a:xfrm>
              <a:off x="3474027" y="3021713"/>
              <a:ext cx="564284" cy="532359"/>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8" name="Rectangle 47">
              <a:extLst>
                <a:ext uri="{FF2B5EF4-FFF2-40B4-BE49-F238E27FC236}">
                  <a16:creationId xmlns:a16="http://schemas.microsoft.com/office/drawing/2014/main" id="{43D98FFE-718D-4ABC-AA6F-C53E8BB690F5}"/>
                </a:ext>
              </a:extLst>
            </p:cNvPr>
            <p:cNvSpPr/>
            <p:nvPr/>
          </p:nvSpPr>
          <p:spPr>
            <a:xfrm rot="5400000">
              <a:off x="4704967" y="3474680"/>
              <a:ext cx="1343136" cy="135068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FAB4423C-10AA-44C0-A666-989D89E74F67}"/>
                </a:ext>
              </a:extLst>
            </p:cNvPr>
            <p:cNvSpPr/>
            <p:nvPr/>
          </p:nvSpPr>
          <p:spPr>
            <a:xfrm>
              <a:off x="4484252" y="3889679"/>
              <a:ext cx="564284" cy="532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6" name="Ellipse 45">
              <a:extLst>
                <a:ext uri="{FF2B5EF4-FFF2-40B4-BE49-F238E27FC236}">
                  <a16:creationId xmlns:a16="http://schemas.microsoft.com/office/drawing/2014/main" id="{7E259339-D688-4FDD-9DC5-1139331B9729}"/>
                </a:ext>
              </a:extLst>
            </p:cNvPr>
            <p:cNvSpPr/>
            <p:nvPr/>
          </p:nvSpPr>
          <p:spPr>
            <a:xfrm>
              <a:off x="4141503" y="3910569"/>
              <a:ext cx="564284" cy="532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52" name="Ellipse 51">
              <a:extLst>
                <a:ext uri="{FF2B5EF4-FFF2-40B4-BE49-F238E27FC236}">
                  <a16:creationId xmlns:a16="http://schemas.microsoft.com/office/drawing/2014/main" id="{5EC85BF7-158C-48E2-A225-0EC7D1898C65}"/>
                </a:ext>
              </a:extLst>
            </p:cNvPr>
            <p:cNvSpPr/>
            <p:nvPr/>
          </p:nvSpPr>
          <p:spPr>
            <a:xfrm>
              <a:off x="5094394" y="3276924"/>
              <a:ext cx="564284" cy="532359"/>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1" name="ZoneTexte 10">
              <a:extLst>
                <a:ext uri="{FF2B5EF4-FFF2-40B4-BE49-F238E27FC236}">
                  <a16:creationId xmlns:a16="http://schemas.microsoft.com/office/drawing/2014/main" id="{56AEB2A9-C479-4CB1-8612-D019FB1820A8}"/>
                </a:ext>
              </a:extLst>
            </p:cNvPr>
            <p:cNvSpPr txBox="1"/>
            <p:nvPr/>
          </p:nvSpPr>
          <p:spPr>
            <a:xfrm>
              <a:off x="4684352" y="2568402"/>
              <a:ext cx="1944688" cy="307777"/>
            </a:xfrm>
            <a:prstGeom prst="rect">
              <a:avLst/>
            </a:prstGeom>
            <a:noFill/>
          </p:spPr>
          <p:txBody>
            <a:bodyPr wrap="square">
              <a:spAutoFit/>
            </a:bodyPr>
            <a:lstStyle/>
            <a:p>
              <a:r>
                <a:rPr lang="fr-FR" altLang="fr-FR" sz="1400" b="1" dirty="0">
                  <a:solidFill>
                    <a:schemeClr val="bg1"/>
                  </a:solidFill>
                  <a:latin typeface="Arial" panose="020B0604020202020204" pitchFamily="34" charset="0"/>
                </a:rPr>
                <a:t>PATRIMONIAL</a:t>
              </a:r>
              <a:endParaRPr lang="fr-FR" sz="1400" dirty="0">
                <a:solidFill>
                  <a:schemeClr val="bg1"/>
                </a:solidFill>
              </a:endParaRPr>
            </a:p>
          </p:txBody>
        </p:sp>
        <p:sp>
          <p:nvSpPr>
            <p:cNvPr id="58" name="ZoneTexte 57">
              <a:extLst>
                <a:ext uri="{FF2B5EF4-FFF2-40B4-BE49-F238E27FC236}">
                  <a16:creationId xmlns:a16="http://schemas.microsoft.com/office/drawing/2014/main" id="{57A3D1D7-041F-4E1A-A4B3-70BD3A2FB389}"/>
                </a:ext>
              </a:extLst>
            </p:cNvPr>
            <p:cNvSpPr txBox="1"/>
            <p:nvPr/>
          </p:nvSpPr>
          <p:spPr>
            <a:xfrm>
              <a:off x="3248830" y="3986539"/>
              <a:ext cx="1188686" cy="307777"/>
            </a:xfrm>
            <a:prstGeom prst="rect">
              <a:avLst/>
            </a:prstGeom>
            <a:noFill/>
          </p:spPr>
          <p:txBody>
            <a:bodyPr wrap="square">
              <a:spAutoFit/>
            </a:bodyPr>
            <a:lstStyle/>
            <a:p>
              <a:r>
                <a:rPr lang="fr-FR" sz="1400" b="1" dirty="0">
                  <a:solidFill>
                    <a:schemeClr val="bg1"/>
                  </a:solidFill>
                  <a:latin typeface="Arial" panose="020B0604020202020204" pitchFamily="34" charset="0"/>
                </a:rPr>
                <a:t>FINANCIER</a:t>
              </a:r>
              <a:endParaRPr lang="fr-FR" sz="1400" dirty="0">
                <a:solidFill>
                  <a:schemeClr val="bg1"/>
                </a:solidFill>
              </a:endParaRPr>
            </a:p>
          </p:txBody>
        </p:sp>
        <p:sp>
          <p:nvSpPr>
            <p:cNvPr id="60" name="ZoneTexte 59">
              <a:extLst>
                <a:ext uri="{FF2B5EF4-FFF2-40B4-BE49-F238E27FC236}">
                  <a16:creationId xmlns:a16="http://schemas.microsoft.com/office/drawing/2014/main" id="{B2E108E1-5B4C-49CA-B850-41AC50B35130}"/>
                </a:ext>
              </a:extLst>
            </p:cNvPr>
            <p:cNvSpPr txBox="1"/>
            <p:nvPr/>
          </p:nvSpPr>
          <p:spPr>
            <a:xfrm>
              <a:off x="5108982" y="3984317"/>
              <a:ext cx="1188686" cy="307777"/>
            </a:xfrm>
            <a:prstGeom prst="rect">
              <a:avLst/>
            </a:prstGeom>
            <a:noFill/>
          </p:spPr>
          <p:txBody>
            <a:bodyPr wrap="square">
              <a:spAutoFit/>
            </a:bodyPr>
            <a:lstStyle/>
            <a:p>
              <a:r>
                <a:rPr lang="fr-FR" sz="1400" b="1" dirty="0">
                  <a:solidFill>
                    <a:schemeClr val="bg1"/>
                  </a:solidFill>
                  <a:latin typeface="Arial" panose="020B0604020202020204" pitchFamily="34" charset="0"/>
                </a:rPr>
                <a:t>FISCAL</a:t>
              </a:r>
              <a:endParaRPr lang="fr-FR" sz="1400" dirty="0">
                <a:solidFill>
                  <a:schemeClr val="bg1"/>
                </a:solidFill>
              </a:endParaRPr>
            </a:p>
          </p:txBody>
        </p:sp>
      </p:grpSp>
      <p:grpSp>
        <p:nvGrpSpPr>
          <p:cNvPr id="81" name="Groupe 80">
            <a:extLst>
              <a:ext uri="{FF2B5EF4-FFF2-40B4-BE49-F238E27FC236}">
                <a16:creationId xmlns:a16="http://schemas.microsoft.com/office/drawing/2014/main" id="{6BD22557-FF2B-4E63-8A43-CD7B78E6FFEF}"/>
              </a:ext>
            </a:extLst>
          </p:cNvPr>
          <p:cNvGrpSpPr/>
          <p:nvPr/>
        </p:nvGrpSpPr>
        <p:grpSpPr>
          <a:xfrm>
            <a:off x="637590" y="4622507"/>
            <a:ext cx="8217490" cy="1832331"/>
            <a:chOff x="637590" y="4622507"/>
            <a:chExt cx="8217490" cy="1832331"/>
          </a:xfrm>
        </p:grpSpPr>
        <p:grpSp>
          <p:nvGrpSpPr>
            <p:cNvPr id="79" name="Groupe 78">
              <a:extLst>
                <a:ext uri="{FF2B5EF4-FFF2-40B4-BE49-F238E27FC236}">
                  <a16:creationId xmlns:a16="http://schemas.microsoft.com/office/drawing/2014/main" id="{75034221-2DB5-4F0D-BFAF-71269B887D4A}"/>
                </a:ext>
              </a:extLst>
            </p:cNvPr>
            <p:cNvGrpSpPr/>
            <p:nvPr/>
          </p:nvGrpSpPr>
          <p:grpSpPr>
            <a:xfrm>
              <a:off x="637590" y="4645985"/>
              <a:ext cx="8217490" cy="1808853"/>
              <a:chOff x="637590" y="4645985"/>
              <a:chExt cx="8217490" cy="1808853"/>
            </a:xfrm>
          </p:grpSpPr>
          <p:pic>
            <p:nvPicPr>
              <p:cNvPr id="23" name="Picture 8" descr="marianne">
                <a:extLst>
                  <a:ext uri="{FF2B5EF4-FFF2-40B4-BE49-F238E27FC236}">
                    <a16:creationId xmlns:a16="http://schemas.microsoft.com/office/drawing/2014/main" id="{7736C724-BD0A-406E-AB2B-AD0C5282E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364" y="5018364"/>
                <a:ext cx="1649399" cy="7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Plume Pour Ecrire Vecteurs, Graphiques, Cliparts Et Illustrations Libres De  Droits - 123RF">
                <a:extLst>
                  <a:ext uri="{FF2B5EF4-FFF2-40B4-BE49-F238E27FC236}">
                    <a16:creationId xmlns:a16="http://schemas.microsoft.com/office/drawing/2014/main" id="{790A9A51-48C5-47D6-A345-AF37AA583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002" y="5137474"/>
                <a:ext cx="619001" cy="619001"/>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63">
                <a:extLst>
                  <a:ext uri="{FF2B5EF4-FFF2-40B4-BE49-F238E27FC236}">
                    <a16:creationId xmlns:a16="http://schemas.microsoft.com/office/drawing/2014/main" id="{1CC0B826-1A0D-48B8-8830-2F163AE4AE73}"/>
                  </a:ext>
                </a:extLst>
              </p:cNvPr>
              <p:cNvSpPr txBox="1"/>
              <p:nvPr/>
            </p:nvSpPr>
            <p:spPr>
              <a:xfrm>
                <a:off x="686805" y="5810847"/>
                <a:ext cx="1940915" cy="584775"/>
              </a:xfrm>
              <a:prstGeom prst="rect">
                <a:avLst/>
              </a:prstGeom>
              <a:noFill/>
            </p:spPr>
            <p:txBody>
              <a:bodyPr wrap="square" rtlCol="0">
                <a:spAutoFit/>
              </a:bodyPr>
              <a:lstStyle/>
              <a:p>
                <a:pPr algn="ctr"/>
                <a:r>
                  <a:rPr lang="fr-FR" sz="1600" b="1" dirty="0"/>
                  <a:t>Souscription</a:t>
                </a:r>
              </a:p>
              <a:p>
                <a:pPr algn="ctr"/>
                <a:r>
                  <a:rPr lang="fr-FR" sz="1400" dirty="0"/>
                  <a:t>(fin d’année 2020)</a:t>
                </a:r>
                <a:r>
                  <a:rPr lang="fr-FR" sz="1600" b="1" dirty="0"/>
                  <a:t> </a:t>
                </a:r>
              </a:p>
            </p:txBody>
          </p:sp>
          <p:sp>
            <p:nvSpPr>
              <p:cNvPr id="65" name="ZoneTexte 64">
                <a:extLst>
                  <a:ext uri="{FF2B5EF4-FFF2-40B4-BE49-F238E27FC236}">
                    <a16:creationId xmlns:a16="http://schemas.microsoft.com/office/drawing/2014/main" id="{00735DA7-1A6B-4FA7-84DF-A2032231E4C8}"/>
                  </a:ext>
                </a:extLst>
              </p:cNvPr>
              <p:cNvSpPr txBox="1"/>
              <p:nvPr/>
            </p:nvSpPr>
            <p:spPr>
              <a:xfrm>
                <a:off x="3838662" y="5812409"/>
                <a:ext cx="1940915" cy="553998"/>
              </a:xfrm>
              <a:prstGeom prst="rect">
                <a:avLst/>
              </a:prstGeom>
              <a:noFill/>
            </p:spPr>
            <p:txBody>
              <a:bodyPr wrap="square" rtlCol="0">
                <a:spAutoFit/>
              </a:bodyPr>
              <a:lstStyle/>
              <a:p>
                <a:pPr algn="ctr"/>
                <a:r>
                  <a:rPr lang="fr-FR" sz="1600" b="1" dirty="0"/>
                  <a:t>Déclaration IR</a:t>
                </a:r>
                <a:br>
                  <a:rPr lang="fr-FR" sz="1600" b="1" dirty="0"/>
                </a:br>
                <a:r>
                  <a:rPr lang="fr-FR" sz="1400" dirty="0"/>
                  <a:t>(avril/mai 2021)</a:t>
                </a:r>
                <a:endParaRPr lang="fr-FR" sz="1600" dirty="0"/>
              </a:p>
            </p:txBody>
          </p:sp>
          <p:sp>
            <p:nvSpPr>
              <p:cNvPr id="66" name="ZoneTexte 65">
                <a:extLst>
                  <a:ext uri="{FF2B5EF4-FFF2-40B4-BE49-F238E27FC236}">
                    <a16:creationId xmlns:a16="http://schemas.microsoft.com/office/drawing/2014/main" id="{135DA3A2-C7BB-404C-842E-2B7B5323BB72}"/>
                  </a:ext>
                </a:extLst>
              </p:cNvPr>
              <p:cNvSpPr txBox="1"/>
              <p:nvPr/>
            </p:nvSpPr>
            <p:spPr>
              <a:xfrm>
                <a:off x="6117915" y="5820943"/>
                <a:ext cx="2464620" cy="553998"/>
              </a:xfrm>
              <a:prstGeom prst="rect">
                <a:avLst/>
              </a:prstGeom>
              <a:noFill/>
            </p:spPr>
            <p:txBody>
              <a:bodyPr wrap="square" rtlCol="0">
                <a:spAutoFit/>
              </a:bodyPr>
              <a:lstStyle/>
              <a:p>
                <a:pPr algn="ctr"/>
                <a:r>
                  <a:rPr lang="fr-FR" sz="1600" b="1" dirty="0"/>
                  <a:t>Avis IR </a:t>
                </a:r>
                <a:br>
                  <a:rPr lang="fr-FR" sz="1600" b="1" dirty="0"/>
                </a:br>
                <a:r>
                  <a:rPr lang="fr-FR" sz="1400" dirty="0"/>
                  <a:t>(août/septembre 2021)</a:t>
                </a:r>
                <a:endParaRPr lang="fr-FR" sz="1600" dirty="0"/>
              </a:p>
            </p:txBody>
          </p:sp>
          <p:sp>
            <p:nvSpPr>
              <p:cNvPr id="67" name="Flèche : chevron 66">
                <a:extLst>
                  <a:ext uri="{FF2B5EF4-FFF2-40B4-BE49-F238E27FC236}">
                    <a16:creationId xmlns:a16="http://schemas.microsoft.com/office/drawing/2014/main" id="{1AC22CE6-923B-4ADA-8A5C-13CED605F8C8}"/>
                  </a:ext>
                </a:extLst>
              </p:cNvPr>
              <p:cNvSpPr/>
              <p:nvPr/>
            </p:nvSpPr>
            <p:spPr>
              <a:xfrm>
                <a:off x="3080824" y="5145727"/>
                <a:ext cx="419500" cy="1229214"/>
              </a:xfrm>
              <a:prstGeom prst="chevron">
                <a:avLst>
                  <a:gd name="adj" fmla="val 597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3" name="Rectangle : coins arrondis 92">
                <a:extLst>
                  <a:ext uri="{FF2B5EF4-FFF2-40B4-BE49-F238E27FC236}">
                    <a16:creationId xmlns:a16="http://schemas.microsoft.com/office/drawing/2014/main" id="{0F4753C4-6CAD-4E6F-B447-97CB4F69A637}"/>
                  </a:ext>
                </a:extLst>
              </p:cNvPr>
              <p:cNvSpPr/>
              <p:nvPr/>
            </p:nvSpPr>
            <p:spPr>
              <a:xfrm>
                <a:off x="637590" y="4645985"/>
                <a:ext cx="7868819" cy="1808853"/>
              </a:xfrm>
              <a:prstGeom prst="roundRect">
                <a:avLst>
                  <a:gd name="adj" fmla="val 4094"/>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lèche : chevron 76">
                <a:extLst>
                  <a:ext uri="{FF2B5EF4-FFF2-40B4-BE49-F238E27FC236}">
                    <a16:creationId xmlns:a16="http://schemas.microsoft.com/office/drawing/2014/main" id="{82405741-454E-4E63-A588-F23A6F936903}"/>
                  </a:ext>
                </a:extLst>
              </p:cNvPr>
              <p:cNvSpPr/>
              <p:nvPr/>
            </p:nvSpPr>
            <p:spPr>
              <a:xfrm>
                <a:off x="5907607" y="5858722"/>
                <a:ext cx="333790" cy="482924"/>
              </a:xfrm>
              <a:prstGeom prst="chevron">
                <a:avLst>
                  <a:gd name="adj" fmla="val 597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7" name="ZoneTexte 96">
                <a:extLst>
                  <a:ext uri="{FF2B5EF4-FFF2-40B4-BE49-F238E27FC236}">
                    <a16:creationId xmlns:a16="http://schemas.microsoft.com/office/drawing/2014/main" id="{19EF57F2-549E-4828-9535-C24F89759F3F}"/>
                  </a:ext>
                </a:extLst>
              </p:cNvPr>
              <p:cNvSpPr txBox="1"/>
              <p:nvPr/>
            </p:nvSpPr>
            <p:spPr>
              <a:xfrm>
                <a:off x="1483610" y="4729616"/>
                <a:ext cx="7371470" cy="369332"/>
              </a:xfrm>
              <a:prstGeom prst="rect">
                <a:avLst/>
              </a:prstGeom>
              <a:noFill/>
            </p:spPr>
            <p:txBody>
              <a:bodyPr wrap="square">
                <a:spAutoFit/>
              </a:bodyPr>
              <a:lstStyle/>
              <a:p>
                <a:r>
                  <a:rPr lang="fr-FR" dirty="0">
                    <a:sym typeface="Wingdings" panose="05000000000000000000" pitchFamily="2" charset="2"/>
                  </a:rPr>
                  <a:t>une</a:t>
                </a:r>
                <a:r>
                  <a:rPr lang="fr-FR" sz="1800" dirty="0"/>
                  <a:t> solution pour </a:t>
                </a:r>
                <a:r>
                  <a:rPr lang="fr-FR" sz="1800" b="1" dirty="0"/>
                  <a:t>réduire son Impôt sur le Revenu </a:t>
                </a:r>
                <a:r>
                  <a:rPr lang="fr-FR" sz="1800" dirty="0"/>
                  <a:t>de façon </a:t>
                </a:r>
                <a:r>
                  <a:rPr lang="fr-FR" sz="1800" i="1" dirty="0"/>
                  <a:t>« one shot » </a:t>
                </a:r>
                <a:endParaRPr lang="fr-FR" dirty="0"/>
              </a:p>
            </p:txBody>
          </p:sp>
        </p:grpSp>
        <p:sp>
          <p:nvSpPr>
            <p:cNvPr id="80" name="ZoneTexte 79">
              <a:extLst>
                <a:ext uri="{FF2B5EF4-FFF2-40B4-BE49-F238E27FC236}">
                  <a16:creationId xmlns:a16="http://schemas.microsoft.com/office/drawing/2014/main" id="{E434DFB9-5CB0-44C3-8E62-BBF58F0461AB}"/>
                </a:ext>
              </a:extLst>
            </p:cNvPr>
            <p:cNvSpPr txBox="1"/>
            <p:nvPr/>
          </p:nvSpPr>
          <p:spPr>
            <a:xfrm>
              <a:off x="722589" y="4622507"/>
              <a:ext cx="1064006" cy="523220"/>
            </a:xfrm>
            <a:prstGeom prst="rect">
              <a:avLst/>
            </a:prstGeom>
            <a:noFill/>
          </p:spPr>
          <p:txBody>
            <a:bodyPr wrap="square" rtlCol="0">
              <a:spAutoFit/>
            </a:bodyPr>
            <a:lstStyle/>
            <a:p>
              <a:r>
                <a:rPr lang="fr-FR" sz="2800" b="1" dirty="0">
                  <a:solidFill>
                    <a:srgbClr val="C00000"/>
                  </a:solidFill>
                  <a:latin typeface="Mistral" panose="03090702030407020403" pitchFamily="66" charset="0"/>
                </a:rPr>
                <a:t>BREF,</a:t>
              </a:r>
            </a:p>
          </p:txBody>
        </p:sp>
      </p:grpSp>
    </p:spTree>
    <p:extLst>
      <p:ext uri="{BB962C8B-B14F-4D97-AF65-F5344CB8AC3E}">
        <p14:creationId xmlns:p14="http://schemas.microsoft.com/office/powerpoint/2010/main" val="34073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left)">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que 14" descr="Loupe">
            <a:extLst>
              <a:ext uri="{FF2B5EF4-FFF2-40B4-BE49-F238E27FC236}">
                <a16:creationId xmlns:a16="http://schemas.microsoft.com/office/drawing/2014/main" id="{C1F4D3F5-7378-465F-A311-F8A3F34E5C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1927" y="3526958"/>
            <a:ext cx="914400" cy="914400"/>
          </a:xfrm>
          <a:prstGeom prst="rect">
            <a:avLst/>
          </a:prstGeom>
        </p:spPr>
      </p:pic>
      <p:sp>
        <p:nvSpPr>
          <p:cNvPr id="16" name="Rectangle 15">
            <a:extLst>
              <a:ext uri="{FF2B5EF4-FFF2-40B4-BE49-F238E27FC236}">
                <a16:creationId xmlns:a16="http://schemas.microsoft.com/office/drawing/2014/main" id="{F7C7410E-3C3E-4345-A855-A0487D0409D0}"/>
              </a:ext>
            </a:extLst>
          </p:cNvPr>
          <p:cNvSpPr/>
          <p:nvPr/>
        </p:nvSpPr>
        <p:spPr>
          <a:xfrm>
            <a:off x="4499543" y="3700161"/>
            <a:ext cx="2251450" cy="461665"/>
          </a:xfrm>
          <a:prstGeom prst="rect">
            <a:avLst/>
          </a:prstGeom>
        </p:spPr>
        <p:txBody>
          <a:bodyPr wrap="none">
            <a:spAutoFit/>
          </a:bodyPr>
          <a:lstStyle/>
          <a:p>
            <a:r>
              <a:rPr lang="fr-FR" sz="2400" cap="all" dirty="0"/>
              <a:t>LES POINTS clés</a:t>
            </a:r>
            <a:endParaRPr lang="fr-FR" sz="2400" dirty="0"/>
          </a:p>
        </p:txBody>
      </p:sp>
      <p:sp>
        <p:nvSpPr>
          <p:cNvPr id="3" name="ZoneTexte 2">
            <a:extLst>
              <a:ext uri="{FF2B5EF4-FFF2-40B4-BE49-F238E27FC236}">
                <a16:creationId xmlns:a16="http://schemas.microsoft.com/office/drawing/2014/main" id="{5B271446-F60C-486F-97E2-C680ABBF1D04}"/>
              </a:ext>
            </a:extLst>
          </p:cNvPr>
          <p:cNvSpPr txBox="1"/>
          <p:nvPr/>
        </p:nvSpPr>
        <p:spPr>
          <a:xfrm>
            <a:off x="785672" y="2757517"/>
            <a:ext cx="7427742" cy="769441"/>
          </a:xfrm>
          <a:prstGeom prst="rect">
            <a:avLst/>
          </a:prstGeom>
          <a:noFill/>
        </p:spPr>
        <p:txBody>
          <a:bodyPr wrap="square" rtlCol="0">
            <a:spAutoFit/>
          </a:bodyPr>
          <a:lstStyle/>
          <a:p>
            <a:pPr algn="ctr"/>
            <a:r>
              <a:rPr lang="fr-FR" sz="4400" cap="all" dirty="0">
                <a:solidFill>
                  <a:srgbClr val="CC0000"/>
                </a:solidFill>
              </a:rPr>
              <a:t>Le CAPITAL INVESTISSEMENT</a:t>
            </a:r>
            <a:endParaRPr lang="fr-FR" sz="7200" cap="all" dirty="0">
              <a:solidFill>
                <a:srgbClr val="CC0000"/>
              </a:solidFill>
            </a:endParaRPr>
          </a:p>
        </p:txBody>
      </p:sp>
    </p:spTree>
    <p:extLst>
      <p:ext uri="{BB962C8B-B14F-4D97-AF65-F5344CB8AC3E}">
        <p14:creationId xmlns:p14="http://schemas.microsoft.com/office/powerpoint/2010/main" val="12561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C53C7CF-2D25-4197-BA69-2215ED70F58E}"/>
              </a:ext>
            </a:extLst>
          </p:cNvPr>
          <p:cNvSpPr/>
          <p:nvPr/>
        </p:nvSpPr>
        <p:spPr>
          <a:xfrm>
            <a:off x="3013985" y="578455"/>
            <a:ext cx="3434915" cy="461665"/>
          </a:xfrm>
          <a:prstGeom prst="rect">
            <a:avLst/>
          </a:prstGeom>
        </p:spPr>
        <p:txBody>
          <a:bodyPr wrap="none">
            <a:spAutoFit/>
          </a:bodyPr>
          <a:lstStyle/>
          <a:p>
            <a:r>
              <a:rPr lang="fr-FR" sz="2400" cap="all" dirty="0"/>
              <a:t>La durée de placement</a:t>
            </a:r>
            <a:endParaRPr lang="fr-FR" sz="2400" dirty="0"/>
          </a:p>
        </p:txBody>
      </p:sp>
      <p:sp>
        <p:nvSpPr>
          <p:cNvPr id="30" name="Flèche : pentagone 29">
            <a:extLst>
              <a:ext uri="{FF2B5EF4-FFF2-40B4-BE49-F238E27FC236}">
                <a16:creationId xmlns:a16="http://schemas.microsoft.com/office/drawing/2014/main" id="{74E75EB7-B5AB-46DF-9630-D605A1F4A917}"/>
              </a:ext>
            </a:extLst>
          </p:cNvPr>
          <p:cNvSpPr/>
          <p:nvPr/>
        </p:nvSpPr>
        <p:spPr>
          <a:xfrm>
            <a:off x="668299" y="3075633"/>
            <a:ext cx="1217032" cy="103153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19FC9CED-3C3F-41EF-A53A-580E605CB558}"/>
              </a:ext>
            </a:extLst>
          </p:cNvPr>
          <p:cNvGrpSpPr/>
          <p:nvPr/>
        </p:nvGrpSpPr>
        <p:grpSpPr>
          <a:xfrm>
            <a:off x="1650317" y="3075637"/>
            <a:ext cx="3639135" cy="1031521"/>
            <a:chOff x="1345662" y="1115020"/>
            <a:chExt cx="1568648" cy="627459"/>
          </a:xfrm>
        </p:grpSpPr>
        <p:sp>
          <p:nvSpPr>
            <p:cNvPr id="12" name="Flèche : chevron 11">
              <a:extLst>
                <a:ext uri="{FF2B5EF4-FFF2-40B4-BE49-F238E27FC236}">
                  <a16:creationId xmlns:a16="http://schemas.microsoft.com/office/drawing/2014/main" id="{F24D458A-D746-45BC-8884-15B65782EEF9}"/>
                </a:ext>
              </a:extLst>
            </p:cNvPr>
            <p:cNvSpPr/>
            <p:nvPr/>
          </p:nvSpPr>
          <p:spPr>
            <a:xfrm>
              <a:off x="1345662" y="1115020"/>
              <a:ext cx="1568648" cy="627459"/>
            </a:xfrm>
            <a:prstGeom prst="chevron">
              <a:avLst/>
            </a:prstGeom>
            <a:solidFill>
              <a:srgbClr val="C0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lèche : chevron 4">
              <a:extLst>
                <a:ext uri="{FF2B5EF4-FFF2-40B4-BE49-F238E27FC236}">
                  <a16:creationId xmlns:a16="http://schemas.microsoft.com/office/drawing/2014/main" id="{F8824F44-51A6-4183-8BC1-4C38DCD0EAEF}"/>
                </a:ext>
              </a:extLst>
            </p:cNvPr>
            <p:cNvSpPr txBox="1"/>
            <p:nvPr/>
          </p:nvSpPr>
          <p:spPr>
            <a:xfrm>
              <a:off x="1659392" y="1115020"/>
              <a:ext cx="941189" cy="62745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400" b="1" kern="1200" dirty="0"/>
                <a:t>Investissements </a:t>
              </a:r>
              <a:br>
                <a:rPr lang="fr-FR" sz="1200" b="1" kern="1200" dirty="0"/>
              </a:br>
              <a:r>
                <a:rPr lang="fr-FR" sz="1200" kern="1200" dirty="0"/>
                <a:t>dans des </a:t>
              </a:r>
              <a:r>
                <a:rPr lang="fr-FR" sz="1200" dirty="0"/>
                <a:t>entreprises</a:t>
              </a:r>
              <a:endParaRPr lang="fr-FR" sz="1200" kern="1200" dirty="0"/>
            </a:p>
          </p:txBody>
        </p:sp>
      </p:grpSp>
      <p:grpSp>
        <p:nvGrpSpPr>
          <p:cNvPr id="14" name="Groupe 13">
            <a:extLst>
              <a:ext uri="{FF2B5EF4-FFF2-40B4-BE49-F238E27FC236}">
                <a16:creationId xmlns:a16="http://schemas.microsoft.com/office/drawing/2014/main" id="{C06F245A-12F2-48E8-A43C-FA1B53A1C45E}"/>
              </a:ext>
            </a:extLst>
          </p:cNvPr>
          <p:cNvGrpSpPr/>
          <p:nvPr/>
        </p:nvGrpSpPr>
        <p:grpSpPr>
          <a:xfrm>
            <a:off x="5054440" y="3075633"/>
            <a:ext cx="1939289" cy="1019548"/>
            <a:chOff x="1277388" y="1115017"/>
            <a:chExt cx="1568648" cy="627462"/>
          </a:xfrm>
        </p:grpSpPr>
        <p:sp>
          <p:nvSpPr>
            <p:cNvPr id="15" name="Flèche : chevron 14">
              <a:extLst>
                <a:ext uri="{FF2B5EF4-FFF2-40B4-BE49-F238E27FC236}">
                  <a16:creationId xmlns:a16="http://schemas.microsoft.com/office/drawing/2014/main" id="{7C8E5BA9-D8EA-4B0A-9B1F-F6EE04FF2E87}"/>
                </a:ext>
              </a:extLst>
            </p:cNvPr>
            <p:cNvSpPr/>
            <p:nvPr/>
          </p:nvSpPr>
          <p:spPr>
            <a:xfrm>
              <a:off x="1277388" y="1115020"/>
              <a:ext cx="1568648" cy="627459"/>
            </a:xfrm>
            <a:prstGeom prst="chevron">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lèche : chevron 4">
              <a:extLst>
                <a:ext uri="{FF2B5EF4-FFF2-40B4-BE49-F238E27FC236}">
                  <a16:creationId xmlns:a16="http://schemas.microsoft.com/office/drawing/2014/main" id="{7BBC3E0D-FF67-42D4-A89B-08DBDED42A98}"/>
                </a:ext>
              </a:extLst>
            </p:cNvPr>
            <p:cNvSpPr txBox="1"/>
            <p:nvPr/>
          </p:nvSpPr>
          <p:spPr>
            <a:xfrm>
              <a:off x="1613796" y="1115017"/>
              <a:ext cx="1080766" cy="6274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400" b="1" kern="1200" dirty="0"/>
                <a:t>Cessions</a:t>
              </a:r>
              <a:br>
                <a:rPr lang="fr-FR" sz="1300" kern="1200" dirty="0"/>
              </a:br>
              <a:r>
                <a:rPr lang="fr-FR" sz="1200" kern="1200" dirty="0"/>
                <a:t>des participations</a:t>
              </a:r>
              <a:endParaRPr lang="fr-FR" sz="1300" kern="1200" dirty="0"/>
            </a:p>
          </p:txBody>
        </p:sp>
      </p:grpSp>
      <p:sp>
        <p:nvSpPr>
          <p:cNvPr id="18" name="Flèche : chevron 17">
            <a:extLst>
              <a:ext uri="{FF2B5EF4-FFF2-40B4-BE49-F238E27FC236}">
                <a16:creationId xmlns:a16="http://schemas.microsoft.com/office/drawing/2014/main" id="{BB004CE4-1C66-4986-AD6E-3F05BEDC6CD7}"/>
              </a:ext>
            </a:extLst>
          </p:cNvPr>
          <p:cNvSpPr/>
          <p:nvPr/>
        </p:nvSpPr>
        <p:spPr>
          <a:xfrm>
            <a:off x="6723992" y="3089707"/>
            <a:ext cx="1720501" cy="1019541"/>
          </a:xfrm>
          <a:prstGeom prst="chevron">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lèche : chevron 4">
            <a:extLst>
              <a:ext uri="{FF2B5EF4-FFF2-40B4-BE49-F238E27FC236}">
                <a16:creationId xmlns:a16="http://schemas.microsoft.com/office/drawing/2014/main" id="{7769BFC6-2ABA-416E-BBE2-5BA72E820049}"/>
              </a:ext>
            </a:extLst>
          </p:cNvPr>
          <p:cNvSpPr txBox="1"/>
          <p:nvPr/>
        </p:nvSpPr>
        <p:spPr>
          <a:xfrm>
            <a:off x="7162542" y="3047498"/>
            <a:ext cx="1163574" cy="1031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400" b="1" kern="1200" dirty="0"/>
              <a:t>Distribution</a:t>
            </a:r>
          </a:p>
        </p:txBody>
      </p:sp>
      <p:pic>
        <p:nvPicPr>
          <p:cNvPr id="5122" name="Picture 2" descr="Groupe Larbaletier - Mobilier d'agencement standard et sur-mesure">
            <a:extLst>
              <a:ext uri="{FF2B5EF4-FFF2-40B4-BE49-F238E27FC236}">
                <a16:creationId xmlns:a16="http://schemas.microsoft.com/office/drawing/2014/main" id="{C2E320E8-0823-491F-BC7B-2D703CEC6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7" t="35260" r="7236" b="12385"/>
          <a:stretch/>
        </p:blipFill>
        <p:spPr bwMode="auto">
          <a:xfrm>
            <a:off x="4888657" y="5277250"/>
            <a:ext cx="669320" cy="415754"/>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a:extLst>
              <a:ext uri="{FF2B5EF4-FFF2-40B4-BE49-F238E27FC236}">
                <a16:creationId xmlns:a16="http://schemas.microsoft.com/office/drawing/2014/main" id="{7D6EB39F-4B80-4017-BA3B-DC42D80557FC}"/>
              </a:ext>
            </a:extLst>
          </p:cNvPr>
          <p:cNvPicPr>
            <a:picLocks noChangeAspect="1"/>
          </p:cNvPicPr>
          <p:nvPr/>
        </p:nvPicPr>
        <p:blipFill>
          <a:blip r:embed="rId3"/>
          <a:stretch>
            <a:fillRect/>
          </a:stretch>
        </p:blipFill>
        <p:spPr>
          <a:xfrm>
            <a:off x="5647831" y="5207980"/>
            <a:ext cx="689782" cy="500430"/>
          </a:xfrm>
          <a:prstGeom prst="rect">
            <a:avLst/>
          </a:prstGeom>
        </p:spPr>
      </p:pic>
      <p:pic>
        <p:nvPicPr>
          <p:cNvPr id="5126" name="Picture 6" descr="Clerk with tie icon | Free Download">
            <a:extLst>
              <a:ext uri="{FF2B5EF4-FFF2-40B4-BE49-F238E27FC236}">
                <a16:creationId xmlns:a16="http://schemas.microsoft.com/office/drawing/2014/main" id="{0E88E169-E5E5-48D6-A5C2-6C03006C9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659" y="5262606"/>
            <a:ext cx="413175" cy="4131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A3A2F2FD-B5FF-43F3-9993-71ABC85D321D}"/>
              </a:ext>
            </a:extLst>
          </p:cNvPr>
          <p:cNvSpPr/>
          <p:nvPr/>
        </p:nvSpPr>
        <p:spPr>
          <a:xfrm>
            <a:off x="4763632" y="5667245"/>
            <a:ext cx="977760" cy="600164"/>
          </a:xfrm>
          <a:prstGeom prst="rect">
            <a:avLst/>
          </a:prstGeom>
        </p:spPr>
        <p:txBody>
          <a:bodyPr wrap="square">
            <a:spAutoFit/>
          </a:bodyPr>
          <a:lstStyle/>
          <a:p>
            <a:pPr algn="ctr"/>
            <a:r>
              <a:rPr lang="fr-FR" sz="1100" dirty="0"/>
              <a:t>Reprise par un acteur du secteur</a:t>
            </a:r>
          </a:p>
        </p:txBody>
      </p:sp>
      <p:sp>
        <p:nvSpPr>
          <p:cNvPr id="39" name="Rectangle 38">
            <a:extLst>
              <a:ext uri="{FF2B5EF4-FFF2-40B4-BE49-F238E27FC236}">
                <a16:creationId xmlns:a16="http://schemas.microsoft.com/office/drawing/2014/main" id="{3636E8AE-877C-491C-B78E-1277B1668751}"/>
              </a:ext>
            </a:extLst>
          </p:cNvPr>
          <p:cNvSpPr/>
          <p:nvPr/>
        </p:nvSpPr>
        <p:spPr>
          <a:xfrm>
            <a:off x="5573584" y="5674231"/>
            <a:ext cx="840970" cy="600164"/>
          </a:xfrm>
          <a:prstGeom prst="rect">
            <a:avLst/>
          </a:prstGeom>
        </p:spPr>
        <p:txBody>
          <a:bodyPr wrap="square">
            <a:spAutoFit/>
          </a:bodyPr>
          <a:lstStyle/>
          <a:p>
            <a:pPr algn="ctr"/>
            <a:r>
              <a:rPr lang="fr-FR" sz="1100" dirty="0"/>
              <a:t>Rachat </a:t>
            </a:r>
          </a:p>
          <a:p>
            <a:pPr algn="ctr"/>
            <a:r>
              <a:rPr lang="fr-FR" sz="1100" dirty="0"/>
              <a:t>par les dirigeants</a:t>
            </a:r>
          </a:p>
        </p:txBody>
      </p:sp>
      <p:sp>
        <p:nvSpPr>
          <p:cNvPr id="40" name="Rectangle 39">
            <a:extLst>
              <a:ext uri="{FF2B5EF4-FFF2-40B4-BE49-F238E27FC236}">
                <a16:creationId xmlns:a16="http://schemas.microsoft.com/office/drawing/2014/main" id="{F76A07E7-6ADE-4024-AA67-95D9CAB6AE99}"/>
              </a:ext>
            </a:extLst>
          </p:cNvPr>
          <p:cNvSpPr/>
          <p:nvPr/>
        </p:nvSpPr>
        <p:spPr>
          <a:xfrm>
            <a:off x="6257085" y="5681586"/>
            <a:ext cx="905457" cy="430887"/>
          </a:xfrm>
          <a:prstGeom prst="rect">
            <a:avLst/>
          </a:prstGeom>
        </p:spPr>
        <p:txBody>
          <a:bodyPr wrap="square">
            <a:spAutoFit/>
          </a:bodyPr>
          <a:lstStyle/>
          <a:p>
            <a:pPr algn="ctr"/>
            <a:r>
              <a:rPr lang="fr-FR" sz="1100" dirty="0"/>
              <a:t>Introduction </a:t>
            </a:r>
          </a:p>
          <a:p>
            <a:pPr algn="ctr"/>
            <a:r>
              <a:rPr lang="fr-FR" sz="1100" dirty="0"/>
              <a:t>en bourse</a:t>
            </a:r>
          </a:p>
        </p:txBody>
      </p:sp>
      <p:pic>
        <p:nvPicPr>
          <p:cNvPr id="44" name="Picture 10" descr="Simple, pièces, euro, icône. Simple, pièces, isolé, noir, blanc ...">
            <a:extLst>
              <a:ext uri="{FF2B5EF4-FFF2-40B4-BE49-F238E27FC236}">
                <a16:creationId xmlns:a16="http://schemas.microsoft.com/office/drawing/2014/main" id="{FF7FDE09-BCEE-45A3-BDFB-7791184E4D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9806" r="5979" b="16661"/>
          <a:stretch/>
        </p:blipFill>
        <p:spPr bwMode="auto">
          <a:xfrm>
            <a:off x="6848262" y="4369408"/>
            <a:ext cx="246765" cy="2184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Simple, pièces, euro, icône. Simple, pièces, isolé, noir, blanc ...">
            <a:extLst>
              <a:ext uri="{FF2B5EF4-FFF2-40B4-BE49-F238E27FC236}">
                <a16:creationId xmlns:a16="http://schemas.microsoft.com/office/drawing/2014/main" id="{8EFDDFFA-5B98-4663-8B85-91DDAEC484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9806" r="5979" b="16661"/>
          <a:stretch/>
        </p:blipFill>
        <p:spPr bwMode="auto">
          <a:xfrm>
            <a:off x="7155487" y="4472936"/>
            <a:ext cx="246765" cy="2184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Simple, pièces, euro, icône. Simple, pièces, isolé, noir, blanc ...">
            <a:extLst>
              <a:ext uri="{FF2B5EF4-FFF2-40B4-BE49-F238E27FC236}">
                <a16:creationId xmlns:a16="http://schemas.microsoft.com/office/drawing/2014/main" id="{1A0E973B-26BB-4216-A831-9412745D91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9806" r="5979" b="16661"/>
          <a:stretch/>
        </p:blipFill>
        <p:spPr bwMode="auto">
          <a:xfrm>
            <a:off x="7996901" y="4369408"/>
            <a:ext cx="246765" cy="2184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Simple, pièces, euro, icône. Simple, pièces, isolé, noir, blanc ...">
            <a:extLst>
              <a:ext uri="{FF2B5EF4-FFF2-40B4-BE49-F238E27FC236}">
                <a16:creationId xmlns:a16="http://schemas.microsoft.com/office/drawing/2014/main" id="{7D33069B-58A7-44B7-8AE4-BEB3E007AE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9806" r="5979" b="16661"/>
          <a:stretch/>
        </p:blipFill>
        <p:spPr bwMode="auto">
          <a:xfrm>
            <a:off x="7458521" y="4356292"/>
            <a:ext cx="246765" cy="21847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Simple, pièces, euro, icône. Simple, pièces, isolé, noir, blanc ...">
            <a:extLst>
              <a:ext uri="{FF2B5EF4-FFF2-40B4-BE49-F238E27FC236}">
                <a16:creationId xmlns:a16="http://schemas.microsoft.com/office/drawing/2014/main" id="{08EF5D74-AAA3-4DF8-A53A-BB5B7F79B4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9806" r="5979" b="16661"/>
          <a:stretch/>
        </p:blipFill>
        <p:spPr bwMode="auto">
          <a:xfrm>
            <a:off x="7716193" y="4476013"/>
            <a:ext cx="246765" cy="218475"/>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a:extLst>
              <a:ext uri="{FF2B5EF4-FFF2-40B4-BE49-F238E27FC236}">
                <a16:creationId xmlns:a16="http://schemas.microsoft.com/office/drawing/2014/main" id="{D1F7EEC8-31E2-4A3A-A8A6-CFDCF263F988}"/>
              </a:ext>
            </a:extLst>
          </p:cNvPr>
          <p:cNvSpPr txBox="1"/>
          <p:nvPr/>
        </p:nvSpPr>
        <p:spPr>
          <a:xfrm>
            <a:off x="1547405" y="4152724"/>
            <a:ext cx="405958" cy="261610"/>
          </a:xfrm>
          <a:prstGeom prst="rect">
            <a:avLst/>
          </a:prstGeom>
          <a:noFill/>
        </p:spPr>
        <p:txBody>
          <a:bodyPr wrap="square" rtlCol="0">
            <a:spAutoFit/>
          </a:bodyPr>
          <a:lstStyle/>
          <a:p>
            <a:r>
              <a:rPr lang="fr-FR" sz="1100" dirty="0"/>
              <a:t>N</a:t>
            </a:r>
          </a:p>
        </p:txBody>
      </p:sp>
      <p:sp>
        <p:nvSpPr>
          <p:cNvPr id="60" name="ZoneTexte 59">
            <a:extLst>
              <a:ext uri="{FF2B5EF4-FFF2-40B4-BE49-F238E27FC236}">
                <a16:creationId xmlns:a16="http://schemas.microsoft.com/office/drawing/2014/main" id="{D3562302-24A8-47B7-9F9B-106EBDAE7275}"/>
              </a:ext>
            </a:extLst>
          </p:cNvPr>
          <p:cNvSpPr txBox="1"/>
          <p:nvPr/>
        </p:nvSpPr>
        <p:spPr>
          <a:xfrm>
            <a:off x="2165083" y="4152724"/>
            <a:ext cx="702266" cy="261610"/>
          </a:xfrm>
          <a:prstGeom prst="rect">
            <a:avLst/>
          </a:prstGeom>
          <a:noFill/>
        </p:spPr>
        <p:txBody>
          <a:bodyPr wrap="square" rtlCol="0">
            <a:spAutoFit/>
          </a:bodyPr>
          <a:lstStyle/>
          <a:p>
            <a:r>
              <a:rPr lang="fr-FR" sz="1100" dirty="0"/>
              <a:t>N+1</a:t>
            </a:r>
          </a:p>
        </p:txBody>
      </p:sp>
      <p:sp>
        <p:nvSpPr>
          <p:cNvPr id="62" name="ZoneTexte 61">
            <a:extLst>
              <a:ext uri="{FF2B5EF4-FFF2-40B4-BE49-F238E27FC236}">
                <a16:creationId xmlns:a16="http://schemas.microsoft.com/office/drawing/2014/main" id="{5F0B3FBF-9C0B-45DA-9F54-EED39C0E4F1C}"/>
              </a:ext>
            </a:extLst>
          </p:cNvPr>
          <p:cNvSpPr txBox="1"/>
          <p:nvPr/>
        </p:nvSpPr>
        <p:spPr>
          <a:xfrm>
            <a:off x="2792364" y="4152723"/>
            <a:ext cx="702266" cy="261610"/>
          </a:xfrm>
          <a:prstGeom prst="rect">
            <a:avLst/>
          </a:prstGeom>
          <a:noFill/>
        </p:spPr>
        <p:txBody>
          <a:bodyPr wrap="square" rtlCol="0">
            <a:spAutoFit/>
          </a:bodyPr>
          <a:lstStyle/>
          <a:p>
            <a:r>
              <a:rPr lang="fr-FR" sz="1100" dirty="0"/>
              <a:t>N+2</a:t>
            </a:r>
          </a:p>
        </p:txBody>
      </p:sp>
      <p:sp>
        <p:nvSpPr>
          <p:cNvPr id="63" name="ZoneTexte 62">
            <a:extLst>
              <a:ext uri="{FF2B5EF4-FFF2-40B4-BE49-F238E27FC236}">
                <a16:creationId xmlns:a16="http://schemas.microsoft.com/office/drawing/2014/main" id="{E1CE645B-A1E7-41E6-BF45-820667424B0A}"/>
              </a:ext>
            </a:extLst>
          </p:cNvPr>
          <p:cNvSpPr txBox="1"/>
          <p:nvPr/>
        </p:nvSpPr>
        <p:spPr>
          <a:xfrm>
            <a:off x="4703307" y="4151348"/>
            <a:ext cx="702266" cy="261610"/>
          </a:xfrm>
          <a:prstGeom prst="rect">
            <a:avLst/>
          </a:prstGeom>
          <a:noFill/>
        </p:spPr>
        <p:txBody>
          <a:bodyPr wrap="square" rtlCol="0">
            <a:spAutoFit/>
          </a:bodyPr>
          <a:lstStyle/>
          <a:p>
            <a:r>
              <a:rPr lang="fr-FR" sz="1100" dirty="0"/>
              <a:t>N+5</a:t>
            </a:r>
          </a:p>
        </p:txBody>
      </p:sp>
      <p:sp>
        <p:nvSpPr>
          <p:cNvPr id="65" name="ZoneTexte 64">
            <a:extLst>
              <a:ext uri="{FF2B5EF4-FFF2-40B4-BE49-F238E27FC236}">
                <a16:creationId xmlns:a16="http://schemas.microsoft.com/office/drawing/2014/main" id="{EB8DF0AE-4295-45BA-9BB0-1185718F6EF2}"/>
              </a:ext>
            </a:extLst>
          </p:cNvPr>
          <p:cNvSpPr txBox="1"/>
          <p:nvPr/>
        </p:nvSpPr>
        <p:spPr>
          <a:xfrm>
            <a:off x="4059466" y="4147569"/>
            <a:ext cx="702266" cy="261610"/>
          </a:xfrm>
          <a:prstGeom prst="rect">
            <a:avLst/>
          </a:prstGeom>
          <a:noFill/>
        </p:spPr>
        <p:txBody>
          <a:bodyPr wrap="square" rtlCol="0">
            <a:spAutoFit/>
          </a:bodyPr>
          <a:lstStyle/>
          <a:p>
            <a:r>
              <a:rPr lang="fr-FR" sz="1100" dirty="0"/>
              <a:t>N+4</a:t>
            </a:r>
          </a:p>
        </p:txBody>
      </p:sp>
      <p:sp>
        <p:nvSpPr>
          <p:cNvPr id="67" name="ZoneTexte 66">
            <a:extLst>
              <a:ext uri="{FF2B5EF4-FFF2-40B4-BE49-F238E27FC236}">
                <a16:creationId xmlns:a16="http://schemas.microsoft.com/office/drawing/2014/main" id="{3DFB86A2-397A-4CE4-AB6C-962699EC07EB}"/>
              </a:ext>
            </a:extLst>
          </p:cNvPr>
          <p:cNvSpPr txBox="1"/>
          <p:nvPr/>
        </p:nvSpPr>
        <p:spPr>
          <a:xfrm>
            <a:off x="3404983" y="4143790"/>
            <a:ext cx="702266" cy="261610"/>
          </a:xfrm>
          <a:prstGeom prst="rect">
            <a:avLst/>
          </a:prstGeom>
          <a:noFill/>
        </p:spPr>
        <p:txBody>
          <a:bodyPr wrap="square" rtlCol="0">
            <a:spAutoFit/>
          </a:bodyPr>
          <a:lstStyle/>
          <a:p>
            <a:r>
              <a:rPr lang="fr-FR" sz="1100" dirty="0"/>
              <a:t>N+3</a:t>
            </a:r>
          </a:p>
        </p:txBody>
      </p:sp>
      <p:sp>
        <p:nvSpPr>
          <p:cNvPr id="69" name="ZoneTexte 68">
            <a:extLst>
              <a:ext uri="{FF2B5EF4-FFF2-40B4-BE49-F238E27FC236}">
                <a16:creationId xmlns:a16="http://schemas.microsoft.com/office/drawing/2014/main" id="{08D6C906-2626-4398-B0C9-2190AEB262D1}"/>
              </a:ext>
            </a:extLst>
          </p:cNvPr>
          <p:cNvSpPr txBox="1"/>
          <p:nvPr/>
        </p:nvSpPr>
        <p:spPr>
          <a:xfrm>
            <a:off x="6386927" y="4151278"/>
            <a:ext cx="702266" cy="261610"/>
          </a:xfrm>
          <a:prstGeom prst="rect">
            <a:avLst/>
          </a:prstGeom>
          <a:noFill/>
        </p:spPr>
        <p:txBody>
          <a:bodyPr wrap="square" rtlCol="0">
            <a:spAutoFit/>
          </a:bodyPr>
          <a:lstStyle/>
          <a:p>
            <a:r>
              <a:rPr lang="fr-FR" sz="1100" dirty="0"/>
              <a:t>N+8</a:t>
            </a:r>
          </a:p>
        </p:txBody>
      </p:sp>
      <p:sp>
        <p:nvSpPr>
          <p:cNvPr id="71" name="ZoneTexte 70">
            <a:extLst>
              <a:ext uri="{FF2B5EF4-FFF2-40B4-BE49-F238E27FC236}">
                <a16:creationId xmlns:a16="http://schemas.microsoft.com/office/drawing/2014/main" id="{A6C842F6-E561-4475-84F1-51C0CDE99A06}"/>
              </a:ext>
            </a:extLst>
          </p:cNvPr>
          <p:cNvSpPr txBox="1"/>
          <p:nvPr/>
        </p:nvSpPr>
        <p:spPr>
          <a:xfrm>
            <a:off x="5268143" y="4143789"/>
            <a:ext cx="702266" cy="261610"/>
          </a:xfrm>
          <a:prstGeom prst="rect">
            <a:avLst/>
          </a:prstGeom>
          <a:noFill/>
        </p:spPr>
        <p:txBody>
          <a:bodyPr wrap="square" rtlCol="0">
            <a:spAutoFit/>
          </a:bodyPr>
          <a:lstStyle/>
          <a:p>
            <a:r>
              <a:rPr lang="fr-FR" sz="1100" dirty="0"/>
              <a:t>N+6</a:t>
            </a:r>
          </a:p>
        </p:txBody>
      </p:sp>
      <p:sp>
        <p:nvSpPr>
          <p:cNvPr id="73" name="ZoneTexte 72">
            <a:extLst>
              <a:ext uri="{FF2B5EF4-FFF2-40B4-BE49-F238E27FC236}">
                <a16:creationId xmlns:a16="http://schemas.microsoft.com/office/drawing/2014/main" id="{87AF8C01-AC01-402A-A580-437C18C885E1}"/>
              </a:ext>
            </a:extLst>
          </p:cNvPr>
          <p:cNvSpPr txBox="1"/>
          <p:nvPr/>
        </p:nvSpPr>
        <p:spPr>
          <a:xfrm>
            <a:off x="5780261" y="4143256"/>
            <a:ext cx="702266" cy="261610"/>
          </a:xfrm>
          <a:prstGeom prst="rect">
            <a:avLst/>
          </a:prstGeom>
          <a:noFill/>
        </p:spPr>
        <p:txBody>
          <a:bodyPr wrap="square" rtlCol="0">
            <a:spAutoFit/>
          </a:bodyPr>
          <a:lstStyle/>
          <a:p>
            <a:r>
              <a:rPr lang="fr-FR" sz="1100" dirty="0"/>
              <a:t>N+7</a:t>
            </a:r>
          </a:p>
        </p:txBody>
      </p:sp>
      <p:sp>
        <p:nvSpPr>
          <p:cNvPr id="75" name="ZoneTexte 74">
            <a:extLst>
              <a:ext uri="{FF2B5EF4-FFF2-40B4-BE49-F238E27FC236}">
                <a16:creationId xmlns:a16="http://schemas.microsoft.com/office/drawing/2014/main" id="{099E4C7D-D3BC-4DE5-A368-41DD4AF15DFF}"/>
              </a:ext>
            </a:extLst>
          </p:cNvPr>
          <p:cNvSpPr txBox="1"/>
          <p:nvPr/>
        </p:nvSpPr>
        <p:spPr>
          <a:xfrm>
            <a:off x="7747892" y="4154264"/>
            <a:ext cx="702266" cy="261610"/>
          </a:xfrm>
          <a:prstGeom prst="rect">
            <a:avLst/>
          </a:prstGeom>
          <a:noFill/>
        </p:spPr>
        <p:txBody>
          <a:bodyPr wrap="square" rtlCol="0">
            <a:spAutoFit/>
          </a:bodyPr>
          <a:lstStyle/>
          <a:p>
            <a:r>
              <a:rPr lang="fr-FR" sz="1100" dirty="0"/>
              <a:t>N+10</a:t>
            </a:r>
          </a:p>
        </p:txBody>
      </p:sp>
      <p:sp>
        <p:nvSpPr>
          <p:cNvPr id="77" name="ZoneTexte 76">
            <a:extLst>
              <a:ext uri="{FF2B5EF4-FFF2-40B4-BE49-F238E27FC236}">
                <a16:creationId xmlns:a16="http://schemas.microsoft.com/office/drawing/2014/main" id="{FACED7D2-7638-4E9F-AFD6-9C9A80CF99F5}"/>
              </a:ext>
            </a:extLst>
          </p:cNvPr>
          <p:cNvSpPr txBox="1"/>
          <p:nvPr/>
        </p:nvSpPr>
        <p:spPr>
          <a:xfrm>
            <a:off x="7070883" y="4151278"/>
            <a:ext cx="702266" cy="261610"/>
          </a:xfrm>
          <a:prstGeom prst="rect">
            <a:avLst/>
          </a:prstGeom>
          <a:noFill/>
        </p:spPr>
        <p:txBody>
          <a:bodyPr wrap="square" rtlCol="0">
            <a:spAutoFit/>
          </a:bodyPr>
          <a:lstStyle/>
          <a:p>
            <a:r>
              <a:rPr lang="fr-FR" sz="1100" dirty="0"/>
              <a:t>N+9</a:t>
            </a:r>
          </a:p>
        </p:txBody>
      </p:sp>
      <p:sp>
        <p:nvSpPr>
          <p:cNvPr id="87" name="Flèche : bas 86">
            <a:extLst>
              <a:ext uri="{FF2B5EF4-FFF2-40B4-BE49-F238E27FC236}">
                <a16:creationId xmlns:a16="http://schemas.microsoft.com/office/drawing/2014/main" id="{B38EA26C-93EE-4794-A624-5F759272424D}"/>
              </a:ext>
            </a:extLst>
          </p:cNvPr>
          <p:cNvSpPr/>
          <p:nvPr/>
        </p:nvSpPr>
        <p:spPr>
          <a:xfrm>
            <a:off x="5818192" y="4513282"/>
            <a:ext cx="316755" cy="535831"/>
          </a:xfrm>
          <a:prstGeom prst="downArrow">
            <a:avLst/>
          </a:prstGeom>
          <a:solidFill>
            <a:schemeClr val="bg1">
              <a:lumMod val="65000"/>
              <a:alpha val="24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8A9B763-CDE2-4BE8-A20A-70B61CDD077D}"/>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5128" name="Picture 8" descr="Long Term Contract Svg Png Icon Free Download (#463224) - OnlineWebFonts.COM">
            <a:extLst>
              <a:ext uri="{FF2B5EF4-FFF2-40B4-BE49-F238E27FC236}">
                <a16:creationId xmlns:a16="http://schemas.microsoft.com/office/drawing/2014/main" id="{BD9647E7-F6BA-4978-8CD5-B422A04D3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42" y="1241473"/>
            <a:ext cx="744704" cy="74470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C656045-1832-4174-A949-C9A617087EA6}"/>
              </a:ext>
            </a:extLst>
          </p:cNvPr>
          <p:cNvSpPr txBox="1"/>
          <p:nvPr/>
        </p:nvSpPr>
        <p:spPr>
          <a:xfrm>
            <a:off x="1318247" y="1250574"/>
            <a:ext cx="6743420"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   Le </a:t>
            </a:r>
            <a:r>
              <a:rPr lang="fr-FR" sz="2000" b="1" dirty="0">
                <a:ea typeface="Times New Roman" panose="02020603050405020304" pitchFamily="18" charset="0"/>
                <a:cs typeface="Times New Roman" panose="02020603050405020304" pitchFamily="18" charset="0"/>
                <a:sym typeface="Wingdings" panose="05000000000000000000" pitchFamily="2" charset="2"/>
              </a:rPr>
              <a:t>Capital Investissement</a:t>
            </a:r>
            <a:endParaRPr lang="fr-FR" sz="2000" dirty="0"/>
          </a:p>
        </p:txBody>
      </p:sp>
      <p:sp>
        <p:nvSpPr>
          <p:cNvPr id="8" name="ZoneTexte 7">
            <a:extLst>
              <a:ext uri="{FF2B5EF4-FFF2-40B4-BE49-F238E27FC236}">
                <a16:creationId xmlns:a16="http://schemas.microsoft.com/office/drawing/2014/main" id="{4A89E57C-C9E9-491B-B4DB-A9DDEF422DF3}"/>
              </a:ext>
            </a:extLst>
          </p:cNvPr>
          <p:cNvSpPr txBox="1"/>
          <p:nvPr/>
        </p:nvSpPr>
        <p:spPr>
          <a:xfrm>
            <a:off x="2844410" y="1602614"/>
            <a:ext cx="4610443"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Un</a:t>
            </a:r>
            <a:r>
              <a:rPr lang="fr-FR" sz="2000" b="1" dirty="0">
                <a:ea typeface="Times New Roman" panose="02020603050405020304" pitchFamily="18" charset="0"/>
                <a:cs typeface="Times New Roman" panose="02020603050405020304" pitchFamily="18" charset="0"/>
                <a:sym typeface="Wingdings" panose="05000000000000000000" pitchFamily="2" charset="2"/>
              </a:rPr>
              <a:t> </a:t>
            </a:r>
            <a:r>
              <a:rPr lang="fr-FR" sz="2000" dirty="0">
                <a:ea typeface="Times New Roman" panose="02020603050405020304" pitchFamily="18" charset="0"/>
                <a:cs typeface="Times New Roman" panose="02020603050405020304" pitchFamily="18" charset="0"/>
                <a:sym typeface="Wingdings" panose="05000000000000000000" pitchFamily="2" charset="2"/>
              </a:rPr>
              <a:t>investissement</a:t>
            </a:r>
            <a:r>
              <a:rPr lang="fr-FR" sz="2000" b="1" dirty="0">
                <a:solidFill>
                  <a:srgbClr val="C00000"/>
                </a:solidFill>
                <a:ea typeface="Times New Roman" panose="02020603050405020304" pitchFamily="18" charset="0"/>
                <a:cs typeface="Times New Roman" panose="02020603050405020304" pitchFamily="18" charset="0"/>
                <a:sym typeface="Wingdings" panose="05000000000000000000" pitchFamily="2" charset="2"/>
              </a:rPr>
              <a:t> </a:t>
            </a:r>
            <a:r>
              <a:rPr lang="fr-FR" sz="2000" dirty="0">
                <a:ea typeface="Times New Roman" panose="02020603050405020304" pitchFamily="18" charset="0"/>
                <a:cs typeface="Times New Roman" panose="02020603050405020304" pitchFamily="18" charset="0"/>
                <a:sym typeface="Wingdings" panose="05000000000000000000" pitchFamily="2" charset="2"/>
              </a:rPr>
              <a:t>à</a:t>
            </a:r>
            <a:r>
              <a:rPr lang="fr-FR" sz="2000" b="1" dirty="0">
                <a:solidFill>
                  <a:srgbClr val="C00000"/>
                </a:solidFill>
                <a:ea typeface="Times New Roman" panose="02020603050405020304" pitchFamily="18" charset="0"/>
                <a:cs typeface="Times New Roman" panose="02020603050405020304" pitchFamily="18" charset="0"/>
                <a:sym typeface="Wingdings" panose="05000000000000000000" pitchFamily="2" charset="2"/>
              </a:rPr>
              <a:t> horizon long terme</a:t>
            </a:r>
            <a:endParaRPr lang="fr-FR" sz="2000" dirty="0"/>
          </a:p>
        </p:txBody>
      </p:sp>
      <p:sp>
        <p:nvSpPr>
          <p:cNvPr id="17" name="ZoneTexte 16">
            <a:extLst>
              <a:ext uri="{FF2B5EF4-FFF2-40B4-BE49-F238E27FC236}">
                <a16:creationId xmlns:a16="http://schemas.microsoft.com/office/drawing/2014/main" id="{1398E033-4A2F-4C9F-82D6-B6D529600127}"/>
              </a:ext>
            </a:extLst>
          </p:cNvPr>
          <p:cNvSpPr txBox="1"/>
          <p:nvPr/>
        </p:nvSpPr>
        <p:spPr>
          <a:xfrm>
            <a:off x="1375223" y="2478143"/>
            <a:ext cx="3444703" cy="507831"/>
          </a:xfrm>
          <a:prstGeom prst="rect">
            <a:avLst/>
          </a:prstGeom>
          <a:noFill/>
        </p:spPr>
        <p:txBody>
          <a:bodyPr wrap="square" rtlCol="0">
            <a:spAutoFit/>
          </a:bodyPr>
          <a:lstStyle/>
          <a:p>
            <a:pPr algn="ctr"/>
            <a:r>
              <a:rPr lang="fr-FR" sz="1600" b="1" dirty="0">
                <a:solidFill>
                  <a:srgbClr val="C00000"/>
                </a:solidFill>
              </a:rPr>
              <a:t>5 ans </a:t>
            </a:r>
            <a:r>
              <a:rPr lang="fr-FR" sz="1400" b="1" dirty="0">
                <a:solidFill>
                  <a:srgbClr val="C00000"/>
                </a:solidFill>
              </a:rPr>
              <a:t>de détention minimum des titres </a:t>
            </a:r>
          </a:p>
          <a:p>
            <a:pPr algn="ctr"/>
            <a:r>
              <a:rPr lang="fr-FR" sz="1100" dirty="0">
                <a:solidFill>
                  <a:srgbClr val="C00000"/>
                </a:solidFill>
              </a:rPr>
              <a:t>(condition fiscale)</a:t>
            </a:r>
          </a:p>
        </p:txBody>
      </p:sp>
      <p:cxnSp>
        <p:nvCxnSpPr>
          <p:cNvPr id="31" name="Connecteur droit avec flèche 30">
            <a:extLst>
              <a:ext uri="{FF2B5EF4-FFF2-40B4-BE49-F238E27FC236}">
                <a16:creationId xmlns:a16="http://schemas.microsoft.com/office/drawing/2014/main" id="{4E31D8B3-5CE7-4CE2-81E0-0DB90B371641}"/>
              </a:ext>
            </a:extLst>
          </p:cNvPr>
          <p:cNvCxnSpPr/>
          <p:nvPr/>
        </p:nvCxnSpPr>
        <p:spPr>
          <a:xfrm>
            <a:off x="1665625" y="2981969"/>
            <a:ext cx="3341252" cy="0"/>
          </a:xfrm>
          <a:prstGeom prst="straightConnector1">
            <a:avLst/>
          </a:prstGeom>
          <a:ln w="25400">
            <a:solidFill>
              <a:srgbClr val="CC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B23AB6A9-34F2-40A8-ABEA-8E5BD020E158}"/>
              </a:ext>
            </a:extLst>
          </p:cNvPr>
          <p:cNvSpPr txBox="1"/>
          <p:nvPr/>
        </p:nvSpPr>
        <p:spPr>
          <a:xfrm>
            <a:off x="4967926" y="2503587"/>
            <a:ext cx="3444703" cy="492443"/>
          </a:xfrm>
          <a:prstGeom prst="rect">
            <a:avLst/>
          </a:prstGeom>
          <a:noFill/>
        </p:spPr>
        <p:txBody>
          <a:bodyPr wrap="square" rtlCol="0">
            <a:spAutoFit/>
          </a:bodyPr>
          <a:lstStyle/>
          <a:p>
            <a:pPr algn="ctr"/>
            <a:r>
              <a:rPr lang="fr-FR" sz="1400" b="1" dirty="0"/>
              <a:t>les années pour rendre la liquidité</a:t>
            </a:r>
          </a:p>
          <a:p>
            <a:pPr algn="ctr"/>
            <a:r>
              <a:rPr lang="fr-FR" sz="1100" dirty="0"/>
              <a:t>(société de gestion)</a:t>
            </a:r>
          </a:p>
        </p:txBody>
      </p:sp>
      <p:cxnSp>
        <p:nvCxnSpPr>
          <p:cNvPr id="41" name="Connecteur droit avec flèche 40">
            <a:extLst>
              <a:ext uri="{FF2B5EF4-FFF2-40B4-BE49-F238E27FC236}">
                <a16:creationId xmlns:a16="http://schemas.microsoft.com/office/drawing/2014/main" id="{39607184-7747-49B7-8C85-39F1C0D6D998}"/>
              </a:ext>
            </a:extLst>
          </p:cNvPr>
          <p:cNvCxnSpPr/>
          <p:nvPr/>
        </p:nvCxnSpPr>
        <p:spPr>
          <a:xfrm>
            <a:off x="5149631" y="2967901"/>
            <a:ext cx="87445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ACC0FEB-D131-4AB5-BD4E-27201F9C205F}"/>
              </a:ext>
            </a:extLst>
          </p:cNvPr>
          <p:cNvCxnSpPr/>
          <p:nvPr/>
        </p:nvCxnSpPr>
        <p:spPr>
          <a:xfrm>
            <a:off x="5166251" y="2965170"/>
            <a:ext cx="2744411" cy="0"/>
          </a:xfrm>
          <a:prstGeom prst="straightConnector1">
            <a:avLst/>
          </a:prstGeom>
          <a:ln w="158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A0C1610E-64D8-4D08-A2A7-3B11927B3FA9}"/>
              </a:ext>
            </a:extLst>
          </p:cNvPr>
          <p:cNvSpPr txBox="1"/>
          <p:nvPr/>
        </p:nvSpPr>
        <p:spPr>
          <a:xfrm>
            <a:off x="4854593" y="2252425"/>
            <a:ext cx="731520" cy="769441"/>
          </a:xfrm>
          <a:prstGeom prst="rect">
            <a:avLst/>
          </a:prstGeom>
          <a:noFill/>
        </p:spPr>
        <p:txBody>
          <a:bodyPr wrap="square" rtlCol="0">
            <a:spAutoFit/>
          </a:bodyPr>
          <a:lstStyle/>
          <a:p>
            <a:r>
              <a:rPr lang="fr-FR" sz="4400" b="1" dirty="0"/>
              <a:t>+</a:t>
            </a:r>
            <a:endParaRPr lang="fr-FR" b="1" dirty="0"/>
          </a:p>
        </p:txBody>
      </p:sp>
      <p:cxnSp>
        <p:nvCxnSpPr>
          <p:cNvPr id="55" name="Connecteur droit 54">
            <a:extLst>
              <a:ext uri="{FF2B5EF4-FFF2-40B4-BE49-F238E27FC236}">
                <a16:creationId xmlns:a16="http://schemas.microsoft.com/office/drawing/2014/main" id="{E2674E99-EFC5-4E7C-A15A-71DFA5E94BF1}"/>
              </a:ext>
            </a:extLst>
          </p:cNvPr>
          <p:cNvCxnSpPr>
            <a:cxnSpLocks/>
          </p:cNvCxnSpPr>
          <p:nvPr/>
        </p:nvCxnSpPr>
        <p:spPr>
          <a:xfrm>
            <a:off x="3063522" y="997650"/>
            <a:ext cx="3221699" cy="0"/>
          </a:xfrm>
          <a:prstGeom prst="line">
            <a:avLst/>
          </a:prstGeom>
        </p:spPr>
        <p:style>
          <a:lnRef idx="1">
            <a:schemeClr val="dk1"/>
          </a:lnRef>
          <a:fillRef idx="0">
            <a:schemeClr val="dk1"/>
          </a:fillRef>
          <a:effectRef idx="0">
            <a:schemeClr val="dk1"/>
          </a:effectRef>
          <a:fontRef idx="minor">
            <a:schemeClr val="tx1"/>
          </a:fontRef>
        </p:style>
      </p:cxnSp>
      <p:sp>
        <p:nvSpPr>
          <p:cNvPr id="57" name="ZoneTexte 56">
            <a:extLst>
              <a:ext uri="{FF2B5EF4-FFF2-40B4-BE49-F238E27FC236}">
                <a16:creationId xmlns:a16="http://schemas.microsoft.com/office/drawing/2014/main" id="{D0E612C9-B0B5-46A5-A14D-6B21D4A2FFE3}"/>
              </a:ext>
            </a:extLst>
          </p:cNvPr>
          <p:cNvSpPr txBox="1"/>
          <p:nvPr/>
        </p:nvSpPr>
        <p:spPr>
          <a:xfrm>
            <a:off x="2570269" y="646186"/>
            <a:ext cx="362695" cy="369332"/>
          </a:xfrm>
          <a:prstGeom prst="rect">
            <a:avLst/>
          </a:prstGeom>
          <a:solidFill>
            <a:srgbClr val="C00000"/>
          </a:solidFill>
        </p:spPr>
        <p:txBody>
          <a:bodyPr wrap="square" rtlCol="0">
            <a:spAutoFit/>
          </a:bodyPr>
          <a:lstStyle/>
          <a:p>
            <a:pPr algn="ctr"/>
            <a:r>
              <a:rPr lang="fr-FR" b="1" dirty="0">
                <a:solidFill>
                  <a:schemeClr val="bg1"/>
                </a:solidFill>
              </a:rPr>
              <a:t>1</a:t>
            </a:r>
          </a:p>
        </p:txBody>
      </p:sp>
      <p:sp>
        <p:nvSpPr>
          <p:cNvPr id="2" name="Ellipse 1">
            <a:extLst>
              <a:ext uri="{FF2B5EF4-FFF2-40B4-BE49-F238E27FC236}">
                <a16:creationId xmlns:a16="http://schemas.microsoft.com/office/drawing/2014/main" id="{08AE3A22-1C56-4223-88D8-B286110CC7E5}"/>
              </a:ext>
            </a:extLst>
          </p:cNvPr>
          <p:cNvSpPr/>
          <p:nvPr/>
        </p:nvSpPr>
        <p:spPr>
          <a:xfrm>
            <a:off x="4445391" y="5079268"/>
            <a:ext cx="3009461" cy="1244413"/>
          </a:xfrm>
          <a:prstGeom prst="ellipse">
            <a:avLst/>
          </a:prstGeom>
          <a:solidFill>
            <a:schemeClr val="bg1">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Flèche : bas 58">
            <a:extLst>
              <a:ext uri="{FF2B5EF4-FFF2-40B4-BE49-F238E27FC236}">
                <a16:creationId xmlns:a16="http://schemas.microsoft.com/office/drawing/2014/main" id="{098D22AC-E760-418F-A78F-86EA0607B521}"/>
              </a:ext>
            </a:extLst>
          </p:cNvPr>
          <p:cNvSpPr/>
          <p:nvPr/>
        </p:nvSpPr>
        <p:spPr>
          <a:xfrm rot="12379429">
            <a:off x="7016745" y="4742560"/>
            <a:ext cx="294930" cy="477483"/>
          </a:xfrm>
          <a:prstGeom prst="downArrow">
            <a:avLst/>
          </a:prstGeom>
          <a:solidFill>
            <a:schemeClr val="bg1">
              <a:lumMod val="65000"/>
              <a:alpha val="24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chevron 4">
            <a:extLst>
              <a:ext uri="{FF2B5EF4-FFF2-40B4-BE49-F238E27FC236}">
                <a16:creationId xmlns:a16="http://schemas.microsoft.com/office/drawing/2014/main" id="{17147E18-E59C-481D-9BBD-F08F0305D7B4}"/>
              </a:ext>
            </a:extLst>
          </p:cNvPr>
          <p:cNvSpPr txBox="1"/>
          <p:nvPr/>
        </p:nvSpPr>
        <p:spPr>
          <a:xfrm>
            <a:off x="577521" y="3047498"/>
            <a:ext cx="1163574" cy="1031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400" b="1" kern="1200" dirty="0"/>
              <a:t>Constitution</a:t>
            </a:r>
          </a:p>
        </p:txBody>
      </p:sp>
      <p:sp>
        <p:nvSpPr>
          <p:cNvPr id="22" name="Flèche : pentagone 21">
            <a:extLst>
              <a:ext uri="{FF2B5EF4-FFF2-40B4-BE49-F238E27FC236}">
                <a16:creationId xmlns:a16="http://schemas.microsoft.com/office/drawing/2014/main" id="{10FAA48D-CFAB-4A4F-9D04-51312F91459D}"/>
              </a:ext>
            </a:extLst>
          </p:cNvPr>
          <p:cNvSpPr/>
          <p:nvPr/>
        </p:nvSpPr>
        <p:spPr>
          <a:xfrm>
            <a:off x="1644941" y="3101431"/>
            <a:ext cx="4871103" cy="99708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445FE504-C9DC-4FA9-82E1-1893AF20AF30}"/>
              </a:ext>
            </a:extLst>
          </p:cNvPr>
          <p:cNvSpPr txBox="1"/>
          <p:nvPr/>
        </p:nvSpPr>
        <p:spPr>
          <a:xfrm>
            <a:off x="2005308" y="3324670"/>
            <a:ext cx="4537801" cy="400110"/>
          </a:xfrm>
          <a:prstGeom prst="rect">
            <a:avLst/>
          </a:prstGeom>
          <a:noFill/>
        </p:spPr>
        <p:txBody>
          <a:bodyPr wrap="square" rtlCol="0">
            <a:spAutoFit/>
          </a:bodyPr>
          <a:lstStyle/>
          <a:p>
            <a:r>
              <a:rPr lang="fr-FR" sz="1400" b="1" dirty="0">
                <a:solidFill>
                  <a:schemeClr val="bg1"/>
                </a:solidFill>
              </a:rPr>
              <a:t>Réduction d’impôt  </a:t>
            </a:r>
            <a:r>
              <a:rPr lang="fr-FR" sz="2000" b="1" dirty="0">
                <a:solidFill>
                  <a:schemeClr val="bg1"/>
                </a:solidFill>
              </a:rPr>
              <a:t>= </a:t>
            </a:r>
            <a:r>
              <a:rPr lang="fr-FR" sz="1600" b="1" dirty="0">
                <a:solidFill>
                  <a:schemeClr val="bg1"/>
                </a:solidFill>
              </a:rPr>
              <a:t> </a:t>
            </a:r>
            <a:r>
              <a:rPr lang="fr-FR" sz="1400" b="1" dirty="0">
                <a:solidFill>
                  <a:schemeClr val="bg1"/>
                </a:solidFill>
              </a:rPr>
              <a:t>Engagement de conservation</a:t>
            </a:r>
            <a:endParaRPr lang="fr-FR" sz="1600" b="1" dirty="0">
              <a:solidFill>
                <a:schemeClr val="bg1"/>
              </a:solidFill>
            </a:endParaRPr>
          </a:p>
        </p:txBody>
      </p:sp>
      <p:grpSp>
        <p:nvGrpSpPr>
          <p:cNvPr id="36" name="Groupe 35">
            <a:extLst>
              <a:ext uri="{FF2B5EF4-FFF2-40B4-BE49-F238E27FC236}">
                <a16:creationId xmlns:a16="http://schemas.microsoft.com/office/drawing/2014/main" id="{2997EC41-0B3B-41A2-8010-6AD471149074}"/>
              </a:ext>
            </a:extLst>
          </p:cNvPr>
          <p:cNvGrpSpPr/>
          <p:nvPr/>
        </p:nvGrpSpPr>
        <p:grpSpPr>
          <a:xfrm>
            <a:off x="556347" y="4734458"/>
            <a:ext cx="4106744" cy="1423928"/>
            <a:chOff x="556347" y="4734458"/>
            <a:chExt cx="4106744" cy="1423928"/>
          </a:xfrm>
        </p:grpSpPr>
        <p:grpSp>
          <p:nvGrpSpPr>
            <p:cNvPr id="27" name="Groupe 26">
              <a:extLst>
                <a:ext uri="{FF2B5EF4-FFF2-40B4-BE49-F238E27FC236}">
                  <a16:creationId xmlns:a16="http://schemas.microsoft.com/office/drawing/2014/main" id="{86457169-DCD1-4331-AAB3-517BB0D8BBEA}"/>
                </a:ext>
              </a:extLst>
            </p:cNvPr>
            <p:cNvGrpSpPr/>
            <p:nvPr/>
          </p:nvGrpSpPr>
          <p:grpSpPr>
            <a:xfrm>
              <a:off x="1608056" y="4742614"/>
              <a:ext cx="3055035" cy="1415772"/>
              <a:chOff x="1608056" y="4742614"/>
              <a:chExt cx="3055035" cy="1415772"/>
            </a:xfrm>
          </p:grpSpPr>
          <p:sp>
            <p:nvSpPr>
              <p:cNvPr id="4" name="ZoneTexte 3">
                <a:extLst>
                  <a:ext uri="{FF2B5EF4-FFF2-40B4-BE49-F238E27FC236}">
                    <a16:creationId xmlns:a16="http://schemas.microsoft.com/office/drawing/2014/main" id="{F87A29AC-6ACA-4B58-90AF-C96CFB298361}"/>
                  </a:ext>
                </a:extLst>
              </p:cNvPr>
              <p:cNvSpPr txBox="1"/>
              <p:nvPr/>
            </p:nvSpPr>
            <p:spPr>
              <a:xfrm>
                <a:off x="1608056" y="4742614"/>
                <a:ext cx="3055035" cy="1415772"/>
              </a:xfrm>
              <a:prstGeom prst="rect">
                <a:avLst/>
              </a:prstGeom>
              <a:noFill/>
            </p:spPr>
            <p:txBody>
              <a:bodyPr wrap="square" rtlCol="0">
                <a:spAutoFit/>
              </a:bodyPr>
              <a:lstStyle/>
              <a:p>
                <a:br>
                  <a:rPr lang="fr-FR" b="1" dirty="0"/>
                </a:br>
                <a:endParaRPr lang="fr-FR" sz="500" b="1" dirty="0"/>
              </a:p>
              <a:p>
                <a:pPr marL="285750" indent="-285750">
                  <a:buFont typeface="Wingdings" panose="05000000000000000000" pitchFamily="2" charset="2"/>
                  <a:buChar char="è"/>
                </a:pPr>
                <a:r>
                  <a:rPr lang="fr-FR" dirty="0">
                    <a:sym typeface="Wingdings" panose="05000000000000000000" pitchFamily="2" charset="2"/>
                  </a:rPr>
                  <a:t> </a:t>
                </a:r>
                <a:r>
                  <a:rPr lang="fr-FR" sz="1600" dirty="0">
                    <a:sym typeface="Wingdings" panose="05000000000000000000" pitchFamily="2" charset="2"/>
                  </a:rPr>
                  <a:t>Licenciement</a:t>
                </a:r>
                <a:br>
                  <a:rPr lang="fr-FR" dirty="0">
                    <a:sym typeface="Wingdings" panose="05000000000000000000" pitchFamily="2" charset="2"/>
                  </a:rPr>
                </a:br>
                <a:endParaRPr lang="fr-FR" sz="500" dirty="0">
                  <a:sym typeface="Wingdings" panose="05000000000000000000" pitchFamily="2" charset="2"/>
                </a:endParaRPr>
              </a:p>
              <a:p>
                <a:pPr marL="285750" indent="-285750">
                  <a:buFont typeface="Wingdings" panose="05000000000000000000" pitchFamily="2" charset="2"/>
                  <a:buChar char="è"/>
                </a:pPr>
                <a:r>
                  <a:rPr lang="fr-FR" sz="1700" dirty="0">
                    <a:sym typeface="Wingdings" panose="05000000000000000000" pitchFamily="2" charset="2"/>
                  </a:rPr>
                  <a:t> </a:t>
                </a:r>
                <a:r>
                  <a:rPr lang="fr-FR" sz="1600" dirty="0">
                    <a:sym typeface="Wingdings" panose="05000000000000000000" pitchFamily="2" charset="2"/>
                  </a:rPr>
                  <a:t>Invalidité</a:t>
                </a:r>
                <a:endParaRPr lang="fr-FR" sz="1700" dirty="0">
                  <a:sym typeface="Wingdings" panose="05000000000000000000" pitchFamily="2" charset="2"/>
                </a:endParaRPr>
              </a:p>
              <a:p>
                <a:pPr marL="285750" indent="-285750">
                  <a:buFont typeface="Wingdings" panose="05000000000000000000" pitchFamily="2" charset="2"/>
                  <a:buChar char="è"/>
                </a:pPr>
                <a:endParaRPr lang="fr-FR" sz="500" dirty="0">
                  <a:sym typeface="Wingdings" panose="05000000000000000000" pitchFamily="2" charset="2"/>
                </a:endParaRPr>
              </a:p>
              <a:p>
                <a:pPr marL="285750" indent="-285750">
                  <a:buFont typeface="Wingdings" panose="05000000000000000000" pitchFamily="2" charset="2"/>
                  <a:buChar char="è"/>
                </a:pPr>
                <a:r>
                  <a:rPr lang="fr-FR" dirty="0">
                    <a:sym typeface="Wingdings" panose="05000000000000000000" pitchFamily="2" charset="2"/>
                  </a:rPr>
                  <a:t> </a:t>
                </a:r>
                <a:r>
                  <a:rPr lang="fr-FR" sz="1600" dirty="0">
                    <a:sym typeface="Wingdings" panose="05000000000000000000" pitchFamily="2" charset="2"/>
                  </a:rPr>
                  <a:t>Décès</a:t>
                </a:r>
                <a:endParaRPr lang="fr-FR" sz="1700" dirty="0"/>
              </a:p>
            </p:txBody>
          </p:sp>
          <p:sp>
            <p:nvSpPr>
              <p:cNvPr id="25" name="Accolade fermante 24">
                <a:extLst>
                  <a:ext uri="{FF2B5EF4-FFF2-40B4-BE49-F238E27FC236}">
                    <a16:creationId xmlns:a16="http://schemas.microsoft.com/office/drawing/2014/main" id="{C7A0325C-6776-4398-99EF-0412B1AD7A52}"/>
                  </a:ext>
                </a:extLst>
              </p:cNvPr>
              <p:cNvSpPr/>
              <p:nvPr/>
            </p:nvSpPr>
            <p:spPr>
              <a:xfrm>
                <a:off x="3167435" y="5079268"/>
                <a:ext cx="150575" cy="10332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a:extLst>
                  <a:ext uri="{FF2B5EF4-FFF2-40B4-BE49-F238E27FC236}">
                    <a16:creationId xmlns:a16="http://schemas.microsoft.com/office/drawing/2014/main" id="{5BF355BB-5430-40D6-B5A8-3DA22FD0FE43}"/>
                  </a:ext>
                </a:extLst>
              </p:cNvPr>
              <p:cNvSpPr txBox="1"/>
              <p:nvPr/>
            </p:nvSpPr>
            <p:spPr>
              <a:xfrm>
                <a:off x="3509089" y="5380426"/>
                <a:ext cx="1051233" cy="430887"/>
              </a:xfrm>
              <a:prstGeom prst="rect">
                <a:avLst/>
              </a:prstGeom>
              <a:noFill/>
            </p:spPr>
            <p:txBody>
              <a:bodyPr wrap="square" rtlCol="0">
                <a:spAutoFit/>
              </a:bodyPr>
              <a:lstStyle/>
              <a:p>
                <a:r>
                  <a:rPr lang="fr-FR" sz="1100" dirty="0"/>
                  <a:t>Souscripteur </a:t>
                </a:r>
              </a:p>
              <a:p>
                <a:r>
                  <a:rPr lang="fr-FR" sz="1100" dirty="0"/>
                  <a:t>ou conjoint</a:t>
                </a:r>
              </a:p>
            </p:txBody>
          </p:sp>
        </p:grpSp>
        <p:pic>
          <p:nvPicPr>
            <p:cNvPr id="29" name="Graphique 28">
              <a:extLst>
                <a:ext uri="{FF2B5EF4-FFF2-40B4-BE49-F238E27FC236}">
                  <a16:creationId xmlns:a16="http://schemas.microsoft.com/office/drawing/2014/main" id="{5CEF3BBF-9B59-4923-A6DD-A04D157FB1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flipH="1">
              <a:off x="792254" y="5251908"/>
              <a:ext cx="666030" cy="570358"/>
            </a:xfrm>
            <a:prstGeom prst="rect">
              <a:avLst/>
            </a:prstGeom>
          </p:spPr>
        </p:pic>
        <p:sp>
          <p:nvSpPr>
            <p:cNvPr id="32" name="ZoneTexte 31">
              <a:extLst>
                <a:ext uri="{FF2B5EF4-FFF2-40B4-BE49-F238E27FC236}">
                  <a16:creationId xmlns:a16="http://schemas.microsoft.com/office/drawing/2014/main" id="{E6DA05FA-65D8-4796-B129-C73E9830BF96}"/>
                </a:ext>
              </a:extLst>
            </p:cNvPr>
            <p:cNvSpPr txBox="1"/>
            <p:nvPr/>
          </p:nvSpPr>
          <p:spPr>
            <a:xfrm>
              <a:off x="556347" y="4734458"/>
              <a:ext cx="3469743" cy="353943"/>
            </a:xfrm>
            <a:prstGeom prst="rect">
              <a:avLst/>
            </a:prstGeom>
            <a:noFill/>
          </p:spPr>
          <p:txBody>
            <a:bodyPr wrap="square" rtlCol="0">
              <a:spAutoFit/>
            </a:bodyPr>
            <a:lstStyle/>
            <a:p>
              <a:r>
                <a:rPr lang="fr-FR" sz="1700" b="1" dirty="0"/>
                <a:t>Des cas de sorties anticipées :</a:t>
              </a:r>
            </a:p>
          </p:txBody>
        </p:sp>
        <p:pic>
          <p:nvPicPr>
            <p:cNvPr id="35" name="Image 34">
              <a:extLst>
                <a:ext uri="{FF2B5EF4-FFF2-40B4-BE49-F238E27FC236}">
                  <a16:creationId xmlns:a16="http://schemas.microsoft.com/office/drawing/2014/main" id="{973BBD15-F276-4BAF-8910-84D70A9A91B2}"/>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26031" t="49919" r="24596" b="9869"/>
            <a:stretch/>
          </p:blipFill>
          <p:spPr>
            <a:xfrm>
              <a:off x="1150847" y="5562798"/>
              <a:ext cx="218899" cy="254186"/>
            </a:xfrm>
            <a:prstGeom prst="rect">
              <a:avLst/>
            </a:prstGeom>
          </p:spPr>
        </p:pic>
      </p:grpSp>
      <p:sp>
        <p:nvSpPr>
          <p:cNvPr id="43" name="ZoneTexte 42">
            <a:extLst>
              <a:ext uri="{FF2B5EF4-FFF2-40B4-BE49-F238E27FC236}">
                <a16:creationId xmlns:a16="http://schemas.microsoft.com/office/drawing/2014/main" id="{A10C0E97-8149-4539-B92A-2198D6A0BD4C}"/>
              </a:ext>
            </a:extLst>
          </p:cNvPr>
          <p:cNvSpPr txBox="1"/>
          <p:nvPr/>
        </p:nvSpPr>
        <p:spPr>
          <a:xfrm>
            <a:off x="5389846" y="3822873"/>
            <a:ext cx="1162715" cy="261610"/>
          </a:xfrm>
          <a:prstGeom prst="rect">
            <a:avLst/>
          </a:prstGeom>
          <a:noFill/>
        </p:spPr>
        <p:txBody>
          <a:bodyPr wrap="square" rtlCol="0">
            <a:spAutoFit/>
          </a:bodyPr>
          <a:lstStyle/>
          <a:p>
            <a:r>
              <a:rPr lang="fr-FR" sz="1100" dirty="0">
                <a:solidFill>
                  <a:schemeClr val="bg1"/>
                </a:solidFill>
              </a:rPr>
              <a:t>7-10 ans</a:t>
            </a:r>
          </a:p>
        </p:txBody>
      </p:sp>
      <p:sp>
        <p:nvSpPr>
          <p:cNvPr id="96" name="ZoneTexte 95">
            <a:extLst>
              <a:ext uri="{FF2B5EF4-FFF2-40B4-BE49-F238E27FC236}">
                <a16:creationId xmlns:a16="http://schemas.microsoft.com/office/drawing/2014/main" id="{956D325B-35C3-4511-BE06-B5E7144A5717}"/>
              </a:ext>
            </a:extLst>
          </p:cNvPr>
          <p:cNvSpPr txBox="1"/>
          <p:nvPr/>
        </p:nvSpPr>
        <p:spPr>
          <a:xfrm>
            <a:off x="5231365" y="3804523"/>
            <a:ext cx="307002" cy="369332"/>
          </a:xfrm>
          <a:prstGeom prst="rect">
            <a:avLst/>
          </a:prstGeom>
          <a:noFill/>
        </p:spPr>
        <p:txBody>
          <a:bodyPr wrap="square">
            <a:spAutoFit/>
          </a:bodyPr>
          <a:lstStyle/>
          <a:p>
            <a:r>
              <a:rPr lang="fr-FR" sz="1800" dirty="0">
                <a:solidFill>
                  <a:schemeClr val="bg1"/>
                </a:solidFill>
              </a:rPr>
              <a:t>~</a:t>
            </a:r>
            <a:endParaRPr lang="fr-FR" dirty="0"/>
          </a:p>
        </p:txBody>
      </p:sp>
    </p:spTree>
    <p:extLst>
      <p:ext uri="{BB962C8B-B14F-4D97-AF65-F5344CB8AC3E}">
        <p14:creationId xmlns:p14="http://schemas.microsoft.com/office/powerpoint/2010/main" val="14766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3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6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67"/>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65"/>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6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87"/>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12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37"/>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5126"/>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40"/>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4"/>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52"/>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69"/>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77"/>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7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9"/>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8"/>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31"/>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41"/>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74"/>
                                        </p:tgtEl>
                                        <p:attrNameLst>
                                          <p:attrName>style.visibility</p:attrName>
                                        </p:attrNameLst>
                                      </p:cBhvr>
                                      <p:to>
                                        <p:strVal val="hidden"/>
                                      </p:to>
                                    </p:set>
                                  </p:childTnLst>
                                </p:cTn>
                              </p:par>
                              <p:par>
                                <p:cTn id="159" presetID="22" presetClass="entr" presetSubtype="8" fill="hold" grpId="0" nodeType="with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wipe(left)">
                                      <p:cBhvr>
                                        <p:cTn id="161" dur="500"/>
                                        <p:tgtEl>
                                          <p:spTgt spid="23"/>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wipe(left)">
                                      <p:cBhvr>
                                        <p:cTn id="164" dur="500"/>
                                        <p:tgtEl>
                                          <p:spTgt spid="22"/>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96"/>
                                        </p:tgtEl>
                                        <p:attrNameLst>
                                          <p:attrName>style.visibility</p:attrName>
                                        </p:attrNameLst>
                                      </p:cBhvr>
                                      <p:to>
                                        <p:strVal val="visible"/>
                                      </p:to>
                                    </p:set>
                                    <p:animEffect transition="in" filter="wipe(left)">
                                      <p:cBhvr>
                                        <p:cTn id="167" dur="500"/>
                                        <p:tgtEl>
                                          <p:spTgt spid="96"/>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wipe(left)">
                                      <p:cBhvr>
                                        <p:cTn id="170" dur="5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4" grpId="0"/>
      <p:bldP spid="24" grpId="1"/>
      <p:bldP spid="38" grpId="0"/>
      <p:bldP spid="38" grpId="1"/>
      <p:bldP spid="39" grpId="0"/>
      <p:bldP spid="39" grpId="1"/>
      <p:bldP spid="40" grpId="0"/>
      <p:bldP spid="40" grpId="1"/>
      <p:bldP spid="58" grpId="0"/>
      <p:bldP spid="58" grpId="1"/>
      <p:bldP spid="60" grpId="0"/>
      <p:bldP spid="60" grpId="1"/>
      <p:bldP spid="62" grpId="0"/>
      <p:bldP spid="62" grpId="1"/>
      <p:bldP spid="63" grpId="0"/>
      <p:bldP spid="63" grpId="1"/>
      <p:bldP spid="65" grpId="0"/>
      <p:bldP spid="65" grpId="1"/>
      <p:bldP spid="67" grpId="0"/>
      <p:bldP spid="67" grpId="1"/>
      <p:bldP spid="69" grpId="0"/>
      <p:bldP spid="69" grpId="1"/>
      <p:bldP spid="71" grpId="0"/>
      <p:bldP spid="71" grpId="1"/>
      <p:bldP spid="73" grpId="0"/>
      <p:bldP spid="73" grpId="1"/>
      <p:bldP spid="75" grpId="0"/>
      <p:bldP spid="75" grpId="1"/>
      <p:bldP spid="77" grpId="0"/>
      <p:bldP spid="77" grpId="1"/>
      <p:bldP spid="87" grpId="0" animBg="1"/>
      <p:bldP spid="87" grpId="1" animBg="1"/>
      <p:bldP spid="17" grpId="0"/>
      <p:bldP spid="33" grpId="0"/>
      <p:bldP spid="42" grpId="0"/>
      <p:bldP spid="2" grpId="0" animBg="1"/>
      <p:bldP spid="2" grpId="1" animBg="1"/>
      <p:bldP spid="59" grpId="0" animBg="1"/>
      <p:bldP spid="59" grpId="1" animBg="1"/>
      <p:bldP spid="61" grpId="0"/>
      <p:bldP spid="61" grpId="1"/>
      <p:bldP spid="22" grpId="0" animBg="1"/>
      <p:bldP spid="23" grpId="0"/>
      <p:bldP spid="43"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12324DA-06C7-4386-A7BD-EC090066E12D}"/>
              </a:ext>
            </a:extLst>
          </p:cNvPr>
          <p:cNvSpPr/>
          <p:nvPr/>
        </p:nvSpPr>
        <p:spPr>
          <a:xfrm>
            <a:off x="2332000" y="563510"/>
            <a:ext cx="4586448" cy="461665"/>
          </a:xfrm>
          <a:prstGeom prst="rect">
            <a:avLst/>
          </a:prstGeom>
        </p:spPr>
        <p:txBody>
          <a:bodyPr wrap="none">
            <a:spAutoFit/>
          </a:bodyPr>
          <a:lstStyle/>
          <a:p>
            <a:r>
              <a:rPr lang="fr-FR" sz="2400" cap="all" dirty="0"/>
              <a:t>La performance DANS LA Durée</a:t>
            </a:r>
            <a:endParaRPr lang="fr-FR" sz="2400" dirty="0"/>
          </a:p>
        </p:txBody>
      </p:sp>
      <p:sp>
        <p:nvSpPr>
          <p:cNvPr id="3" name="ZoneTexte 2">
            <a:extLst>
              <a:ext uri="{FF2B5EF4-FFF2-40B4-BE49-F238E27FC236}">
                <a16:creationId xmlns:a16="http://schemas.microsoft.com/office/drawing/2014/main" id="{4E8A92EB-298E-434F-A974-FE8A356D6FE8}"/>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4098" name="Picture 2" descr="Barre De Progression Icône Carré Noir Et Blanc Illustration - Getty Images">
            <a:extLst>
              <a:ext uri="{FF2B5EF4-FFF2-40B4-BE49-F238E27FC236}">
                <a16:creationId xmlns:a16="http://schemas.microsoft.com/office/drawing/2014/main" id="{3C060D3B-693A-4060-A036-78D2CB593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86" t="16726" r="57545" b="21675"/>
          <a:stretch/>
        </p:blipFill>
        <p:spPr bwMode="auto">
          <a:xfrm>
            <a:off x="494432" y="1108411"/>
            <a:ext cx="757594" cy="72014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64220DC8-0801-433B-94E0-911B40C1BC08}"/>
              </a:ext>
            </a:extLst>
          </p:cNvPr>
          <p:cNvSpPr txBox="1"/>
          <p:nvPr/>
        </p:nvSpPr>
        <p:spPr>
          <a:xfrm>
            <a:off x="1318247" y="1250574"/>
            <a:ext cx="6743420"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   Le </a:t>
            </a:r>
            <a:r>
              <a:rPr lang="fr-FR" sz="2000" b="1" dirty="0">
                <a:ea typeface="Times New Roman" panose="02020603050405020304" pitchFamily="18" charset="0"/>
                <a:cs typeface="Times New Roman" panose="02020603050405020304" pitchFamily="18" charset="0"/>
                <a:sym typeface="Wingdings" panose="05000000000000000000" pitchFamily="2" charset="2"/>
              </a:rPr>
              <a:t>Capital Investissement</a:t>
            </a:r>
            <a:endParaRPr lang="fr-FR" sz="2000" dirty="0"/>
          </a:p>
        </p:txBody>
      </p:sp>
      <p:sp>
        <p:nvSpPr>
          <p:cNvPr id="12" name="ZoneTexte 11">
            <a:extLst>
              <a:ext uri="{FF2B5EF4-FFF2-40B4-BE49-F238E27FC236}">
                <a16:creationId xmlns:a16="http://schemas.microsoft.com/office/drawing/2014/main" id="{E839554A-65AC-4211-9DC7-59899C19B7FD}"/>
              </a:ext>
            </a:extLst>
          </p:cNvPr>
          <p:cNvSpPr txBox="1"/>
          <p:nvPr/>
        </p:nvSpPr>
        <p:spPr>
          <a:xfrm>
            <a:off x="2433914" y="1559451"/>
            <a:ext cx="5197727"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Une </a:t>
            </a:r>
            <a:r>
              <a:rPr lang="fr-FR" sz="2000" b="1" dirty="0">
                <a:solidFill>
                  <a:srgbClr val="C00000"/>
                </a:solidFill>
                <a:ea typeface="Times New Roman" panose="02020603050405020304" pitchFamily="18" charset="0"/>
                <a:cs typeface="Times New Roman" panose="02020603050405020304" pitchFamily="18" charset="0"/>
                <a:sym typeface="Wingdings" panose="05000000000000000000" pitchFamily="2" charset="2"/>
              </a:rPr>
              <a:t>performance évolutive </a:t>
            </a:r>
            <a:r>
              <a:rPr lang="fr-FR" sz="2000" dirty="0">
                <a:ea typeface="Times New Roman" panose="02020603050405020304" pitchFamily="18" charset="0"/>
                <a:cs typeface="Times New Roman" panose="02020603050405020304" pitchFamily="18" charset="0"/>
                <a:sym typeface="Wingdings" panose="05000000000000000000" pitchFamily="2" charset="2"/>
              </a:rPr>
              <a:t>: la courbe en « J »</a:t>
            </a:r>
            <a:endParaRPr lang="fr-FR" sz="2000" dirty="0"/>
          </a:p>
        </p:txBody>
      </p:sp>
      <p:sp>
        <p:nvSpPr>
          <p:cNvPr id="14" name="Rectangle 10">
            <a:extLst>
              <a:ext uri="{FF2B5EF4-FFF2-40B4-BE49-F238E27FC236}">
                <a16:creationId xmlns:a16="http://schemas.microsoft.com/office/drawing/2014/main" id="{02FC9BD5-212B-4A58-B49E-20A1E2B36463}"/>
              </a:ext>
            </a:extLst>
          </p:cNvPr>
          <p:cNvSpPr>
            <a:spLocks noChangeArrowheads="1"/>
          </p:cNvSpPr>
          <p:nvPr/>
        </p:nvSpPr>
        <p:spPr bwMode="auto">
          <a:xfrm>
            <a:off x="-211016" y="6548300"/>
            <a:ext cx="2918149" cy="25609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7" tIns="46800" rIns="90487" bIns="46800">
            <a:spAutoFit/>
          </a:bodyPr>
          <a:lstStyle>
            <a:lvl1pPr>
              <a:lnSpc>
                <a:spcPct val="90000"/>
              </a:lnSpc>
              <a:spcBef>
                <a:spcPts val="1000"/>
              </a:spcBef>
              <a:buFont typeface="Arial" panose="020B0604020202020204" pitchFamily="34" charset="0"/>
              <a:buChar char="•"/>
              <a:defRPr sz="2800">
                <a:solidFill>
                  <a:schemeClr val="accent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accent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accent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9pPr>
          </a:lstStyle>
          <a:p>
            <a:pPr algn="ctr">
              <a:lnSpc>
                <a:spcPct val="100000"/>
              </a:lnSpc>
              <a:spcBef>
                <a:spcPct val="0"/>
              </a:spcBef>
              <a:buFontTx/>
              <a:buNone/>
            </a:pPr>
            <a:r>
              <a:rPr lang="fr-FR" altLang="fr-FR" sz="1050" dirty="0">
                <a:solidFill>
                  <a:schemeClr val="tx1"/>
                </a:solidFill>
                <a:latin typeface="+mn-lt"/>
              </a:rPr>
              <a:t>VL : Valeur Liquidative.</a:t>
            </a:r>
            <a:endParaRPr lang="fr-FR" altLang="fr-FR" sz="1400" dirty="0">
              <a:solidFill>
                <a:schemeClr val="tx1"/>
              </a:solidFill>
              <a:latin typeface="+mn-lt"/>
            </a:endParaRPr>
          </a:p>
        </p:txBody>
      </p:sp>
      <p:sp>
        <p:nvSpPr>
          <p:cNvPr id="16" name="Rectangle 10">
            <a:extLst>
              <a:ext uri="{FF2B5EF4-FFF2-40B4-BE49-F238E27FC236}">
                <a16:creationId xmlns:a16="http://schemas.microsoft.com/office/drawing/2014/main" id="{22A8693F-DDDF-4CFC-87DF-7B427F841479}"/>
              </a:ext>
            </a:extLst>
          </p:cNvPr>
          <p:cNvSpPr>
            <a:spLocks noChangeArrowheads="1"/>
          </p:cNvSpPr>
          <p:nvPr/>
        </p:nvSpPr>
        <p:spPr bwMode="auto">
          <a:xfrm>
            <a:off x="1807551" y="6548299"/>
            <a:ext cx="7547465" cy="25609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7" tIns="46800" rIns="90487" bIns="46800">
            <a:spAutoFit/>
          </a:bodyPr>
          <a:lstStyle>
            <a:lvl1pPr>
              <a:lnSpc>
                <a:spcPct val="90000"/>
              </a:lnSpc>
              <a:spcBef>
                <a:spcPts val="1000"/>
              </a:spcBef>
              <a:buFont typeface="Arial" panose="020B0604020202020204" pitchFamily="34" charset="0"/>
              <a:buChar char="•"/>
              <a:defRPr sz="2800">
                <a:solidFill>
                  <a:schemeClr val="accent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accent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accent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9pPr>
          </a:lstStyle>
          <a:p>
            <a:pPr>
              <a:lnSpc>
                <a:spcPct val="100000"/>
              </a:lnSpc>
              <a:spcBef>
                <a:spcPct val="0"/>
              </a:spcBef>
              <a:buFontTx/>
              <a:buNone/>
            </a:pPr>
            <a:r>
              <a:rPr lang="fr-FR" altLang="fr-FR" sz="1050" dirty="0">
                <a:solidFill>
                  <a:schemeClr val="tx1"/>
                </a:solidFill>
                <a:latin typeface="+mn-lt"/>
              </a:rPr>
              <a:t>Schéma illustratif. Données non contractuelles. Les performances passées ne sauraient présager des performances futures</a:t>
            </a:r>
            <a:endParaRPr lang="fr-FR" altLang="fr-FR" sz="1400" dirty="0">
              <a:solidFill>
                <a:schemeClr val="tx1"/>
              </a:solidFill>
              <a:latin typeface="+mn-lt"/>
            </a:endParaRPr>
          </a:p>
        </p:txBody>
      </p:sp>
      <p:sp>
        <p:nvSpPr>
          <p:cNvPr id="28" name="Rectangle : coins arrondis 27">
            <a:extLst>
              <a:ext uri="{FF2B5EF4-FFF2-40B4-BE49-F238E27FC236}">
                <a16:creationId xmlns:a16="http://schemas.microsoft.com/office/drawing/2014/main" id="{62233320-2E52-4FA6-9AF0-823223B73EB8}"/>
              </a:ext>
            </a:extLst>
          </p:cNvPr>
          <p:cNvSpPr/>
          <p:nvPr/>
        </p:nvSpPr>
        <p:spPr>
          <a:xfrm>
            <a:off x="637590" y="2025093"/>
            <a:ext cx="7868819" cy="4415677"/>
          </a:xfrm>
          <a:prstGeom prst="roundRect">
            <a:avLst>
              <a:gd name="adj" fmla="val 4094"/>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8CED1B7E-008F-4DD9-A804-A90FCE0B8EA9}"/>
              </a:ext>
            </a:extLst>
          </p:cNvPr>
          <p:cNvSpPr txBox="1"/>
          <p:nvPr/>
        </p:nvSpPr>
        <p:spPr>
          <a:xfrm>
            <a:off x="1866883" y="646186"/>
            <a:ext cx="362695" cy="369332"/>
          </a:xfrm>
          <a:prstGeom prst="rect">
            <a:avLst/>
          </a:prstGeom>
          <a:solidFill>
            <a:srgbClr val="C00000"/>
          </a:solidFill>
        </p:spPr>
        <p:txBody>
          <a:bodyPr wrap="square" rtlCol="0">
            <a:spAutoFit/>
          </a:bodyPr>
          <a:lstStyle/>
          <a:p>
            <a:pPr algn="ctr"/>
            <a:r>
              <a:rPr lang="fr-FR" b="1" dirty="0">
                <a:solidFill>
                  <a:schemeClr val="bg1"/>
                </a:solidFill>
              </a:rPr>
              <a:t>2</a:t>
            </a:r>
          </a:p>
        </p:txBody>
      </p:sp>
      <p:cxnSp>
        <p:nvCxnSpPr>
          <p:cNvPr id="35" name="Connecteur droit 34">
            <a:extLst>
              <a:ext uri="{FF2B5EF4-FFF2-40B4-BE49-F238E27FC236}">
                <a16:creationId xmlns:a16="http://schemas.microsoft.com/office/drawing/2014/main" id="{D7A84CC3-33E0-482A-972E-4AF9FE26B706}"/>
              </a:ext>
            </a:extLst>
          </p:cNvPr>
          <p:cNvCxnSpPr>
            <a:cxnSpLocks/>
          </p:cNvCxnSpPr>
          <p:nvPr/>
        </p:nvCxnSpPr>
        <p:spPr>
          <a:xfrm>
            <a:off x="2430476" y="997650"/>
            <a:ext cx="4267418" cy="0"/>
          </a:xfrm>
          <a:prstGeom prst="line">
            <a:avLst/>
          </a:prstGeom>
        </p:spPr>
        <p:style>
          <a:lnRef idx="1">
            <a:schemeClr val="dk1"/>
          </a:lnRef>
          <a:fillRef idx="0">
            <a:schemeClr val="dk1"/>
          </a:fillRef>
          <a:effectRef idx="0">
            <a:schemeClr val="dk1"/>
          </a:effectRef>
          <a:fontRef idx="minor">
            <a:schemeClr val="tx1"/>
          </a:fontRef>
        </p:style>
      </p:cxnSp>
      <p:grpSp>
        <p:nvGrpSpPr>
          <p:cNvPr id="4" name="Groupe 3">
            <a:extLst>
              <a:ext uri="{FF2B5EF4-FFF2-40B4-BE49-F238E27FC236}">
                <a16:creationId xmlns:a16="http://schemas.microsoft.com/office/drawing/2014/main" id="{26403F96-A921-4792-AE93-E65C19BC047C}"/>
              </a:ext>
            </a:extLst>
          </p:cNvPr>
          <p:cNvGrpSpPr/>
          <p:nvPr/>
        </p:nvGrpSpPr>
        <p:grpSpPr>
          <a:xfrm>
            <a:off x="513131" y="2554948"/>
            <a:ext cx="8444761" cy="3511621"/>
            <a:chOff x="513131" y="2554948"/>
            <a:chExt cx="8444761" cy="3511621"/>
          </a:xfrm>
        </p:grpSpPr>
        <p:grpSp>
          <p:nvGrpSpPr>
            <p:cNvPr id="17" name="Groupe 16">
              <a:extLst>
                <a:ext uri="{FF2B5EF4-FFF2-40B4-BE49-F238E27FC236}">
                  <a16:creationId xmlns:a16="http://schemas.microsoft.com/office/drawing/2014/main" id="{0B4F52A7-AEFC-4C3E-96CE-E2589C07E0A2}"/>
                </a:ext>
              </a:extLst>
            </p:cNvPr>
            <p:cNvGrpSpPr/>
            <p:nvPr/>
          </p:nvGrpSpPr>
          <p:grpSpPr>
            <a:xfrm>
              <a:off x="513131" y="2554948"/>
              <a:ext cx="8123497" cy="3309703"/>
              <a:chOff x="513131" y="2554948"/>
              <a:chExt cx="8123497" cy="3309703"/>
            </a:xfrm>
          </p:grpSpPr>
          <p:sp>
            <p:nvSpPr>
              <p:cNvPr id="6" name="Rectangle 10">
                <a:extLst>
                  <a:ext uri="{FF2B5EF4-FFF2-40B4-BE49-F238E27FC236}">
                    <a16:creationId xmlns:a16="http://schemas.microsoft.com/office/drawing/2014/main" id="{8545AB80-B042-4EEC-89A2-99C9F4108D56}"/>
                  </a:ext>
                </a:extLst>
              </p:cNvPr>
              <p:cNvSpPr>
                <a:spLocks noChangeArrowheads="1"/>
              </p:cNvSpPr>
              <p:nvPr/>
            </p:nvSpPr>
            <p:spPr bwMode="auto">
              <a:xfrm>
                <a:off x="513131" y="2554948"/>
                <a:ext cx="1449652" cy="440763"/>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7" tIns="46800" rIns="90487" bIns="46800">
                <a:spAutoFit/>
              </a:bodyPr>
              <a:lstStyle>
                <a:lvl1pPr>
                  <a:lnSpc>
                    <a:spcPct val="90000"/>
                  </a:lnSpc>
                  <a:spcBef>
                    <a:spcPts val="1000"/>
                  </a:spcBef>
                  <a:buFont typeface="Arial" panose="020B0604020202020204" pitchFamily="34" charset="0"/>
                  <a:buChar char="•"/>
                  <a:defRPr sz="2800">
                    <a:solidFill>
                      <a:schemeClr val="accent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accent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accent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9pPr>
              </a:lstStyle>
              <a:p>
                <a:pPr algn="ctr">
                  <a:lnSpc>
                    <a:spcPct val="100000"/>
                  </a:lnSpc>
                  <a:spcBef>
                    <a:spcPct val="0"/>
                  </a:spcBef>
                  <a:buFontTx/>
                  <a:buNone/>
                </a:pPr>
                <a:r>
                  <a:rPr lang="fr-FR" altLang="fr-FR" sz="1200" dirty="0">
                    <a:solidFill>
                      <a:schemeClr val="tx1"/>
                    </a:solidFill>
                    <a:latin typeface="+mn-lt"/>
                  </a:rPr>
                  <a:t>Fonds </a:t>
                </a:r>
                <a:br>
                  <a:rPr lang="fr-FR" altLang="fr-FR" sz="1200" dirty="0">
                    <a:solidFill>
                      <a:schemeClr val="tx1"/>
                    </a:solidFill>
                    <a:latin typeface="+mn-lt"/>
                  </a:rPr>
                </a:br>
                <a:r>
                  <a:rPr lang="fr-FR" altLang="fr-FR" sz="1050" dirty="0">
                    <a:solidFill>
                      <a:schemeClr val="tx1"/>
                    </a:solidFill>
                    <a:latin typeface="+mn-lt"/>
                  </a:rPr>
                  <a:t>(VL)</a:t>
                </a:r>
                <a:endParaRPr lang="fr-FR" altLang="fr-FR" sz="1800" dirty="0">
                  <a:solidFill>
                    <a:schemeClr val="tx1"/>
                  </a:solidFill>
                  <a:latin typeface="+mn-lt"/>
                </a:endParaRPr>
              </a:p>
            </p:txBody>
          </p:sp>
          <p:sp>
            <p:nvSpPr>
              <p:cNvPr id="7" name="Rectangle 6">
                <a:extLst>
                  <a:ext uri="{FF2B5EF4-FFF2-40B4-BE49-F238E27FC236}">
                    <a16:creationId xmlns:a16="http://schemas.microsoft.com/office/drawing/2014/main" id="{A483976E-B789-4B0C-A88F-AB60A1A00B3B}"/>
                  </a:ext>
                </a:extLst>
              </p:cNvPr>
              <p:cNvSpPr>
                <a:spLocks noChangeArrowheads="1"/>
              </p:cNvSpPr>
              <p:nvPr/>
            </p:nvSpPr>
            <p:spPr bwMode="auto">
              <a:xfrm>
                <a:off x="7696701" y="5675697"/>
                <a:ext cx="939927" cy="18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lstStyle>
                <a:lvl1pPr>
                  <a:lnSpc>
                    <a:spcPct val="90000"/>
                  </a:lnSpc>
                  <a:spcBef>
                    <a:spcPts val="1000"/>
                  </a:spcBef>
                  <a:buFont typeface="Arial" panose="020B0604020202020204" pitchFamily="34" charset="0"/>
                  <a:buChar char="•"/>
                  <a:defRPr sz="2800">
                    <a:solidFill>
                      <a:schemeClr val="accent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accent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accent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9pPr>
              </a:lstStyle>
              <a:p>
                <a:pPr algn="ctr">
                  <a:lnSpc>
                    <a:spcPct val="100000"/>
                  </a:lnSpc>
                  <a:spcBef>
                    <a:spcPct val="0"/>
                  </a:spcBef>
                  <a:buFontTx/>
                  <a:buNone/>
                </a:pPr>
                <a:r>
                  <a:rPr lang="fr-FR" altLang="fr-FR" sz="1200" dirty="0">
                    <a:solidFill>
                      <a:schemeClr val="tx1"/>
                    </a:solidFill>
                    <a:latin typeface="+mn-lt"/>
                  </a:rPr>
                  <a:t>Temps</a:t>
                </a:r>
              </a:p>
            </p:txBody>
          </p:sp>
          <p:cxnSp>
            <p:nvCxnSpPr>
              <p:cNvPr id="8" name="Connecteur droit avec flèche 7">
                <a:extLst>
                  <a:ext uri="{FF2B5EF4-FFF2-40B4-BE49-F238E27FC236}">
                    <a16:creationId xmlns:a16="http://schemas.microsoft.com/office/drawing/2014/main" id="{4A1FD4ED-0220-416B-92FD-2CD768D0A654}"/>
                  </a:ext>
                </a:extLst>
              </p:cNvPr>
              <p:cNvCxnSpPr>
                <a:cxnSpLocks/>
              </p:cNvCxnSpPr>
              <p:nvPr/>
            </p:nvCxnSpPr>
            <p:spPr>
              <a:xfrm>
                <a:off x="1213579" y="5772011"/>
                <a:ext cx="6662367" cy="0"/>
              </a:xfrm>
              <a:prstGeom prst="straightConnector1">
                <a:avLst/>
              </a:prstGeom>
              <a:ln>
                <a:solidFill>
                  <a:srgbClr val="2B2041"/>
                </a:solidFill>
                <a:tailEnd type="triangle"/>
              </a:ln>
            </p:spPr>
            <p:style>
              <a:lnRef idx="3">
                <a:schemeClr val="accent1"/>
              </a:lnRef>
              <a:fillRef idx="0">
                <a:schemeClr val="accent1"/>
              </a:fillRef>
              <a:effectRef idx="2">
                <a:schemeClr val="accent1"/>
              </a:effectRef>
              <a:fontRef idx="minor">
                <a:schemeClr val="tx1"/>
              </a:fontRef>
            </p:style>
          </p:cxnSp>
          <p:cxnSp>
            <p:nvCxnSpPr>
              <p:cNvPr id="9" name="Connecteur droit avec flèche 8">
                <a:extLst>
                  <a:ext uri="{FF2B5EF4-FFF2-40B4-BE49-F238E27FC236}">
                    <a16:creationId xmlns:a16="http://schemas.microsoft.com/office/drawing/2014/main" id="{2770FA9D-9C9E-438D-99AD-759F9D21A06D}"/>
                  </a:ext>
                </a:extLst>
              </p:cNvPr>
              <p:cNvCxnSpPr>
                <a:cxnSpLocks/>
              </p:cNvCxnSpPr>
              <p:nvPr/>
            </p:nvCxnSpPr>
            <p:spPr>
              <a:xfrm flipV="1">
                <a:off x="1208470" y="2940147"/>
                <a:ext cx="0" cy="2822179"/>
              </a:xfrm>
              <a:prstGeom prst="straightConnector1">
                <a:avLst/>
              </a:prstGeom>
              <a:ln>
                <a:solidFill>
                  <a:srgbClr val="2B204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Connecteur droit 14">
                <a:extLst>
                  <a:ext uri="{FF2B5EF4-FFF2-40B4-BE49-F238E27FC236}">
                    <a16:creationId xmlns:a16="http://schemas.microsoft.com/office/drawing/2014/main" id="{BC0BDD6E-D654-4F5D-9B9A-5AB9CF34D730}"/>
                  </a:ext>
                </a:extLst>
              </p:cNvPr>
              <p:cNvCxnSpPr>
                <a:cxnSpLocks/>
              </p:cNvCxnSpPr>
              <p:nvPr/>
            </p:nvCxnSpPr>
            <p:spPr>
              <a:xfrm>
                <a:off x="1208470" y="4512379"/>
                <a:ext cx="626179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Forme libre : forme 17">
                <a:extLst>
                  <a:ext uri="{FF2B5EF4-FFF2-40B4-BE49-F238E27FC236}">
                    <a16:creationId xmlns:a16="http://schemas.microsoft.com/office/drawing/2014/main" id="{215FEFBE-0BA6-480A-B8A2-A00C86CF02A4}"/>
                  </a:ext>
                </a:extLst>
              </p:cNvPr>
              <p:cNvSpPr/>
              <p:nvPr/>
            </p:nvSpPr>
            <p:spPr>
              <a:xfrm>
                <a:off x="1252025" y="3362177"/>
                <a:ext cx="6668086" cy="2300405"/>
              </a:xfrm>
              <a:custGeom>
                <a:avLst/>
                <a:gdLst>
                  <a:gd name="connsiteX0" fmla="*/ 0 w 6668086"/>
                  <a:gd name="connsiteY0" fmla="*/ 1167619 h 2300405"/>
                  <a:gd name="connsiteX1" fmla="*/ 1041009 w 6668086"/>
                  <a:gd name="connsiteY1" fmla="*/ 2025748 h 2300405"/>
                  <a:gd name="connsiteX2" fmla="*/ 1927273 w 6668086"/>
                  <a:gd name="connsiteY2" fmla="*/ 2250831 h 2300405"/>
                  <a:gd name="connsiteX3" fmla="*/ 3629464 w 6668086"/>
                  <a:gd name="connsiteY3" fmla="*/ 1181686 h 2300405"/>
                  <a:gd name="connsiteX4" fmla="*/ 5092504 w 6668086"/>
                  <a:gd name="connsiteY4" fmla="*/ 422031 h 2300405"/>
                  <a:gd name="connsiteX5" fmla="*/ 6668086 w 6668086"/>
                  <a:gd name="connsiteY5" fmla="*/ 0 h 23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8086" h="2300405">
                    <a:moveTo>
                      <a:pt x="0" y="1167619"/>
                    </a:moveTo>
                    <a:cubicBezTo>
                      <a:pt x="359898" y="1506416"/>
                      <a:pt x="719797" y="1845213"/>
                      <a:pt x="1041009" y="2025748"/>
                    </a:cubicBezTo>
                    <a:cubicBezTo>
                      <a:pt x="1362221" y="2206283"/>
                      <a:pt x="1495864" y="2391508"/>
                      <a:pt x="1927273" y="2250831"/>
                    </a:cubicBezTo>
                    <a:cubicBezTo>
                      <a:pt x="2358682" y="2110154"/>
                      <a:pt x="3101925" y="1486486"/>
                      <a:pt x="3629464" y="1181686"/>
                    </a:cubicBezTo>
                    <a:cubicBezTo>
                      <a:pt x="4157003" y="876886"/>
                      <a:pt x="4586067" y="618979"/>
                      <a:pt x="5092504" y="422031"/>
                    </a:cubicBezTo>
                    <a:cubicBezTo>
                      <a:pt x="5598941" y="225083"/>
                      <a:pt x="6133513" y="112541"/>
                      <a:pt x="6668086" y="0"/>
                    </a:cubicBezTo>
                  </a:path>
                </a:pathLst>
              </a:custGeom>
              <a:noFill/>
              <a:ln w="22225">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utoShape 31">
                <a:extLst>
                  <a:ext uri="{FF2B5EF4-FFF2-40B4-BE49-F238E27FC236}">
                    <a16:creationId xmlns:a16="http://schemas.microsoft.com/office/drawing/2014/main" id="{9B757B50-E522-46E5-9916-9976C0B94860}"/>
                  </a:ext>
                </a:extLst>
              </p:cNvPr>
              <p:cNvSpPr>
                <a:spLocks noChangeArrowheads="1"/>
              </p:cNvSpPr>
              <p:nvPr/>
            </p:nvSpPr>
            <p:spPr bwMode="auto">
              <a:xfrm>
                <a:off x="1796000" y="3825495"/>
                <a:ext cx="2086161" cy="532445"/>
              </a:xfrm>
              <a:prstGeom prst="flowChartAlternateProcess">
                <a:avLst/>
              </a:prstGeom>
              <a:noFill/>
              <a:ln w="12700">
                <a:noFill/>
                <a:miter lim="800000"/>
                <a:headEnd/>
                <a:tailEnd/>
              </a:ln>
              <a:effectLst/>
            </p:spPr>
            <p:txBody>
              <a:bodyPr wrap="none" lIns="104296" tIns="52148" rIns="104296" bIns="52148" anchor="ctr"/>
              <a:lstStyle/>
              <a:p>
                <a:pPr algn="ctr">
                  <a:defRPr/>
                </a:pPr>
                <a:r>
                  <a:rPr lang="fr-FR" sz="1400" b="1" dirty="0"/>
                  <a:t>Phase 1 :</a:t>
                </a:r>
                <a:r>
                  <a:rPr lang="fr-FR" sz="1400" dirty="0"/>
                  <a:t> Construction du portefeuille</a:t>
                </a:r>
              </a:p>
            </p:txBody>
          </p:sp>
          <p:sp>
            <p:nvSpPr>
              <p:cNvPr id="23" name="Rectangle 10">
                <a:extLst>
                  <a:ext uri="{FF2B5EF4-FFF2-40B4-BE49-F238E27FC236}">
                    <a16:creationId xmlns:a16="http://schemas.microsoft.com/office/drawing/2014/main" id="{3589E5E2-3A87-4D94-8037-DC3B222F37E4}"/>
                  </a:ext>
                </a:extLst>
              </p:cNvPr>
              <p:cNvSpPr>
                <a:spLocks noChangeArrowheads="1"/>
              </p:cNvSpPr>
              <p:nvPr/>
            </p:nvSpPr>
            <p:spPr bwMode="auto">
              <a:xfrm>
                <a:off x="913204" y="4372850"/>
                <a:ext cx="343228" cy="279180"/>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7" tIns="46800" rIns="90487" bIns="46800">
                <a:spAutoFit/>
              </a:bodyPr>
              <a:lstStyle>
                <a:lvl1pPr>
                  <a:lnSpc>
                    <a:spcPct val="90000"/>
                  </a:lnSpc>
                  <a:spcBef>
                    <a:spcPts val="1000"/>
                  </a:spcBef>
                  <a:buFont typeface="Arial" panose="020B0604020202020204" pitchFamily="34" charset="0"/>
                  <a:buChar char="•"/>
                  <a:defRPr sz="2800">
                    <a:solidFill>
                      <a:schemeClr val="accent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accent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accent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Calibri" panose="020F0502020204030204" pitchFamily="34" charset="0"/>
                  </a:defRPr>
                </a:lvl9pPr>
              </a:lstStyle>
              <a:p>
                <a:pPr algn="ctr">
                  <a:lnSpc>
                    <a:spcPct val="100000"/>
                  </a:lnSpc>
                  <a:spcBef>
                    <a:spcPct val="0"/>
                  </a:spcBef>
                  <a:buFontTx/>
                  <a:buNone/>
                </a:pPr>
                <a:r>
                  <a:rPr lang="fr-FR" altLang="fr-FR" sz="1200" dirty="0">
                    <a:solidFill>
                      <a:schemeClr val="tx1"/>
                    </a:solidFill>
                    <a:latin typeface="+mn-lt"/>
                  </a:rPr>
                  <a:t>0</a:t>
                </a:r>
                <a:endParaRPr lang="fr-FR" altLang="fr-FR" sz="1800" dirty="0">
                  <a:solidFill>
                    <a:schemeClr val="tx1"/>
                  </a:solidFill>
                  <a:latin typeface="+mn-lt"/>
                </a:endParaRPr>
              </a:p>
            </p:txBody>
          </p:sp>
          <p:sp>
            <p:nvSpPr>
              <p:cNvPr id="25" name="AutoShape 31">
                <a:extLst>
                  <a:ext uri="{FF2B5EF4-FFF2-40B4-BE49-F238E27FC236}">
                    <a16:creationId xmlns:a16="http://schemas.microsoft.com/office/drawing/2014/main" id="{D24EFA48-E8C7-4D2C-ABFF-D9FAF517F3D2}"/>
                  </a:ext>
                </a:extLst>
              </p:cNvPr>
              <p:cNvSpPr>
                <a:spLocks noChangeArrowheads="1"/>
              </p:cNvSpPr>
              <p:nvPr/>
            </p:nvSpPr>
            <p:spPr bwMode="auto">
              <a:xfrm>
                <a:off x="3501681" y="3283192"/>
                <a:ext cx="2086161" cy="532445"/>
              </a:xfrm>
              <a:prstGeom prst="flowChartAlternateProcess">
                <a:avLst/>
              </a:prstGeom>
              <a:noFill/>
              <a:ln w="12700">
                <a:noFill/>
                <a:miter lim="800000"/>
                <a:headEnd/>
                <a:tailEnd/>
              </a:ln>
              <a:effectLst/>
            </p:spPr>
            <p:txBody>
              <a:bodyPr wrap="none" lIns="104296" tIns="52148" rIns="104296" bIns="52148" anchor="ctr"/>
              <a:lstStyle/>
              <a:p>
                <a:pPr algn="ctr">
                  <a:defRPr/>
                </a:pPr>
                <a:r>
                  <a:rPr lang="fr-FR" sz="1400" b="1" dirty="0"/>
                  <a:t>Phase 2 : </a:t>
                </a:r>
                <a:r>
                  <a:rPr lang="fr-FR" sz="1400" dirty="0"/>
                  <a:t>Création de valeur</a:t>
                </a:r>
              </a:p>
            </p:txBody>
          </p:sp>
          <p:sp>
            <p:nvSpPr>
              <p:cNvPr id="27" name="AutoShape 31">
                <a:extLst>
                  <a:ext uri="{FF2B5EF4-FFF2-40B4-BE49-F238E27FC236}">
                    <a16:creationId xmlns:a16="http://schemas.microsoft.com/office/drawing/2014/main" id="{301EE2C3-FAA2-42FD-8670-90238A2872E3}"/>
                  </a:ext>
                </a:extLst>
              </p:cNvPr>
              <p:cNvSpPr>
                <a:spLocks noChangeArrowheads="1"/>
              </p:cNvSpPr>
              <p:nvPr/>
            </p:nvSpPr>
            <p:spPr bwMode="auto">
              <a:xfrm>
                <a:off x="5377188" y="2720475"/>
                <a:ext cx="2086161" cy="532445"/>
              </a:xfrm>
              <a:prstGeom prst="flowChartAlternateProcess">
                <a:avLst/>
              </a:prstGeom>
              <a:noFill/>
              <a:ln w="12700">
                <a:noFill/>
                <a:miter lim="800000"/>
                <a:headEnd/>
                <a:tailEnd/>
              </a:ln>
              <a:effectLst/>
            </p:spPr>
            <p:txBody>
              <a:bodyPr wrap="none" lIns="104296" tIns="52148" rIns="104296" bIns="52148" anchor="ctr"/>
              <a:lstStyle/>
              <a:p>
                <a:pPr algn="ctr">
                  <a:defRPr/>
                </a:pPr>
                <a:r>
                  <a:rPr lang="fr-FR" sz="1400" b="1" dirty="0"/>
                  <a:t>Phase 3 : </a:t>
                </a:r>
                <a:r>
                  <a:rPr lang="fr-FR" sz="1400" dirty="0"/>
                  <a:t>Retour sur investissement</a:t>
                </a:r>
              </a:p>
            </p:txBody>
          </p:sp>
          <p:cxnSp>
            <p:nvCxnSpPr>
              <p:cNvPr id="29" name="Connecteur droit avec flèche 28">
                <a:extLst>
                  <a:ext uri="{FF2B5EF4-FFF2-40B4-BE49-F238E27FC236}">
                    <a16:creationId xmlns:a16="http://schemas.microsoft.com/office/drawing/2014/main" id="{7335E74C-6895-44E8-A6E9-217BA05C0A62}"/>
                  </a:ext>
                </a:extLst>
              </p:cNvPr>
              <p:cNvCxnSpPr/>
              <p:nvPr/>
            </p:nvCxnSpPr>
            <p:spPr>
              <a:xfrm>
                <a:off x="1406769" y="4203501"/>
                <a:ext cx="2827606"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B37B8294-DA81-490E-A230-15B5430BDDE2}"/>
                  </a:ext>
                </a:extLst>
              </p:cNvPr>
              <p:cNvCxnSpPr>
                <a:cxnSpLocks/>
              </p:cNvCxnSpPr>
              <p:nvPr/>
            </p:nvCxnSpPr>
            <p:spPr>
              <a:xfrm>
                <a:off x="2839081" y="3694109"/>
                <a:ext cx="3364771"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393889B-689B-4634-A1E8-6B064059CE39}"/>
                  </a:ext>
                </a:extLst>
              </p:cNvPr>
              <p:cNvCxnSpPr>
                <a:cxnSpLocks/>
              </p:cNvCxnSpPr>
              <p:nvPr/>
            </p:nvCxnSpPr>
            <p:spPr>
              <a:xfrm>
                <a:off x="4920428" y="3143663"/>
                <a:ext cx="2999683"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233F0859-09B8-4D1B-938A-A5186EEC8622}"/>
                </a:ext>
              </a:extLst>
            </p:cNvPr>
            <p:cNvSpPr txBox="1"/>
            <p:nvPr/>
          </p:nvSpPr>
          <p:spPr>
            <a:xfrm>
              <a:off x="7795177" y="5804959"/>
              <a:ext cx="1162715" cy="261610"/>
            </a:xfrm>
            <a:prstGeom prst="rect">
              <a:avLst/>
            </a:prstGeom>
            <a:noFill/>
          </p:spPr>
          <p:txBody>
            <a:bodyPr wrap="square" rtlCol="0">
              <a:spAutoFit/>
            </a:bodyPr>
            <a:lstStyle/>
            <a:p>
              <a:r>
                <a:rPr lang="fr-FR" sz="1100" dirty="0"/>
                <a:t>(7-10 ans)</a:t>
              </a:r>
            </a:p>
          </p:txBody>
        </p:sp>
      </p:grpSp>
    </p:spTree>
    <p:extLst>
      <p:ext uri="{BB962C8B-B14F-4D97-AF65-F5344CB8AC3E}">
        <p14:creationId xmlns:p14="http://schemas.microsoft.com/office/powerpoint/2010/main" val="3118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1">
            <a:extLst>
              <a:ext uri="{FF2B5EF4-FFF2-40B4-BE49-F238E27FC236}">
                <a16:creationId xmlns:a16="http://schemas.microsoft.com/office/drawing/2014/main" id="{5C1BEFD5-56CE-495C-A1B0-B89CA0AAC679}"/>
              </a:ext>
            </a:extLst>
          </p:cNvPr>
          <p:cNvSpPr>
            <a:spLocks noChangeArrowheads="1"/>
          </p:cNvSpPr>
          <p:nvPr/>
        </p:nvSpPr>
        <p:spPr bwMode="auto">
          <a:xfrm>
            <a:off x="1579364" y="1214632"/>
            <a:ext cx="6426778"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2000" dirty="0"/>
              <a:t>Des </a:t>
            </a:r>
            <a:r>
              <a:rPr lang="fr-FR" sz="2000" b="1" dirty="0"/>
              <a:t>avantages fiscaux, </a:t>
            </a:r>
            <a:r>
              <a:rPr lang="fr-FR" sz="2000" dirty="0"/>
              <a:t>une</a:t>
            </a:r>
            <a:r>
              <a:rPr lang="fr-FR" sz="2000" b="1" dirty="0"/>
              <a:t> espérance de rendement</a:t>
            </a:r>
            <a:r>
              <a:rPr lang="fr-FR" sz="2000" dirty="0"/>
              <a:t>…</a:t>
            </a:r>
          </a:p>
        </p:txBody>
      </p:sp>
      <p:pic>
        <p:nvPicPr>
          <p:cNvPr id="7178" name="Picture 10" descr="Evaluation Assessment Stock Vector Illustration And Royalty Free ...">
            <a:extLst>
              <a:ext uri="{FF2B5EF4-FFF2-40B4-BE49-F238E27FC236}">
                <a16:creationId xmlns:a16="http://schemas.microsoft.com/office/drawing/2014/main" id="{47F24649-8F7A-4D35-BB1A-AD8B79CCCB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88" t="20503" r="12719" b="18411"/>
          <a:stretch/>
        </p:blipFill>
        <p:spPr bwMode="auto">
          <a:xfrm>
            <a:off x="649092" y="1140624"/>
            <a:ext cx="982705" cy="101585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EEA760A-F35B-4F66-9771-8A43D3E4F2EB}"/>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11" name="AutoShape 31">
            <a:extLst>
              <a:ext uri="{FF2B5EF4-FFF2-40B4-BE49-F238E27FC236}">
                <a16:creationId xmlns:a16="http://schemas.microsoft.com/office/drawing/2014/main" id="{8A914AEC-36A1-43E3-AB14-A2C84C61F927}"/>
              </a:ext>
            </a:extLst>
          </p:cNvPr>
          <p:cNvSpPr>
            <a:spLocks noChangeArrowheads="1"/>
          </p:cNvSpPr>
          <p:nvPr/>
        </p:nvSpPr>
        <p:spPr bwMode="auto">
          <a:xfrm>
            <a:off x="3505441" y="1566472"/>
            <a:ext cx="4625501"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2000" dirty="0"/>
              <a:t>…associés </a:t>
            </a:r>
            <a:r>
              <a:rPr lang="fr-FR" sz="2000" b="1" dirty="0">
                <a:solidFill>
                  <a:srgbClr val="C00000"/>
                </a:solidFill>
              </a:rPr>
              <a:t>à des risques &amp; des contraintes</a:t>
            </a:r>
          </a:p>
        </p:txBody>
      </p:sp>
      <p:sp>
        <p:nvSpPr>
          <p:cNvPr id="28" name="Rectangle 27">
            <a:extLst>
              <a:ext uri="{FF2B5EF4-FFF2-40B4-BE49-F238E27FC236}">
                <a16:creationId xmlns:a16="http://schemas.microsoft.com/office/drawing/2014/main" id="{86D94EC5-6D9D-4FD7-BD82-B385901684EC}"/>
              </a:ext>
            </a:extLst>
          </p:cNvPr>
          <p:cNvSpPr/>
          <p:nvPr/>
        </p:nvSpPr>
        <p:spPr>
          <a:xfrm>
            <a:off x="2247372" y="603788"/>
            <a:ext cx="4625501" cy="461665"/>
          </a:xfrm>
          <a:prstGeom prst="rect">
            <a:avLst/>
          </a:prstGeom>
        </p:spPr>
        <p:txBody>
          <a:bodyPr wrap="square">
            <a:spAutoFit/>
          </a:bodyPr>
          <a:lstStyle/>
          <a:p>
            <a:r>
              <a:rPr lang="fr-FR" sz="2400" cap="all" dirty="0"/>
              <a:t>Couple performance / Risque</a:t>
            </a:r>
            <a:endParaRPr lang="fr-FR" sz="2400" dirty="0"/>
          </a:p>
        </p:txBody>
      </p:sp>
      <p:sp>
        <p:nvSpPr>
          <p:cNvPr id="29" name="ZoneTexte 28">
            <a:extLst>
              <a:ext uri="{FF2B5EF4-FFF2-40B4-BE49-F238E27FC236}">
                <a16:creationId xmlns:a16="http://schemas.microsoft.com/office/drawing/2014/main" id="{CFD7536F-886E-401F-B67F-ED5F60ACC5B3}"/>
              </a:ext>
            </a:extLst>
          </p:cNvPr>
          <p:cNvSpPr txBox="1"/>
          <p:nvPr/>
        </p:nvSpPr>
        <p:spPr>
          <a:xfrm>
            <a:off x="1866885" y="646186"/>
            <a:ext cx="362695" cy="369332"/>
          </a:xfrm>
          <a:prstGeom prst="rect">
            <a:avLst/>
          </a:prstGeom>
          <a:solidFill>
            <a:srgbClr val="C00000"/>
          </a:solidFill>
        </p:spPr>
        <p:txBody>
          <a:bodyPr wrap="square" rtlCol="0">
            <a:spAutoFit/>
          </a:bodyPr>
          <a:lstStyle/>
          <a:p>
            <a:pPr algn="ctr"/>
            <a:r>
              <a:rPr lang="fr-FR" b="1" dirty="0">
                <a:solidFill>
                  <a:schemeClr val="bg1"/>
                </a:solidFill>
              </a:rPr>
              <a:t>3</a:t>
            </a:r>
          </a:p>
        </p:txBody>
      </p:sp>
      <p:cxnSp>
        <p:nvCxnSpPr>
          <p:cNvPr id="30" name="Connecteur droit 29">
            <a:extLst>
              <a:ext uri="{FF2B5EF4-FFF2-40B4-BE49-F238E27FC236}">
                <a16:creationId xmlns:a16="http://schemas.microsoft.com/office/drawing/2014/main" id="{2822B97A-B285-42DB-BDB9-CC78472B1E24}"/>
              </a:ext>
            </a:extLst>
          </p:cNvPr>
          <p:cNvCxnSpPr>
            <a:cxnSpLocks/>
          </p:cNvCxnSpPr>
          <p:nvPr/>
        </p:nvCxnSpPr>
        <p:spPr>
          <a:xfrm>
            <a:off x="2394043" y="997650"/>
            <a:ext cx="4078720" cy="0"/>
          </a:xfrm>
          <a:prstGeom prst="line">
            <a:avLst/>
          </a:prstGeom>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45611B93-BA02-43FA-8DCF-3307686ADEF1}"/>
              </a:ext>
            </a:extLst>
          </p:cNvPr>
          <p:cNvGrpSpPr/>
          <p:nvPr/>
        </p:nvGrpSpPr>
        <p:grpSpPr>
          <a:xfrm>
            <a:off x="1553814" y="2784106"/>
            <a:ext cx="5926506" cy="3252755"/>
            <a:chOff x="1553814" y="2615291"/>
            <a:chExt cx="5926506" cy="3252755"/>
          </a:xfrm>
        </p:grpSpPr>
        <p:sp>
          <p:nvSpPr>
            <p:cNvPr id="2" name="AutoShape 31">
              <a:extLst>
                <a:ext uri="{FF2B5EF4-FFF2-40B4-BE49-F238E27FC236}">
                  <a16:creationId xmlns:a16="http://schemas.microsoft.com/office/drawing/2014/main" id="{47B0C391-53F6-44B7-875C-DA30103D0F0A}"/>
                </a:ext>
              </a:extLst>
            </p:cNvPr>
            <p:cNvSpPr>
              <a:spLocks noChangeArrowheads="1"/>
            </p:cNvSpPr>
            <p:nvPr/>
          </p:nvSpPr>
          <p:spPr bwMode="auto">
            <a:xfrm>
              <a:off x="2106588" y="2615291"/>
              <a:ext cx="1680135" cy="532445"/>
            </a:xfrm>
            <a:prstGeom prst="flowChartAlternateProcess">
              <a:avLst/>
            </a:prstGeom>
            <a:solidFill>
              <a:srgbClr val="C0000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RISQUE DE</a:t>
              </a:r>
              <a:br>
                <a:rPr lang="fr-FR" sz="1400" b="1" dirty="0">
                  <a:solidFill>
                    <a:schemeClr val="bg1"/>
                  </a:solidFill>
                </a:rPr>
              </a:br>
              <a:r>
                <a:rPr lang="fr-FR" sz="1400" b="1" dirty="0">
                  <a:solidFill>
                    <a:schemeClr val="bg1"/>
                  </a:solidFill>
                </a:rPr>
                <a:t>PERTE EN CAPITAL</a:t>
              </a:r>
            </a:p>
          </p:txBody>
        </p:sp>
        <p:sp>
          <p:nvSpPr>
            <p:cNvPr id="4" name="AutoShape 31">
              <a:extLst>
                <a:ext uri="{FF2B5EF4-FFF2-40B4-BE49-F238E27FC236}">
                  <a16:creationId xmlns:a16="http://schemas.microsoft.com/office/drawing/2014/main" id="{FB3D736C-0095-4E6F-AE6E-31CBF67587FA}"/>
                </a:ext>
              </a:extLst>
            </p:cNvPr>
            <p:cNvSpPr>
              <a:spLocks noChangeArrowheads="1"/>
            </p:cNvSpPr>
            <p:nvPr/>
          </p:nvSpPr>
          <p:spPr bwMode="auto">
            <a:xfrm>
              <a:off x="1971231" y="3776107"/>
              <a:ext cx="1917005" cy="532445"/>
            </a:xfrm>
            <a:prstGeom prst="flowChartAlternateProcess">
              <a:avLst/>
            </a:prstGeom>
            <a:solidFill>
              <a:srgbClr val="C0000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RISQUE DE LIQUIDITÉ</a:t>
              </a:r>
            </a:p>
          </p:txBody>
        </p:sp>
        <p:sp>
          <p:nvSpPr>
            <p:cNvPr id="5" name="AutoShape 31">
              <a:extLst>
                <a:ext uri="{FF2B5EF4-FFF2-40B4-BE49-F238E27FC236}">
                  <a16:creationId xmlns:a16="http://schemas.microsoft.com/office/drawing/2014/main" id="{5BE56D9B-1E87-4D0F-A001-7B88E6D4A16C}"/>
                </a:ext>
              </a:extLst>
            </p:cNvPr>
            <p:cNvSpPr>
              <a:spLocks noChangeArrowheads="1"/>
            </p:cNvSpPr>
            <p:nvPr/>
          </p:nvSpPr>
          <p:spPr bwMode="auto">
            <a:xfrm>
              <a:off x="1971231" y="3195699"/>
              <a:ext cx="1950850" cy="532445"/>
            </a:xfrm>
            <a:prstGeom prst="flowChartAlternateProcess">
              <a:avLst/>
            </a:prstGeom>
            <a:solidFill>
              <a:srgbClr val="C0000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DURÉE DE PLACEMENT</a:t>
              </a:r>
            </a:p>
          </p:txBody>
        </p:sp>
        <p:pic>
          <p:nvPicPr>
            <p:cNvPr id="1026" name="Picture 2" descr="Modèle d'icône vectorielle d'échelle de balance simple égal">
              <a:extLst>
                <a:ext uri="{FF2B5EF4-FFF2-40B4-BE49-F238E27FC236}">
                  <a16:creationId xmlns:a16="http://schemas.microsoft.com/office/drawing/2014/main" id="{0F415C44-BC8A-4AE6-9D55-87C42F8EFC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64" t="13854" r="19882" b="70219"/>
            <a:stretch/>
          </p:blipFill>
          <p:spPr bwMode="auto">
            <a:xfrm>
              <a:off x="1553814" y="4270537"/>
              <a:ext cx="5926506" cy="1597509"/>
            </a:xfrm>
            <a:prstGeom prst="rect">
              <a:avLst/>
            </a:prstGeom>
            <a:noFill/>
            <a:extLst>
              <a:ext uri="{909E8E84-426E-40DD-AFC4-6F175D3DCCD1}">
                <a14:hiddenFill xmlns:a14="http://schemas.microsoft.com/office/drawing/2010/main">
                  <a:solidFill>
                    <a:srgbClr val="FFFFFF"/>
                  </a:solidFill>
                </a14:hiddenFill>
              </a:ext>
            </a:extLst>
          </p:spPr>
        </p:pic>
        <p:sp>
          <p:nvSpPr>
            <p:cNvPr id="34" name="AutoShape 31">
              <a:extLst>
                <a:ext uri="{FF2B5EF4-FFF2-40B4-BE49-F238E27FC236}">
                  <a16:creationId xmlns:a16="http://schemas.microsoft.com/office/drawing/2014/main" id="{8F5E43AF-73CB-4075-BD87-F3152A8D7CD1}"/>
                </a:ext>
              </a:extLst>
            </p:cNvPr>
            <p:cNvSpPr>
              <a:spLocks noChangeArrowheads="1"/>
            </p:cNvSpPr>
            <p:nvPr/>
          </p:nvSpPr>
          <p:spPr bwMode="auto">
            <a:xfrm>
              <a:off x="5552765" y="2615291"/>
              <a:ext cx="1680135" cy="532445"/>
            </a:xfrm>
            <a:prstGeom prst="flowChartAlternateProcess">
              <a:avLst/>
            </a:prstGeom>
            <a:solidFill>
              <a:srgbClr val="00B05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AVANTAGES </a:t>
              </a:r>
            </a:p>
            <a:p>
              <a:pPr algn="ctr">
                <a:defRPr/>
              </a:pPr>
              <a:r>
                <a:rPr lang="fr-FR" sz="1400" b="1" dirty="0">
                  <a:solidFill>
                    <a:schemeClr val="bg1"/>
                  </a:solidFill>
                </a:rPr>
                <a:t>FISCAUX</a:t>
              </a:r>
            </a:p>
          </p:txBody>
        </p:sp>
        <p:sp>
          <p:nvSpPr>
            <p:cNvPr id="35" name="AutoShape 31">
              <a:extLst>
                <a:ext uri="{FF2B5EF4-FFF2-40B4-BE49-F238E27FC236}">
                  <a16:creationId xmlns:a16="http://schemas.microsoft.com/office/drawing/2014/main" id="{18F964E8-B40E-4B40-8092-0F0D853785CE}"/>
                </a:ext>
              </a:extLst>
            </p:cNvPr>
            <p:cNvSpPr>
              <a:spLocks noChangeArrowheads="1"/>
            </p:cNvSpPr>
            <p:nvPr/>
          </p:nvSpPr>
          <p:spPr bwMode="auto">
            <a:xfrm>
              <a:off x="5237154" y="3193916"/>
              <a:ext cx="2243166" cy="532445"/>
            </a:xfrm>
            <a:prstGeom prst="flowChartAlternateProcess">
              <a:avLst/>
            </a:prstGeom>
            <a:solidFill>
              <a:srgbClr val="00B05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PERSPECTIVES </a:t>
              </a:r>
            </a:p>
            <a:p>
              <a:pPr algn="ctr">
                <a:defRPr/>
              </a:pPr>
              <a:r>
                <a:rPr lang="fr-FR" sz="1400" b="1" dirty="0">
                  <a:solidFill>
                    <a:schemeClr val="bg1"/>
                  </a:solidFill>
                </a:rPr>
                <a:t>DE PLUS-VALUES</a:t>
              </a:r>
            </a:p>
          </p:txBody>
        </p:sp>
        <p:sp>
          <p:nvSpPr>
            <p:cNvPr id="38" name="AutoShape 31">
              <a:extLst>
                <a:ext uri="{FF2B5EF4-FFF2-40B4-BE49-F238E27FC236}">
                  <a16:creationId xmlns:a16="http://schemas.microsoft.com/office/drawing/2014/main" id="{82F63EDE-7321-4B1F-8EE5-DB76896D211D}"/>
                </a:ext>
              </a:extLst>
            </p:cNvPr>
            <p:cNvSpPr>
              <a:spLocks noChangeArrowheads="1"/>
            </p:cNvSpPr>
            <p:nvPr/>
          </p:nvSpPr>
          <p:spPr bwMode="auto">
            <a:xfrm>
              <a:off x="5237154" y="3767294"/>
              <a:ext cx="2243166" cy="532445"/>
            </a:xfrm>
            <a:prstGeom prst="flowChartAlternateProcess">
              <a:avLst/>
            </a:prstGeom>
            <a:solidFill>
              <a:srgbClr val="00B050"/>
            </a:solidFill>
            <a:ln w="12700">
              <a:noFill/>
              <a:miter lim="800000"/>
              <a:headEnd/>
              <a:tailEnd/>
            </a:ln>
            <a:effectLst/>
          </p:spPr>
          <p:txBody>
            <a:bodyPr wrap="none" lIns="104296" tIns="52148" rIns="104296" bIns="52148" anchor="ctr"/>
            <a:lstStyle/>
            <a:p>
              <a:pPr algn="ctr">
                <a:defRPr/>
              </a:pPr>
              <a:r>
                <a:rPr lang="fr-FR" sz="1400" b="1" dirty="0">
                  <a:solidFill>
                    <a:schemeClr val="bg1"/>
                  </a:solidFill>
                </a:rPr>
                <a:t>GESTION MUTUALISÉE </a:t>
              </a:r>
            </a:p>
            <a:p>
              <a:pPr algn="ctr">
                <a:defRPr/>
              </a:pPr>
              <a:r>
                <a:rPr lang="fr-FR" sz="1400" b="1" dirty="0">
                  <a:solidFill>
                    <a:schemeClr val="bg1"/>
                  </a:solidFill>
                </a:rPr>
                <a:t>&amp; DÉLÉGUÉE</a:t>
              </a:r>
            </a:p>
          </p:txBody>
        </p:sp>
      </p:grpSp>
    </p:spTree>
    <p:custDataLst>
      <p:tags r:id="rId1"/>
    </p:custDataLst>
    <p:extLst>
      <p:ext uri="{BB962C8B-B14F-4D97-AF65-F5344CB8AC3E}">
        <p14:creationId xmlns:p14="http://schemas.microsoft.com/office/powerpoint/2010/main" val="6196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que 14" descr="Loupe">
            <a:extLst>
              <a:ext uri="{FF2B5EF4-FFF2-40B4-BE49-F238E27FC236}">
                <a16:creationId xmlns:a16="http://schemas.microsoft.com/office/drawing/2014/main" id="{C1F4D3F5-7378-465F-A311-F8A3F34E5C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1927" y="3526958"/>
            <a:ext cx="914400" cy="914400"/>
          </a:xfrm>
          <a:prstGeom prst="rect">
            <a:avLst/>
          </a:prstGeom>
        </p:spPr>
      </p:pic>
      <p:sp>
        <p:nvSpPr>
          <p:cNvPr id="16" name="Rectangle 15">
            <a:extLst>
              <a:ext uri="{FF2B5EF4-FFF2-40B4-BE49-F238E27FC236}">
                <a16:creationId xmlns:a16="http://schemas.microsoft.com/office/drawing/2014/main" id="{F7C7410E-3C3E-4345-A855-A0487D0409D0}"/>
              </a:ext>
            </a:extLst>
          </p:cNvPr>
          <p:cNvSpPr/>
          <p:nvPr/>
        </p:nvSpPr>
        <p:spPr>
          <a:xfrm>
            <a:off x="4499543" y="3700161"/>
            <a:ext cx="1566647" cy="461665"/>
          </a:xfrm>
          <a:prstGeom prst="rect">
            <a:avLst/>
          </a:prstGeom>
        </p:spPr>
        <p:txBody>
          <a:bodyPr wrap="none">
            <a:spAutoFit/>
          </a:bodyPr>
          <a:lstStyle/>
          <a:p>
            <a:r>
              <a:rPr lang="fr-FR" sz="2400" cap="all" dirty="0"/>
              <a:t>Mon rôle</a:t>
            </a:r>
            <a:endParaRPr lang="fr-FR" sz="2400" dirty="0"/>
          </a:p>
        </p:txBody>
      </p:sp>
      <p:sp>
        <p:nvSpPr>
          <p:cNvPr id="3" name="ZoneTexte 2">
            <a:extLst>
              <a:ext uri="{FF2B5EF4-FFF2-40B4-BE49-F238E27FC236}">
                <a16:creationId xmlns:a16="http://schemas.microsoft.com/office/drawing/2014/main" id="{F0F92799-65DC-449F-B998-A4D793BABAE2}"/>
              </a:ext>
            </a:extLst>
          </p:cNvPr>
          <p:cNvSpPr txBox="1"/>
          <p:nvPr/>
        </p:nvSpPr>
        <p:spPr>
          <a:xfrm>
            <a:off x="785672" y="2757517"/>
            <a:ext cx="7427742" cy="769441"/>
          </a:xfrm>
          <a:prstGeom prst="rect">
            <a:avLst/>
          </a:prstGeom>
          <a:noFill/>
        </p:spPr>
        <p:txBody>
          <a:bodyPr wrap="square" rtlCol="0">
            <a:spAutoFit/>
          </a:bodyPr>
          <a:lstStyle/>
          <a:p>
            <a:pPr algn="ctr"/>
            <a:r>
              <a:rPr lang="fr-FR" sz="4400" cap="all" dirty="0">
                <a:solidFill>
                  <a:srgbClr val="CC0000"/>
                </a:solidFill>
              </a:rPr>
              <a:t>Le CAPITAL INVESTISSEMENT</a:t>
            </a:r>
            <a:endParaRPr lang="fr-FR" sz="7200" cap="all" dirty="0">
              <a:solidFill>
                <a:srgbClr val="CC0000"/>
              </a:solidFill>
            </a:endParaRPr>
          </a:p>
        </p:txBody>
      </p:sp>
    </p:spTree>
    <p:extLst>
      <p:ext uri="{BB962C8B-B14F-4D97-AF65-F5344CB8AC3E}">
        <p14:creationId xmlns:p14="http://schemas.microsoft.com/office/powerpoint/2010/main" val="413109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8CF825-5B04-407C-B0BF-2A6BE93BD15C}"/>
              </a:ext>
            </a:extLst>
          </p:cNvPr>
          <p:cNvSpPr/>
          <p:nvPr/>
        </p:nvSpPr>
        <p:spPr>
          <a:xfrm>
            <a:off x="1985790" y="1485795"/>
            <a:ext cx="6404561" cy="923330"/>
          </a:xfrm>
          <a:prstGeom prst="rect">
            <a:avLst/>
          </a:prstGeom>
        </p:spPr>
        <p:txBody>
          <a:bodyPr wrap="square">
            <a:spAutoFit/>
          </a:bodyPr>
          <a:lstStyle/>
          <a:p>
            <a:r>
              <a:rPr lang="fr-FR" b="1" dirty="0">
                <a:solidFill>
                  <a:srgbClr val="C00000"/>
                </a:solidFill>
                <a:latin typeface="Arial" panose="020B0604020202020204" pitchFamily="34" charset="0"/>
                <a:ea typeface="Calibri" panose="020F0502020204030204" pitchFamily="34" charset="0"/>
              </a:rPr>
              <a:t>Un accompagnement de qualité </a:t>
            </a:r>
            <a:r>
              <a:rPr lang="fr-FR" dirty="0">
                <a:latin typeface="Arial" panose="020B0604020202020204" pitchFamily="34" charset="0"/>
                <a:ea typeface="Calibri" panose="020F0502020204030204" pitchFamily="34" charset="0"/>
              </a:rPr>
              <a:t>dans toutes les étapes de votre projet d’épargne…</a:t>
            </a:r>
          </a:p>
          <a:p>
            <a:endParaRPr lang="fr-FR" dirty="0"/>
          </a:p>
        </p:txBody>
      </p:sp>
      <p:pic>
        <p:nvPicPr>
          <p:cNvPr id="26" name="Image 25">
            <a:extLst>
              <a:ext uri="{FF2B5EF4-FFF2-40B4-BE49-F238E27FC236}">
                <a16:creationId xmlns:a16="http://schemas.microsoft.com/office/drawing/2014/main" id="{2BAF7B84-1B9F-4316-B50A-6D37D0815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81" y="1342601"/>
            <a:ext cx="900392" cy="900392"/>
          </a:xfrm>
          <a:prstGeom prst="rect">
            <a:avLst/>
          </a:prstGeom>
        </p:spPr>
      </p:pic>
      <p:sp>
        <p:nvSpPr>
          <p:cNvPr id="19" name="Rectangle 18">
            <a:extLst>
              <a:ext uri="{FF2B5EF4-FFF2-40B4-BE49-F238E27FC236}">
                <a16:creationId xmlns:a16="http://schemas.microsoft.com/office/drawing/2014/main" id="{3E291388-BEB6-4589-95F5-E110E513DE03}"/>
              </a:ext>
            </a:extLst>
          </p:cNvPr>
          <p:cNvSpPr/>
          <p:nvPr/>
        </p:nvSpPr>
        <p:spPr>
          <a:xfrm>
            <a:off x="3711835" y="544695"/>
            <a:ext cx="1798569" cy="523220"/>
          </a:xfrm>
          <a:prstGeom prst="rect">
            <a:avLst/>
          </a:prstGeom>
        </p:spPr>
        <p:txBody>
          <a:bodyPr wrap="none">
            <a:spAutoFit/>
          </a:bodyPr>
          <a:lstStyle/>
          <a:p>
            <a:r>
              <a:rPr lang="fr-FR" sz="2800" cap="all" dirty="0"/>
              <a:t>Mon RÔLE</a:t>
            </a:r>
            <a:endParaRPr lang="fr-FR" sz="2800" dirty="0"/>
          </a:p>
        </p:txBody>
      </p:sp>
      <p:cxnSp>
        <p:nvCxnSpPr>
          <p:cNvPr id="20" name="Connecteur droit 19">
            <a:extLst>
              <a:ext uri="{FF2B5EF4-FFF2-40B4-BE49-F238E27FC236}">
                <a16:creationId xmlns:a16="http://schemas.microsoft.com/office/drawing/2014/main" id="{FBED791C-071D-4A68-A564-2CA19CE24B58}"/>
              </a:ext>
            </a:extLst>
          </p:cNvPr>
          <p:cNvCxnSpPr>
            <a:cxnSpLocks/>
          </p:cNvCxnSpPr>
          <p:nvPr/>
        </p:nvCxnSpPr>
        <p:spPr>
          <a:xfrm>
            <a:off x="3860055" y="983506"/>
            <a:ext cx="1510405" cy="925"/>
          </a:xfrm>
          <a:prstGeom prst="line">
            <a:avLst/>
          </a:prstGeom>
        </p:spPr>
        <p:style>
          <a:lnRef idx="1">
            <a:schemeClr val="dk1"/>
          </a:lnRef>
          <a:fillRef idx="0">
            <a:schemeClr val="dk1"/>
          </a:fillRef>
          <a:effectRef idx="0">
            <a:schemeClr val="dk1"/>
          </a:effectRef>
          <a:fontRef idx="minor">
            <a:schemeClr val="tx1"/>
          </a:fontRef>
        </p:style>
      </p:cxnSp>
      <p:sp>
        <p:nvSpPr>
          <p:cNvPr id="2" name="ZoneTexte 1">
            <a:extLst>
              <a:ext uri="{FF2B5EF4-FFF2-40B4-BE49-F238E27FC236}">
                <a16:creationId xmlns:a16="http://schemas.microsoft.com/office/drawing/2014/main" id="{DF466914-AC31-4792-A3CA-0A7E80C9CA7E}"/>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grpSp>
        <p:nvGrpSpPr>
          <p:cNvPr id="4" name="Groupe 3">
            <a:extLst>
              <a:ext uri="{FF2B5EF4-FFF2-40B4-BE49-F238E27FC236}">
                <a16:creationId xmlns:a16="http://schemas.microsoft.com/office/drawing/2014/main" id="{53CB1204-3D32-450C-9699-1D044A9B60FC}"/>
              </a:ext>
            </a:extLst>
          </p:cNvPr>
          <p:cNvGrpSpPr/>
          <p:nvPr/>
        </p:nvGrpSpPr>
        <p:grpSpPr>
          <a:xfrm>
            <a:off x="2556740" y="2673888"/>
            <a:ext cx="3829989" cy="3472982"/>
            <a:chOff x="2669284" y="2673888"/>
            <a:chExt cx="3829989" cy="3472982"/>
          </a:xfrm>
        </p:grpSpPr>
        <p:pic>
          <p:nvPicPr>
            <p:cNvPr id="18" name="Image 17">
              <a:extLst>
                <a:ext uri="{FF2B5EF4-FFF2-40B4-BE49-F238E27FC236}">
                  <a16:creationId xmlns:a16="http://schemas.microsoft.com/office/drawing/2014/main" id="{E7BED977-D045-45F0-BD3E-3C01D02A8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654" y="3102974"/>
              <a:ext cx="681092" cy="681092"/>
            </a:xfrm>
            <a:prstGeom prst="rect">
              <a:avLst/>
            </a:prstGeom>
          </p:spPr>
        </p:pic>
        <p:sp>
          <p:nvSpPr>
            <p:cNvPr id="44" name="Ellipse 43">
              <a:extLst>
                <a:ext uri="{FF2B5EF4-FFF2-40B4-BE49-F238E27FC236}">
                  <a16:creationId xmlns:a16="http://schemas.microsoft.com/office/drawing/2014/main" id="{316A7D08-29C4-4A88-8BCF-42AF30FF4620}"/>
                </a:ext>
              </a:extLst>
            </p:cNvPr>
            <p:cNvSpPr/>
            <p:nvPr/>
          </p:nvSpPr>
          <p:spPr>
            <a:xfrm>
              <a:off x="3848601" y="2673888"/>
              <a:ext cx="1541072" cy="15392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44">
              <a:extLst>
                <a:ext uri="{FF2B5EF4-FFF2-40B4-BE49-F238E27FC236}">
                  <a16:creationId xmlns:a16="http://schemas.microsoft.com/office/drawing/2014/main" id="{67EC48E6-EED9-42C4-AF22-430E0BD3E248}"/>
                </a:ext>
              </a:extLst>
            </p:cNvPr>
            <p:cNvCxnSpPr>
              <a:cxnSpLocks/>
            </p:cNvCxnSpPr>
            <p:nvPr/>
          </p:nvCxnSpPr>
          <p:spPr>
            <a:xfrm>
              <a:off x="2669284" y="3429000"/>
              <a:ext cx="958715"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B2394C7C-EB22-4CFE-8802-11E992D9E619}"/>
                </a:ext>
              </a:extLst>
            </p:cNvPr>
            <p:cNvSpPr/>
            <p:nvPr/>
          </p:nvSpPr>
          <p:spPr>
            <a:xfrm>
              <a:off x="3328474" y="4300943"/>
              <a:ext cx="3170799" cy="615553"/>
            </a:xfrm>
            <a:prstGeom prst="rect">
              <a:avLst/>
            </a:prstGeom>
          </p:spPr>
          <p:txBody>
            <a:bodyPr wrap="square">
              <a:spAutoFit/>
            </a:bodyPr>
            <a:lstStyle/>
            <a:p>
              <a:pPr algn="ctr"/>
              <a:r>
                <a:rPr lang="fr-FR" sz="1700" dirty="0">
                  <a:latin typeface="Arial" panose="020B0604020202020204" pitchFamily="34" charset="0"/>
                  <a:ea typeface="Calibri" panose="020F0502020204030204" pitchFamily="34" charset="0"/>
                  <a:cs typeface="Arial" panose="020B0604020202020204" pitchFamily="34" charset="0"/>
                </a:rPr>
                <a:t>2)</a:t>
              </a:r>
              <a:r>
                <a:rPr lang="fr-FR" sz="1700" b="1" dirty="0">
                  <a:latin typeface="Arial" panose="020B0604020202020204" pitchFamily="34" charset="0"/>
                  <a:ea typeface="Calibri" panose="020F0502020204030204" pitchFamily="34" charset="0"/>
                  <a:cs typeface="Arial" panose="020B0604020202020204" pitchFamily="34" charset="0"/>
                </a:rPr>
                <a:t> Sélection du ou des supports d’investissement</a:t>
              </a:r>
            </a:p>
          </p:txBody>
        </p:sp>
        <p:sp>
          <p:nvSpPr>
            <p:cNvPr id="22" name="ZoneTexte 4">
              <a:extLst>
                <a:ext uri="{FF2B5EF4-FFF2-40B4-BE49-F238E27FC236}">
                  <a16:creationId xmlns:a16="http://schemas.microsoft.com/office/drawing/2014/main" id="{B4F97F24-78F8-4491-A7A0-7F5259CD2F28}"/>
                </a:ext>
              </a:extLst>
            </p:cNvPr>
            <p:cNvSpPr txBox="1">
              <a:spLocks noChangeArrowheads="1"/>
            </p:cNvSpPr>
            <p:nvPr/>
          </p:nvSpPr>
          <p:spPr bwMode="auto">
            <a:xfrm>
              <a:off x="3488219" y="5004287"/>
              <a:ext cx="3011054" cy="1142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544" tIns="34273" rIns="68544" bIns="34273" anchor="t"/>
            <a:lstStyle>
              <a:lvl1pPr marL="342900" indent="-342900" defTabSz="388938">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defTabSz="388938">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defTabSz="388938">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defTabSz="685800">
                <a:lnSpc>
                  <a:spcPct val="90000"/>
                </a:lnSpc>
                <a:spcBef>
                  <a:spcPts val="750"/>
                </a:spcBef>
                <a:buClr>
                  <a:srgbClr val="2B2041"/>
                </a:buClr>
                <a:buSzPct val="80000"/>
                <a:buFont typeface="Wingdings" panose="05000000000000000000" pitchFamily="2" charset="2"/>
                <a:buChar char="q"/>
                <a:tabLst/>
                <a:defRPr/>
              </a:pPr>
              <a:r>
                <a:rPr lang="fr-FR" altLang="fr-FR" sz="1600" dirty="0">
                  <a:latin typeface="+mj-lt"/>
                </a:rPr>
                <a:t>Choix du (des) partenaire(s)</a:t>
              </a:r>
            </a:p>
            <a:p>
              <a:pPr defTabSz="685800">
                <a:lnSpc>
                  <a:spcPct val="90000"/>
                </a:lnSpc>
                <a:spcBef>
                  <a:spcPts val="750"/>
                </a:spcBef>
                <a:buClr>
                  <a:srgbClr val="2B2041"/>
                </a:buClr>
                <a:buSzPct val="80000"/>
                <a:buFont typeface="Wingdings" panose="05000000000000000000" pitchFamily="2" charset="2"/>
                <a:buChar char="q"/>
                <a:tabLst/>
                <a:defRPr/>
              </a:pPr>
              <a:r>
                <a:rPr lang="fr-FR" altLang="fr-FR" sz="1600" dirty="0">
                  <a:latin typeface="+mj-lt"/>
                </a:rPr>
                <a:t>Choix du (des) fonds</a:t>
              </a:r>
            </a:p>
            <a:p>
              <a:pPr defTabSz="685800">
                <a:lnSpc>
                  <a:spcPct val="90000"/>
                </a:lnSpc>
                <a:spcBef>
                  <a:spcPts val="750"/>
                </a:spcBef>
                <a:buClr>
                  <a:srgbClr val="2B2041"/>
                </a:buClr>
                <a:buSzPct val="80000"/>
                <a:buFont typeface="Wingdings" panose="05000000000000000000" pitchFamily="2" charset="2"/>
                <a:buChar char="q"/>
                <a:tabLst/>
                <a:defRPr/>
              </a:pPr>
              <a:r>
                <a:rPr lang="fr-FR" altLang="fr-FR" sz="1600" dirty="0">
                  <a:latin typeface="+mj-lt"/>
                </a:rPr>
                <a:t>Zone(s) géographique(s)</a:t>
              </a:r>
            </a:p>
          </p:txBody>
        </p:sp>
      </p:grpSp>
      <p:grpSp>
        <p:nvGrpSpPr>
          <p:cNvPr id="3" name="Groupe 2">
            <a:extLst>
              <a:ext uri="{FF2B5EF4-FFF2-40B4-BE49-F238E27FC236}">
                <a16:creationId xmlns:a16="http://schemas.microsoft.com/office/drawing/2014/main" id="{291F61EE-1375-4071-AEBA-B557D5D0A446}"/>
              </a:ext>
            </a:extLst>
          </p:cNvPr>
          <p:cNvGrpSpPr/>
          <p:nvPr/>
        </p:nvGrpSpPr>
        <p:grpSpPr>
          <a:xfrm>
            <a:off x="-334343" y="2658905"/>
            <a:ext cx="4315103" cy="3483154"/>
            <a:chOff x="-334343" y="2658905"/>
            <a:chExt cx="4315103" cy="3483154"/>
          </a:xfrm>
        </p:grpSpPr>
        <p:sp>
          <p:nvSpPr>
            <p:cNvPr id="6" name="Rectangle 5">
              <a:extLst>
                <a:ext uri="{FF2B5EF4-FFF2-40B4-BE49-F238E27FC236}">
                  <a16:creationId xmlns:a16="http://schemas.microsoft.com/office/drawing/2014/main" id="{D07C3509-E37D-4546-8343-9FF68988C7A1}"/>
                </a:ext>
              </a:extLst>
            </p:cNvPr>
            <p:cNvSpPr/>
            <p:nvPr/>
          </p:nvSpPr>
          <p:spPr>
            <a:xfrm>
              <a:off x="-334343" y="4302884"/>
              <a:ext cx="3937611" cy="615553"/>
            </a:xfrm>
            <a:prstGeom prst="rect">
              <a:avLst/>
            </a:prstGeom>
          </p:spPr>
          <p:txBody>
            <a:bodyPr wrap="square">
              <a:spAutoFit/>
            </a:bodyPr>
            <a:lstStyle/>
            <a:p>
              <a:pPr algn="ctr"/>
              <a:r>
                <a:rPr lang="fr-FR" sz="1700" dirty="0">
                  <a:latin typeface="Arial" panose="020B0604020202020204" pitchFamily="34" charset="0"/>
                  <a:ea typeface="Calibri" panose="020F0502020204030204" pitchFamily="34" charset="0"/>
                  <a:cs typeface="Arial" panose="020B0604020202020204" pitchFamily="34" charset="0"/>
                </a:rPr>
                <a:t>1)</a:t>
              </a:r>
              <a:r>
                <a:rPr lang="fr-FR" sz="1700" b="1" dirty="0">
                  <a:latin typeface="Arial" panose="020B0604020202020204" pitchFamily="34" charset="0"/>
                  <a:ea typeface="Calibri" panose="020F0502020204030204" pitchFamily="34" charset="0"/>
                  <a:cs typeface="Arial" panose="020B0604020202020204" pitchFamily="34" charset="0"/>
                </a:rPr>
                <a:t> Construction de</a:t>
              </a:r>
              <a:r>
                <a:rPr lang="fr-FR" sz="1700" b="1" dirty="0">
                  <a:latin typeface="Arial" panose="020B0604020202020204" pitchFamily="34" charset="0"/>
                  <a:cs typeface="Arial" panose="020B0604020202020204" pitchFamily="34" charset="0"/>
                </a:rPr>
                <a:t> </a:t>
              </a:r>
              <a:br>
                <a:rPr lang="fr-FR" sz="1700" b="1" dirty="0">
                  <a:latin typeface="Arial" panose="020B0604020202020204" pitchFamily="34" charset="0"/>
                  <a:cs typeface="Arial" panose="020B0604020202020204" pitchFamily="34" charset="0"/>
                </a:rPr>
              </a:br>
              <a:r>
                <a:rPr lang="fr-FR" sz="1700" b="1" dirty="0">
                  <a:latin typeface="Arial" panose="020B0604020202020204" pitchFamily="34" charset="0"/>
                  <a:ea typeface="Calibri" panose="020F0502020204030204" pitchFamily="34" charset="0"/>
                  <a:cs typeface="Arial" panose="020B0604020202020204" pitchFamily="34" charset="0"/>
                </a:rPr>
                <a:t> votre solution personnalisée</a:t>
              </a:r>
            </a:p>
          </p:txBody>
        </p:sp>
        <p:pic>
          <p:nvPicPr>
            <p:cNvPr id="12" name="Image 11" descr="Une image contenant dessin&#10;&#10;Description générée automatiquement">
              <a:extLst>
                <a:ext uri="{FF2B5EF4-FFF2-40B4-BE49-F238E27FC236}">
                  <a16:creationId xmlns:a16="http://schemas.microsoft.com/office/drawing/2014/main" id="{F8C4A219-097C-48B5-BA09-36688275CD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23543" y="3138665"/>
              <a:ext cx="680697" cy="645401"/>
            </a:xfrm>
            <a:prstGeom prst="rect">
              <a:avLst/>
            </a:prstGeom>
          </p:spPr>
        </p:pic>
        <p:sp>
          <p:nvSpPr>
            <p:cNvPr id="23" name="Ellipse 22">
              <a:extLst>
                <a:ext uri="{FF2B5EF4-FFF2-40B4-BE49-F238E27FC236}">
                  <a16:creationId xmlns:a16="http://schemas.microsoft.com/office/drawing/2014/main" id="{B171F14D-B06E-423E-9164-93339352284D}"/>
                </a:ext>
              </a:extLst>
            </p:cNvPr>
            <p:cNvSpPr/>
            <p:nvPr/>
          </p:nvSpPr>
          <p:spPr>
            <a:xfrm>
              <a:off x="861868" y="2658905"/>
              <a:ext cx="1541072" cy="15392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4">
              <a:extLst>
                <a:ext uri="{FF2B5EF4-FFF2-40B4-BE49-F238E27FC236}">
                  <a16:creationId xmlns:a16="http://schemas.microsoft.com/office/drawing/2014/main" id="{FC7E25A9-557E-4C4B-9621-D9ABB556AF6A}"/>
                </a:ext>
              </a:extLst>
            </p:cNvPr>
            <p:cNvSpPr txBox="1">
              <a:spLocks noChangeArrowheads="1"/>
            </p:cNvSpPr>
            <p:nvPr/>
          </p:nvSpPr>
          <p:spPr bwMode="auto">
            <a:xfrm>
              <a:off x="307028" y="4999476"/>
              <a:ext cx="3673732" cy="1142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544" tIns="34273" rIns="68544" bIns="34273" anchor="t"/>
            <a:lstStyle>
              <a:lvl1pPr marL="342900" indent="-342900" defTabSz="388938">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defTabSz="388938">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defTabSz="388938">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defTabSz="685800">
                <a:lnSpc>
                  <a:spcPct val="90000"/>
                </a:lnSpc>
                <a:spcBef>
                  <a:spcPts val="750"/>
                </a:spcBef>
                <a:buSzPct val="80000"/>
                <a:buFont typeface="Wingdings" panose="05000000000000000000" pitchFamily="2" charset="2"/>
                <a:buChar char="q"/>
                <a:tabLst/>
                <a:defRPr/>
              </a:pPr>
              <a:r>
                <a:rPr lang="fr-FR" altLang="fr-FR" sz="1600" dirty="0">
                  <a:latin typeface="+mj-lt"/>
                </a:rPr>
                <a:t>Diversification patrimoniale</a:t>
              </a:r>
            </a:p>
            <a:p>
              <a:pPr defTabSz="685800">
                <a:lnSpc>
                  <a:spcPct val="90000"/>
                </a:lnSpc>
                <a:spcBef>
                  <a:spcPts val="750"/>
                </a:spcBef>
                <a:buSzPct val="80000"/>
                <a:buFont typeface="Wingdings" panose="05000000000000000000" pitchFamily="2" charset="2"/>
                <a:buChar char="q"/>
                <a:tabLst/>
                <a:defRPr/>
              </a:pPr>
              <a:r>
                <a:rPr lang="fr-FR" altLang="fr-FR" sz="1600" dirty="0">
                  <a:latin typeface="+mj-lt"/>
                </a:rPr>
                <a:t>Optimisation fiscale </a:t>
              </a:r>
            </a:p>
            <a:p>
              <a:pPr defTabSz="685800">
                <a:lnSpc>
                  <a:spcPct val="90000"/>
                </a:lnSpc>
                <a:spcBef>
                  <a:spcPts val="750"/>
                </a:spcBef>
                <a:buSzPct val="80000"/>
                <a:buFont typeface="Wingdings" panose="05000000000000000000" pitchFamily="2" charset="2"/>
                <a:buChar char="q"/>
                <a:tabLst/>
                <a:defRPr/>
              </a:pPr>
              <a:r>
                <a:rPr lang="fr-FR" altLang="fr-FR" sz="1600" dirty="0">
                  <a:latin typeface="+mj-lt"/>
                </a:rPr>
                <a:t>Plan d’investissement</a:t>
              </a:r>
            </a:p>
          </p:txBody>
        </p:sp>
      </p:grpSp>
      <p:grpSp>
        <p:nvGrpSpPr>
          <p:cNvPr id="7" name="Groupe 6">
            <a:extLst>
              <a:ext uri="{FF2B5EF4-FFF2-40B4-BE49-F238E27FC236}">
                <a16:creationId xmlns:a16="http://schemas.microsoft.com/office/drawing/2014/main" id="{FFB5D04D-647E-4455-AE06-E991AEEAB1F5}"/>
              </a:ext>
            </a:extLst>
          </p:cNvPr>
          <p:cNvGrpSpPr/>
          <p:nvPr/>
        </p:nvGrpSpPr>
        <p:grpSpPr>
          <a:xfrm>
            <a:off x="5476473" y="2669482"/>
            <a:ext cx="4576208" cy="3500712"/>
            <a:chOff x="5715629" y="2641346"/>
            <a:chExt cx="4576208" cy="3500712"/>
          </a:xfrm>
        </p:grpSpPr>
        <p:pic>
          <p:nvPicPr>
            <p:cNvPr id="5" name="Image 4">
              <a:extLst>
                <a:ext uri="{FF2B5EF4-FFF2-40B4-BE49-F238E27FC236}">
                  <a16:creationId xmlns:a16="http://schemas.microsoft.com/office/drawing/2014/main" id="{28A4E666-6B89-4F83-AE90-9BA1FE2FC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03066" y="3136445"/>
              <a:ext cx="562738" cy="562738"/>
            </a:xfrm>
            <a:prstGeom prst="rect">
              <a:avLst/>
            </a:prstGeom>
          </p:spPr>
        </p:pic>
        <p:cxnSp>
          <p:nvCxnSpPr>
            <p:cNvPr id="47" name="Connecteur droit 46">
              <a:extLst>
                <a:ext uri="{FF2B5EF4-FFF2-40B4-BE49-F238E27FC236}">
                  <a16:creationId xmlns:a16="http://schemas.microsoft.com/office/drawing/2014/main" id="{F37D9D56-FDAA-464B-81FD-43CAA477296C}"/>
                </a:ext>
              </a:extLst>
            </p:cNvPr>
            <p:cNvCxnSpPr>
              <a:cxnSpLocks/>
            </p:cNvCxnSpPr>
            <p:nvPr/>
          </p:nvCxnSpPr>
          <p:spPr>
            <a:xfrm>
              <a:off x="5716627" y="3429000"/>
              <a:ext cx="1054586" cy="0"/>
            </a:xfrm>
            <a:prstGeom prst="line">
              <a:avLst/>
            </a:prstGeom>
            <a:ln w="19050"/>
          </p:spPr>
          <p:style>
            <a:lnRef idx="1">
              <a:schemeClr val="dk1"/>
            </a:lnRef>
            <a:fillRef idx="0">
              <a:schemeClr val="dk1"/>
            </a:fillRef>
            <a:effectRef idx="0">
              <a:schemeClr val="dk1"/>
            </a:effectRef>
            <a:fontRef idx="minor">
              <a:schemeClr val="tx1"/>
            </a:fontRef>
          </p:style>
        </p:cxnSp>
        <p:sp>
          <p:nvSpPr>
            <p:cNvPr id="25" name="Ellipse 24">
              <a:extLst>
                <a:ext uri="{FF2B5EF4-FFF2-40B4-BE49-F238E27FC236}">
                  <a16:creationId xmlns:a16="http://schemas.microsoft.com/office/drawing/2014/main" id="{8C7AD4FA-4D8D-4429-B825-40744456A969}"/>
                </a:ext>
              </a:extLst>
            </p:cNvPr>
            <p:cNvSpPr/>
            <p:nvPr/>
          </p:nvSpPr>
          <p:spPr>
            <a:xfrm>
              <a:off x="6913899" y="2641346"/>
              <a:ext cx="1541072" cy="15392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66A84C1-C84A-476D-ABEA-0BEBD2EE5C72}"/>
                </a:ext>
              </a:extLst>
            </p:cNvPr>
            <p:cNvSpPr/>
            <p:nvPr/>
          </p:nvSpPr>
          <p:spPr>
            <a:xfrm>
              <a:off x="5715629" y="4341970"/>
              <a:ext cx="3937611" cy="353943"/>
            </a:xfrm>
            <a:prstGeom prst="rect">
              <a:avLst/>
            </a:prstGeom>
          </p:spPr>
          <p:txBody>
            <a:bodyPr wrap="square">
              <a:spAutoFit/>
            </a:bodyPr>
            <a:lstStyle/>
            <a:p>
              <a:pPr algn="ctr"/>
              <a:r>
                <a:rPr lang="fr-FR" sz="1700" dirty="0">
                  <a:latin typeface="Arial" panose="020B0604020202020204" pitchFamily="34" charset="0"/>
                  <a:ea typeface="Calibri" panose="020F0502020204030204" pitchFamily="34" charset="0"/>
                  <a:cs typeface="Arial" panose="020B0604020202020204" pitchFamily="34" charset="0"/>
                </a:rPr>
                <a:t>3)</a:t>
              </a:r>
              <a:r>
                <a:rPr lang="fr-FR" sz="1700" b="1" dirty="0">
                  <a:latin typeface="Arial" panose="020B0604020202020204" pitchFamily="34" charset="0"/>
                  <a:ea typeface="Calibri" panose="020F0502020204030204" pitchFamily="34" charset="0"/>
                  <a:cs typeface="Arial" panose="020B0604020202020204" pitchFamily="34" charset="0"/>
                </a:rPr>
                <a:t> Accompagnement</a:t>
              </a:r>
            </a:p>
          </p:txBody>
        </p:sp>
        <p:sp>
          <p:nvSpPr>
            <p:cNvPr id="30" name="ZoneTexte 4">
              <a:extLst>
                <a:ext uri="{FF2B5EF4-FFF2-40B4-BE49-F238E27FC236}">
                  <a16:creationId xmlns:a16="http://schemas.microsoft.com/office/drawing/2014/main" id="{05D52292-E580-4546-9370-5A9A9002B1E5}"/>
                </a:ext>
              </a:extLst>
            </p:cNvPr>
            <p:cNvSpPr txBox="1">
              <a:spLocks noChangeArrowheads="1"/>
            </p:cNvSpPr>
            <p:nvPr/>
          </p:nvSpPr>
          <p:spPr bwMode="auto">
            <a:xfrm>
              <a:off x="6618105" y="4999475"/>
              <a:ext cx="3673732" cy="1142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544" tIns="34273" rIns="68544" bIns="34273" anchor="t"/>
            <a:lstStyle>
              <a:lvl1pPr marL="342900" indent="-342900" defTabSz="388938">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defTabSz="388938">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defTabSz="388938">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defTabSz="388938">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defTabSz="685800">
                <a:lnSpc>
                  <a:spcPct val="90000"/>
                </a:lnSpc>
                <a:spcBef>
                  <a:spcPts val="750"/>
                </a:spcBef>
                <a:buSzPct val="80000"/>
                <a:buFont typeface="Wingdings" panose="05000000000000000000" pitchFamily="2" charset="2"/>
                <a:buChar char="q"/>
                <a:tabLst/>
                <a:defRPr/>
              </a:pPr>
              <a:r>
                <a:rPr lang="fr-FR" altLang="fr-FR" sz="1600" dirty="0">
                  <a:latin typeface="+mj-lt"/>
                </a:rPr>
                <a:t>Suivi patrimonial</a:t>
              </a:r>
            </a:p>
          </p:txBody>
        </p:sp>
      </p:grpSp>
    </p:spTree>
    <p:extLst>
      <p:ext uri="{BB962C8B-B14F-4D97-AF65-F5344CB8AC3E}">
        <p14:creationId xmlns:p14="http://schemas.microsoft.com/office/powerpoint/2010/main" val="25751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EEAB9F2D-D4C5-429B-886A-C35990CA3FD1}"/>
              </a:ext>
            </a:extLst>
          </p:cNvPr>
          <p:cNvGrpSpPr/>
          <p:nvPr/>
        </p:nvGrpSpPr>
        <p:grpSpPr>
          <a:xfrm>
            <a:off x="333022" y="983916"/>
            <a:ext cx="1179473" cy="959159"/>
            <a:chOff x="5742797" y="1801295"/>
            <a:chExt cx="1668096" cy="1512050"/>
          </a:xfrm>
        </p:grpSpPr>
        <p:sp>
          <p:nvSpPr>
            <p:cNvPr id="26" name="Rectangle 25">
              <a:extLst>
                <a:ext uri="{FF2B5EF4-FFF2-40B4-BE49-F238E27FC236}">
                  <a16:creationId xmlns:a16="http://schemas.microsoft.com/office/drawing/2014/main" id="{C059BA0A-C31B-4D33-9A56-0579093A596C}"/>
                </a:ext>
              </a:extLst>
            </p:cNvPr>
            <p:cNvSpPr/>
            <p:nvPr/>
          </p:nvSpPr>
          <p:spPr>
            <a:xfrm>
              <a:off x="5932967" y="1801295"/>
              <a:ext cx="1238201" cy="151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a:extLst>
                <a:ext uri="{FF2B5EF4-FFF2-40B4-BE49-F238E27FC236}">
                  <a16:creationId xmlns:a16="http://schemas.microsoft.com/office/drawing/2014/main" id="{8D6C3989-AE07-400A-8A20-53A702DC8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797" y="1849607"/>
              <a:ext cx="1668096" cy="1463737"/>
            </a:xfrm>
            <a:prstGeom prst="rect">
              <a:avLst/>
            </a:prstGeom>
          </p:spPr>
        </p:pic>
      </p:grpSp>
      <p:sp>
        <p:nvSpPr>
          <p:cNvPr id="39" name="Rectangle 38">
            <a:extLst>
              <a:ext uri="{FF2B5EF4-FFF2-40B4-BE49-F238E27FC236}">
                <a16:creationId xmlns:a16="http://schemas.microsoft.com/office/drawing/2014/main" id="{D65AD36E-65AB-4F10-92B7-77B1FBC2D3D3}"/>
              </a:ext>
            </a:extLst>
          </p:cNvPr>
          <p:cNvSpPr>
            <a:spLocks noChangeArrowheads="1"/>
          </p:cNvSpPr>
          <p:nvPr/>
        </p:nvSpPr>
        <p:spPr bwMode="auto">
          <a:xfrm>
            <a:off x="1494591" y="1689498"/>
            <a:ext cx="63243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dirty="0">
                <a:latin typeface="Arial" panose="020B0604020202020204" pitchFamily="34" charset="0"/>
                <a:ea typeface="Calibri" panose="020F0502020204030204" pitchFamily="34" charset="0"/>
                <a:cs typeface="Times New Roman" panose="02020603050405020304" pitchFamily="18" charset="0"/>
              </a:rPr>
              <a:t>pour capter la performance et limiter les fluctuations </a:t>
            </a:r>
            <a:endParaRPr lang="fr-FR" dirty="0"/>
          </a:p>
        </p:txBody>
      </p:sp>
      <p:sp>
        <p:nvSpPr>
          <p:cNvPr id="45" name="Rectangle 44">
            <a:extLst>
              <a:ext uri="{FF2B5EF4-FFF2-40B4-BE49-F238E27FC236}">
                <a16:creationId xmlns:a16="http://schemas.microsoft.com/office/drawing/2014/main" id="{03B5F72D-9A8A-407B-A799-0175EC2105A6}"/>
              </a:ext>
            </a:extLst>
          </p:cNvPr>
          <p:cNvSpPr/>
          <p:nvPr/>
        </p:nvSpPr>
        <p:spPr>
          <a:xfrm>
            <a:off x="1494591" y="1392236"/>
            <a:ext cx="6764228" cy="373757"/>
          </a:xfrm>
          <a:prstGeom prst="rect">
            <a:avLst/>
          </a:prstGeom>
        </p:spPr>
        <p:txBody>
          <a:bodyPr wrap="square">
            <a:spAutoFit/>
          </a:bodyPr>
          <a:lstStyle/>
          <a:p>
            <a:pPr algn="just">
              <a:lnSpc>
                <a:spcPct val="107000"/>
              </a:lnSpc>
              <a:spcAft>
                <a:spcPts val="0"/>
              </a:spcAft>
              <a:tabLst>
                <a:tab pos="1170305" algn="l"/>
              </a:tabLst>
            </a:pPr>
            <a:r>
              <a:rPr lang="fr-FR" b="1" dirty="0">
                <a:solidFill>
                  <a:srgbClr val="C00000"/>
                </a:solidFill>
                <a:latin typeface="Arial" panose="020B0604020202020204" pitchFamily="34" charset="0"/>
                <a:ea typeface="Calibri" panose="020F0502020204030204" pitchFamily="34" charset="0"/>
                <a:cs typeface="Times New Roman" panose="02020603050405020304" pitchFamily="18" charset="0"/>
              </a:rPr>
              <a:t>Une méthodologie rigoureuse</a:t>
            </a: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771C0006-2AA6-4B80-8907-C006BE70412C}"/>
              </a:ext>
            </a:extLst>
          </p:cNvPr>
          <p:cNvSpPr/>
          <p:nvPr/>
        </p:nvSpPr>
        <p:spPr>
          <a:xfrm>
            <a:off x="3711835" y="544695"/>
            <a:ext cx="1798569" cy="523220"/>
          </a:xfrm>
          <a:prstGeom prst="rect">
            <a:avLst/>
          </a:prstGeom>
        </p:spPr>
        <p:txBody>
          <a:bodyPr wrap="none">
            <a:spAutoFit/>
          </a:bodyPr>
          <a:lstStyle/>
          <a:p>
            <a:r>
              <a:rPr lang="fr-FR" sz="2800" cap="all" dirty="0"/>
              <a:t>Mon RÔLE</a:t>
            </a:r>
            <a:endParaRPr lang="fr-FR" sz="2800" dirty="0"/>
          </a:p>
        </p:txBody>
      </p:sp>
      <p:cxnSp>
        <p:nvCxnSpPr>
          <p:cNvPr id="38" name="Connecteur droit 37">
            <a:extLst>
              <a:ext uri="{FF2B5EF4-FFF2-40B4-BE49-F238E27FC236}">
                <a16:creationId xmlns:a16="http://schemas.microsoft.com/office/drawing/2014/main" id="{2D370F11-52F6-477A-BA96-88F669418CE0}"/>
              </a:ext>
            </a:extLst>
          </p:cNvPr>
          <p:cNvCxnSpPr>
            <a:cxnSpLocks/>
          </p:cNvCxnSpPr>
          <p:nvPr/>
        </p:nvCxnSpPr>
        <p:spPr>
          <a:xfrm>
            <a:off x="3860055" y="983506"/>
            <a:ext cx="1510405" cy="925"/>
          </a:xfrm>
          <a:prstGeom prst="line">
            <a:avLst/>
          </a:prstGeom>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B813F0F6-B33A-4ACC-BDBE-CB11C443BBAA}"/>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6" name="AutoShape 31">
            <a:extLst>
              <a:ext uri="{FF2B5EF4-FFF2-40B4-BE49-F238E27FC236}">
                <a16:creationId xmlns:a16="http://schemas.microsoft.com/office/drawing/2014/main" id="{3D20299C-1D73-4C8B-8956-C364981F2D41}"/>
              </a:ext>
            </a:extLst>
          </p:cNvPr>
          <p:cNvSpPr>
            <a:spLocks noChangeArrowheads="1"/>
          </p:cNvSpPr>
          <p:nvPr/>
        </p:nvSpPr>
        <p:spPr bwMode="auto">
          <a:xfrm>
            <a:off x="905239" y="3952477"/>
            <a:ext cx="7520558"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1600" b="1" dirty="0">
                <a:latin typeface="Arial" panose="020B0604020202020204" pitchFamily="34" charset="0"/>
                <a:cs typeface="Arial" panose="020B0604020202020204" pitchFamily="34" charset="0"/>
              </a:rPr>
              <a:t>Investir sur la durée sur plusieurs millésimes </a:t>
            </a:r>
          </a:p>
        </p:txBody>
      </p:sp>
      <p:sp>
        <p:nvSpPr>
          <p:cNvPr id="7" name="AutoShape 31">
            <a:extLst>
              <a:ext uri="{FF2B5EF4-FFF2-40B4-BE49-F238E27FC236}">
                <a16:creationId xmlns:a16="http://schemas.microsoft.com/office/drawing/2014/main" id="{848924EB-82ED-408F-8FA7-EEFE611B181D}"/>
              </a:ext>
            </a:extLst>
          </p:cNvPr>
          <p:cNvSpPr>
            <a:spLocks noChangeArrowheads="1"/>
          </p:cNvSpPr>
          <p:nvPr/>
        </p:nvSpPr>
        <p:spPr bwMode="auto">
          <a:xfrm>
            <a:off x="905239" y="5492373"/>
            <a:ext cx="7520558"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1600" b="1" dirty="0">
                <a:latin typeface="Arial" panose="020B0604020202020204" pitchFamily="34" charset="0"/>
                <a:cs typeface="Arial" panose="020B0604020202020204" pitchFamily="34" charset="0"/>
              </a:rPr>
              <a:t>Optimiser sa boucle d’investissement</a:t>
            </a:r>
          </a:p>
        </p:txBody>
      </p:sp>
      <p:pic>
        <p:nvPicPr>
          <p:cNvPr id="11" name="Image 10">
            <a:extLst>
              <a:ext uri="{FF2B5EF4-FFF2-40B4-BE49-F238E27FC236}">
                <a16:creationId xmlns:a16="http://schemas.microsoft.com/office/drawing/2014/main" id="{FA659FBA-0787-415D-A250-FE0AEFD57F82}"/>
              </a:ext>
            </a:extLst>
          </p:cNvPr>
          <p:cNvPicPr>
            <a:picLocks noChangeAspect="1"/>
          </p:cNvPicPr>
          <p:nvPr/>
        </p:nvPicPr>
        <p:blipFill>
          <a:blip r:embed="rId3"/>
          <a:stretch>
            <a:fillRect/>
          </a:stretch>
        </p:blipFill>
        <p:spPr>
          <a:xfrm>
            <a:off x="1152659" y="2821550"/>
            <a:ext cx="798710" cy="931828"/>
          </a:xfrm>
          <a:prstGeom prst="rect">
            <a:avLst/>
          </a:prstGeom>
        </p:spPr>
      </p:pic>
      <p:pic>
        <p:nvPicPr>
          <p:cNvPr id="12" name="Picture 4" descr="Image associÃ©e">
            <a:extLst>
              <a:ext uri="{FF2B5EF4-FFF2-40B4-BE49-F238E27FC236}">
                <a16:creationId xmlns:a16="http://schemas.microsoft.com/office/drawing/2014/main" id="{8CCFD47B-725D-4625-B190-46F9322C6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008" y="2816859"/>
            <a:ext cx="1659153" cy="97251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33E9385E-FBD0-49A0-A22A-6B563DAD1608}"/>
              </a:ext>
            </a:extLst>
          </p:cNvPr>
          <p:cNvPicPr>
            <a:picLocks noChangeAspect="1"/>
          </p:cNvPicPr>
          <p:nvPr/>
        </p:nvPicPr>
        <p:blipFill>
          <a:blip r:embed="rId5"/>
          <a:stretch>
            <a:fillRect/>
          </a:stretch>
        </p:blipFill>
        <p:spPr>
          <a:xfrm>
            <a:off x="2595834" y="2720469"/>
            <a:ext cx="1068328" cy="764102"/>
          </a:xfrm>
          <a:prstGeom prst="rect">
            <a:avLst/>
          </a:prstGeom>
        </p:spPr>
      </p:pic>
      <p:pic>
        <p:nvPicPr>
          <p:cNvPr id="14" name="Image 13">
            <a:extLst>
              <a:ext uri="{FF2B5EF4-FFF2-40B4-BE49-F238E27FC236}">
                <a16:creationId xmlns:a16="http://schemas.microsoft.com/office/drawing/2014/main" id="{9F80C44A-1A73-4C41-8A0F-70BDCC483E14}"/>
              </a:ext>
            </a:extLst>
          </p:cNvPr>
          <p:cNvPicPr>
            <a:picLocks noChangeAspect="1"/>
          </p:cNvPicPr>
          <p:nvPr/>
        </p:nvPicPr>
        <p:blipFill>
          <a:blip r:embed="rId6"/>
          <a:stretch>
            <a:fillRect/>
          </a:stretch>
        </p:blipFill>
        <p:spPr>
          <a:xfrm>
            <a:off x="3651675" y="3150706"/>
            <a:ext cx="798710" cy="678356"/>
          </a:xfrm>
          <a:prstGeom prst="rect">
            <a:avLst/>
          </a:prstGeom>
        </p:spPr>
      </p:pic>
      <p:grpSp>
        <p:nvGrpSpPr>
          <p:cNvPr id="116" name="Groupe 115">
            <a:extLst>
              <a:ext uri="{FF2B5EF4-FFF2-40B4-BE49-F238E27FC236}">
                <a16:creationId xmlns:a16="http://schemas.microsoft.com/office/drawing/2014/main" id="{B08B4C8F-95DE-4B05-8657-513F42E6F11B}"/>
              </a:ext>
            </a:extLst>
          </p:cNvPr>
          <p:cNvGrpSpPr/>
          <p:nvPr/>
        </p:nvGrpSpPr>
        <p:grpSpPr>
          <a:xfrm>
            <a:off x="376404" y="2187507"/>
            <a:ext cx="8033549" cy="532445"/>
            <a:chOff x="376404" y="2187507"/>
            <a:chExt cx="8033549" cy="532445"/>
          </a:xfrm>
        </p:grpSpPr>
        <p:sp>
          <p:nvSpPr>
            <p:cNvPr id="3" name="AutoShape 31">
              <a:extLst>
                <a:ext uri="{FF2B5EF4-FFF2-40B4-BE49-F238E27FC236}">
                  <a16:creationId xmlns:a16="http://schemas.microsoft.com/office/drawing/2014/main" id="{8B99FB22-9B7A-4E23-806D-F7954F8206CB}"/>
                </a:ext>
              </a:extLst>
            </p:cNvPr>
            <p:cNvSpPr>
              <a:spLocks noChangeArrowheads="1"/>
            </p:cNvSpPr>
            <p:nvPr/>
          </p:nvSpPr>
          <p:spPr bwMode="auto">
            <a:xfrm>
              <a:off x="889395" y="2187507"/>
              <a:ext cx="7520558"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1600" b="1" dirty="0">
                  <a:latin typeface="Arial" panose="020B0604020202020204" pitchFamily="34" charset="0"/>
                  <a:cs typeface="Arial" panose="020B0604020202020204" pitchFamily="34" charset="0"/>
                </a:rPr>
                <a:t>Construire une allocation diversifiée</a:t>
              </a:r>
              <a:endParaRPr lang="fr-FR" sz="1200" i="1" dirty="0">
                <a:latin typeface="Arial" panose="020B0604020202020204" pitchFamily="34" charset="0"/>
                <a:cs typeface="Arial" panose="020B0604020202020204" pitchFamily="34" charset="0"/>
              </a:endParaRPr>
            </a:p>
          </p:txBody>
        </p:sp>
        <p:sp>
          <p:nvSpPr>
            <p:cNvPr id="16" name="Ellipse 15">
              <a:extLst>
                <a:ext uri="{FF2B5EF4-FFF2-40B4-BE49-F238E27FC236}">
                  <a16:creationId xmlns:a16="http://schemas.microsoft.com/office/drawing/2014/main" id="{05F42C84-15F5-4170-BADD-60F21B056737}"/>
                </a:ext>
              </a:extLst>
            </p:cNvPr>
            <p:cNvSpPr/>
            <p:nvPr/>
          </p:nvSpPr>
          <p:spPr>
            <a:xfrm>
              <a:off x="376404" y="2228222"/>
              <a:ext cx="493538" cy="4606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llipse 16">
            <a:extLst>
              <a:ext uri="{FF2B5EF4-FFF2-40B4-BE49-F238E27FC236}">
                <a16:creationId xmlns:a16="http://schemas.microsoft.com/office/drawing/2014/main" id="{CB851B0E-F227-4517-B3E4-4AF888625239}"/>
              </a:ext>
            </a:extLst>
          </p:cNvPr>
          <p:cNvSpPr/>
          <p:nvPr/>
        </p:nvSpPr>
        <p:spPr>
          <a:xfrm>
            <a:off x="382753" y="3990142"/>
            <a:ext cx="493538" cy="4606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D439525B-0092-4194-9FFD-2553E11827AF}"/>
              </a:ext>
            </a:extLst>
          </p:cNvPr>
          <p:cNvSpPr/>
          <p:nvPr/>
        </p:nvSpPr>
        <p:spPr>
          <a:xfrm>
            <a:off x="371166" y="5528296"/>
            <a:ext cx="493538" cy="4606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A9939984-A863-4359-AF5C-93EA4B7C52EF}"/>
              </a:ext>
            </a:extLst>
          </p:cNvPr>
          <p:cNvSpPr txBox="1"/>
          <p:nvPr/>
        </p:nvSpPr>
        <p:spPr>
          <a:xfrm>
            <a:off x="456209" y="2253584"/>
            <a:ext cx="284913" cy="400110"/>
          </a:xfrm>
          <a:prstGeom prst="rect">
            <a:avLst/>
          </a:prstGeom>
          <a:noFill/>
        </p:spPr>
        <p:txBody>
          <a:bodyPr wrap="square" rtlCol="0">
            <a:spAutoFit/>
          </a:bodyPr>
          <a:lstStyle/>
          <a:p>
            <a:r>
              <a:rPr lang="fr-FR" sz="2000" b="1" dirty="0">
                <a:solidFill>
                  <a:schemeClr val="bg1"/>
                </a:solidFill>
              </a:rPr>
              <a:t>1</a:t>
            </a:r>
          </a:p>
        </p:txBody>
      </p:sp>
      <p:sp>
        <p:nvSpPr>
          <p:cNvPr id="21" name="ZoneTexte 20">
            <a:extLst>
              <a:ext uri="{FF2B5EF4-FFF2-40B4-BE49-F238E27FC236}">
                <a16:creationId xmlns:a16="http://schemas.microsoft.com/office/drawing/2014/main" id="{A4E81190-2806-444D-8CAD-C4D8D4EB87CD}"/>
              </a:ext>
            </a:extLst>
          </p:cNvPr>
          <p:cNvSpPr txBox="1"/>
          <p:nvPr/>
        </p:nvSpPr>
        <p:spPr>
          <a:xfrm>
            <a:off x="452956" y="4025931"/>
            <a:ext cx="284913" cy="400110"/>
          </a:xfrm>
          <a:prstGeom prst="rect">
            <a:avLst/>
          </a:prstGeom>
          <a:noFill/>
        </p:spPr>
        <p:txBody>
          <a:bodyPr wrap="square" rtlCol="0">
            <a:spAutoFit/>
          </a:bodyPr>
          <a:lstStyle/>
          <a:p>
            <a:r>
              <a:rPr lang="fr-FR" sz="2000" b="1" dirty="0">
                <a:solidFill>
                  <a:schemeClr val="bg1"/>
                </a:solidFill>
              </a:rPr>
              <a:t>2</a:t>
            </a:r>
          </a:p>
        </p:txBody>
      </p:sp>
      <p:sp>
        <p:nvSpPr>
          <p:cNvPr id="22" name="ZoneTexte 21">
            <a:extLst>
              <a:ext uri="{FF2B5EF4-FFF2-40B4-BE49-F238E27FC236}">
                <a16:creationId xmlns:a16="http://schemas.microsoft.com/office/drawing/2014/main" id="{5765DD4D-DFB4-42F1-952E-03528DCECEC4}"/>
              </a:ext>
            </a:extLst>
          </p:cNvPr>
          <p:cNvSpPr txBox="1"/>
          <p:nvPr/>
        </p:nvSpPr>
        <p:spPr>
          <a:xfrm>
            <a:off x="452955" y="5547191"/>
            <a:ext cx="284913" cy="400110"/>
          </a:xfrm>
          <a:prstGeom prst="rect">
            <a:avLst/>
          </a:prstGeom>
          <a:noFill/>
        </p:spPr>
        <p:txBody>
          <a:bodyPr wrap="square" rtlCol="0">
            <a:spAutoFit/>
          </a:bodyPr>
          <a:lstStyle/>
          <a:p>
            <a:r>
              <a:rPr lang="fr-FR" sz="2000" b="1" dirty="0">
                <a:solidFill>
                  <a:schemeClr val="bg1"/>
                </a:solidFill>
              </a:rPr>
              <a:t>3</a:t>
            </a:r>
          </a:p>
        </p:txBody>
      </p:sp>
      <p:sp>
        <p:nvSpPr>
          <p:cNvPr id="23" name="ZoneTexte 22">
            <a:extLst>
              <a:ext uri="{FF2B5EF4-FFF2-40B4-BE49-F238E27FC236}">
                <a16:creationId xmlns:a16="http://schemas.microsoft.com/office/drawing/2014/main" id="{AEADB04C-E9E1-4832-BB98-167D04BB87DB}"/>
              </a:ext>
            </a:extLst>
          </p:cNvPr>
          <p:cNvSpPr txBox="1"/>
          <p:nvPr/>
        </p:nvSpPr>
        <p:spPr>
          <a:xfrm>
            <a:off x="2208966" y="2968625"/>
            <a:ext cx="663435" cy="646331"/>
          </a:xfrm>
          <a:prstGeom prst="rect">
            <a:avLst/>
          </a:prstGeom>
          <a:noFill/>
        </p:spPr>
        <p:txBody>
          <a:bodyPr wrap="square" rtlCol="0">
            <a:spAutoFit/>
          </a:bodyPr>
          <a:lstStyle/>
          <a:p>
            <a:r>
              <a:rPr lang="fr-FR" sz="3600" dirty="0"/>
              <a:t>=</a:t>
            </a:r>
            <a:endParaRPr lang="fr-FR" dirty="0"/>
          </a:p>
        </p:txBody>
      </p:sp>
      <p:sp>
        <p:nvSpPr>
          <p:cNvPr id="24" name="ZoneTexte 23">
            <a:extLst>
              <a:ext uri="{FF2B5EF4-FFF2-40B4-BE49-F238E27FC236}">
                <a16:creationId xmlns:a16="http://schemas.microsoft.com/office/drawing/2014/main" id="{E7E2E364-9E43-45E2-B346-E5D7CC9861C3}"/>
              </a:ext>
            </a:extLst>
          </p:cNvPr>
          <p:cNvSpPr txBox="1"/>
          <p:nvPr/>
        </p:nvSpPr>
        <p:spPr>
          <a:xfrm>
            <a:off x="5487212" y="2931864"/>
            <a:ext cx="663435" cy="646331"/>
          </a:xfrm>
          <a:prstGeom prst="rect">
            <a:avLst/>
          </a:prstGeom>
          <a:noFill/>
        </p:spPr>
        <p:txBody>
          <a:bodyPr wrap="square" rtlCol="0">
            <a:spAutoFit/>
          </a:bodyPr>
          <a:lstStyle/>
          <a:p>
            <a:r>
              <a:rPr lang="fr-FR" sz="3600" dirty="0"/>
              <a:t>+</a:t>
            </a:r>
            <a:endParaRPr lang="fr-FR" dirty="0"/>
          </a:p>
        </p:txBody>
      </p:sp>
      <p:sp>
        <p:nvSpPr>
          <p:cNvPr id="31" name="AutoShape 31">
            <a:extLst>
              <a:ext uri="{FF2B5EF4-FFF2-40B4-BE49-F238E27FC236}">
                <a16:creationId xmlns:a16="http://schemas.microsoft.com/office/drawing/2014/main" id="{D931E428-4B7E-47FA-B960-2BCA8CCAB07D}"/>
              </a:ext>
            </a:extLst>
          </p:cNvPr>
          <p:cNvSpPr>
            <a:spLocks noChangeArrowheads="1"/>
          </p:cNvSpPr>
          <p:nvPr/>
        </p:nvSpPr>
        <p:spPr bwMode="auto">
          <a:xfrm>
            <a:off x="926653" y="5870074"/>
            <a:ext cx="7764392" cy="532445"/>
          </a:xfrm>
          <a:prstGeom prst="flowChartAlternateProcess">
            <a:avLst/>
          </a:prstGeom>
          <a:noFill/>
          <a:ln w="12700">
            <a:noFill/>
            <a:miter lim="800000"/>
            <a:headEnd/>
            <a:tailEnd/>
          </a:ln>
          <a:effectLst/>
        </p:spPr>
        <p:txBody>
          <a:bodyPr wrap="none" lIns="104296" tIns="52148" rIns="104296" bIns="52148" anchor="ctr"/>
          <a:lstStyle/>
          <a:p>
            <a:pPr>
              <a:defRPr/>
            </a:pPr>
            <a:r>
              <a:rPr lang="fr-FR" sz="1400" dirty="0">
                <a:latin typeface="Arial" panose="020B0604020202020204" pitchFamily="34" charset="0"/>
                <a:cs typeface="Arial" panose="020B0604020202020204" pitchFamily="34" charset="0"/>
              </a:rPr>
              <a:t>En réinvestissant les liquidités issues du remboursement d’anciens FIP / FCPI…</a:t>
            </a:r>
          </a:p>
          <a:p>
            <a:pPr algn="r">
              <a:defRPr/>
            </a:pPr>
            <a:r>
              <a:rPr lang="fr-FR" sz="1400" dirty="0">
                <a:latin typeface="Arial" panose="020B0604020202020204" pitchFamily="34" charset="0"/>
                <a:cs typeface="Arial" panose="020B0604020202020204" pitchFamily="34" charset="0"/>
              </a:rPr>
              <a:t>… dans de nouveaux millésimes ! </a:t>
            </a:r>
          </a:p>
        </p:txBody>
      </p:sp>
      <p:grpSp>
        <p:nvGrpSpPr>
          <p:cNvPr id="117" name="Groupe 116">
            <a:extLst>
              <a:ext uri="{FF2B5EF4-FFF2-40B4-BE49-F238E27FC236}">
                <a16:creationId xmlns:a16="http://schemas.microsoft.com/office/drawing/2014/main" id="{C66AE4D5-9FBD-421A-AA46-38592AE5BBFE}"/>
              </a:ext>
            </a:extLst>
          </p:cNvPr>
          <p:cNvGrpSpPr/>
          <p:nvPr/>
        </p:nvGrpSpPr>
        <p:grpSpPr>
          <a:xfrm>
            <a:off x="1035712" y="4322185"/>
            <a:ext cx="7917041" cy="688501"/>
            <a:chOff x="1035712" y="4322185"/>
            <a:chExt cx="7917041" cy="688501"/>
          </a:xfrm>
        </p:grpSpPr>
        <p:sp>
          <p:nvSpPr>
            <p:cNvPr id="8" name="Rectangle : coins arrondis 7">
              <a:extLst>
                <a:ext uri="{FF2B5EF4-FFF2-40B4-BE49-F238E27FC236}">
                  <a16:creationId xmlns:a16="http://schemas.microsoft.com/office/drawing/2014/main" id="{15215213-4546-4D45-8809-828ECD13E958}"/>
                </a:ext>
              </a:extLst>
            </p:cNvPr>
            <p:cNvSpPr/>
            <p:nvPr/>
          </p:nvSpPr>
          <p:spPr>
            <a:xfrm>
              <a:off x="4795199" y="4503041"/>
              <a:ext cx="579840" cy="347149"/>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2024</a:t>
              </a:r>
            </a:p>
          </p:txBody>
        </p:sp>
        <p:sp>
          <p:nvSpPr>
            <p:cNvPr id="9" name="Rectangle : coins arrondis 8">
              <a:extLst>
                <a:ext uri="{FF2B5EF4-FFF2-40B4-BE49-F238E27FC236}">
                  <a16:creationId xmlns:a16="http://schemas.microsoft.com/office/drawing/2014/main" id="{B49E38EC-9252-493D-8B4E-D333DE2E7283}"/>
                </a:ext>
              </a:extLst>
            </p:cNvPr>
            <p:cNvSpPr/>
            <p:nvPr/>
          </p:nvSpPr>
          <p:spPr>
            <a:xfrm>
              <a:off x="3894854" y="4503041"/>
              <a:ext cx="579840" cy="347149"/>
            </a:xfrm>
            <a:prstGeom prst="round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2023</a:t>
              </a:r>
            </a:p>
          </p:txBody>
        </p:sp>
        <p:sp>
          <p:nvSpPr>
            <p:cNvPr id="10" name="Rectangle : coins arrondis 9">
              <a:extLst>
                <a:ext uri="{FF2B5EF4-FFF2-40B4-BE49-F238E27FC236}">
                  <a16:creationId xmlns:a16="http://schemas.microsoft.com/office/drawing/2014/main" id="{4620D780-1B44-4D76-8396-046DC52B4F5F}"/>
                </a:ext>
              </a:extLst>
            </p:cNvPr>
            <p:cNvSpPr/>
            <p:nvPr/>
          </p:nvSpPr>
          <p:spPr>
            <a:xfrm>
              <a:off x="5665649" y="4503041"/>
              <a:ext cx="628874" cy="347149"/>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2025</a:t>
              </a:r>
            </a:p>
          </p:txBody>
        </p:sp>
        <p:sp>
          <p:nvSpPr>
            <p:cNvPr id="27" name="ZoneTexte 26">
              <a:extLst>
                <a:ext uri="{FF2B5EF4-FFF2-40B4-BE49-F238E27FC236}">
                  <a16:creationId xmlns:a16="http://schemas.microsoft.com/office/drawing/2014/main" id="{3B0E367E-6DBA-4730-A18F-82F0BB05FA41}"/>
                </a:ext>
              </a:extLst>
            </p:cNvPr>
            <p:cNvSpPr txBox="1"/>
            <p:nvPr/>
          </p:nvSpPr>
          <p:spPr>
            <a:xfrm>
              <a:off x="3534406" y="4350157"/>
              <a:ext cx="663435" cy="646331"/>
            </a:xfrm>
            <a:prstGeom prst="rect">
              <a:avLst/>
            </a:prstGeom>
            <a:noFill/>
          </p:spPr>
          <p:txBody>
            <a:bodyPr wrap="square" rtlCol="0">
              <a:spAutoFit/>
            </a:bodyPr>
            <a:lstStyle/>
            <a:p>
              <a:r>
                <a:rPr lang="fr-FR" sz="3600" dirty="0"/>
                <a:t>+</a:t>
              </a:r>
              <a:endParaRPr lang="fr-FR" dirty="0"/>
            </a:p>
          </p:txBody>
        </p:sp>
        <p:sp>
          <p:nvSpPr>
            <p:cNvPr id="29" name="ZoneTexte 28">
              <a:extLst>
                <a:ext uri="{FF2B5EF4-FFF2-40B4-BE49-F238E27FC236}">
                  <a16:creationId xmlns:a16="http://schemas.microsoft.com/office/drawing/2014/main" id="{6FCB3C09-9CDA-4297-B150-A2562891C11B}"/>
                </a:ext>
              </a:extLst>
            </p:cNvPr>
            <p:cNvSpPr txBox="1"/>
            <p:nvPr/>
          </p:nvSpPr>
          <p:spPr>
            <a:xfrm>
              <a:off x="5306211" y="4364355"/>
              <a:ext cx="663435" cy="646331"/>
            </a:xfrm>
            <a:prstGeom prst="rect">
              <a:avLst/>
            </a:prstGeom>
            <a:noFill/>
          </p:spPr>
          <p:txBody>
            <a:bodyPr wrap="square" rtlCol="0">
              <a:spAutoFit/>
            </a:bodyPr>
            <a:lstStyle/>
            <a:p>
              <a:r>
                <a:rPr lang="fr-FR" sz="3600" dirty="0"/>
                <a:t>+</a:t>
              </a:r>
              <a:endParaRPr lang="fr-FR" dirty="0"/>
            </a:p>
          </p:txBody>
        </p:sp>
        <p:sp>
          <p:nvSpPr>
            <p:cNvPr id="34" name="Rectangle : coins arrondis 33">
              <a:extLst>
                <a:ext uri="{FF2B5EF4-FFF2-40B4-BE49-F238E27FC236}">
                  <a16:creationId xmlns:a16="http://schemas.microsoft.com/office/drawing/2014/main" id="{2C79EF52-D2AF-43E2-BF70-E8F2834541D2}"/>
                </a:ext>
              </a:extLst>
            </p:cNvPr>
            <p:cNvSpPr/>
            <p:nvPr/>
          </p:nvSpPr>
          <p:spPr>
            <a:xfrm>
              <a:off x="2030961" y="4509893"/>
              <a:ext cx="598983" cy="347149"/>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2021</a:t>
              </a:r>
            </a:p>
          </p:txBody>
        </p:sp>
        <p:sp>
          <p:nvSpPr>
            <p:cNvPr id="48" name="Rectangle : coins arrondis 47">
              <a:extLst>
                <a:ext uri="{FF2B5EF4-FFF2-40B4-BE49-F238E27FC236}">
                  <a16:creationId xmlns:a16="http://schemas.microsoft.com/office/drawing/2014/main" id="{06648DAD-008E-4D79-8172-D2948070519B}"/>
                </a:ext>
              </a:extLst>
            </p:cNvPr>
            <p:cNvSpPr/>
            <p:nvPr/>
          </p:nvSpPr>
          <p:spPr>
            <a:xfrm>
              <a:off x="1035712" y="4509893"/>
              <a:ext cx="663435" cy="347149"/>
            </a:xfrm>
            <a:prstGeom prst="round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2020</a:t>
              </a:r>
            </a:p>
          </p:txBody>
        </p:sp>
        <p:sp>
          <p:nvSpPr>
            <p:cNvPr id="50" name="Rectangle : coins arrondis 49">
              <a:extLst>
                <a:ext uri="{FF2B5EF4-FFF2-40B4-BE49-F238E27FC236}">
                  <a16:creationId xmlns:a16="http://schemas.microsoft.com/office/drawing/2014/main" id="{424957DB-CC14-48E6-87B6-CAEE8AEB3C54}"/>
                </a:ext>
              </a:extLst>
            </p:cNvPr>
            <p:cNvSpPr/>
            <p:nvPr/>
          </p:nvSpPr>
          <p:spPr>
            <a:xfrm>
              <a:off x="2987951" y="4509893"/>
              <a:ext cx="598612" cy="347149"/>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2022</a:t>
              </a:r>
            </a:p>
          </p:txBody>
        </p:sp>
        <p:sp>
          <p:nvSpPr>
            <p:cNvPr id="77" name="ZoneTexte 76">
              <a:extLst>
                <a:ext uri="{FF2B5EF4-FFF2-40B4-BE49-F238E27FC236}">
                  <a16:creationId xmlns:a16="http://schemas.microsoft.com/office/drawing/2014/main" id="{67665C10-76B5-46E6-95CE-406C61073385}"/>
                </a:ext>
              </a:extLst>
            </p:cNvPr>
            <p:cNvSpPr txBox="1"/>
            <p:nvPr/>
          </p:nvSpPr>
          <p:spPr>
            <a:xfrm>
              <a:off x="1661433" y="4329004"/>
              <a:ext cx="663435" cy="646331"/>
            </a:xfrm>
            <a:prstGeom prst="rect">
              <a:avLst/>
            </a:prstGeom>
            <a:noFill/>
          </p:spPr>
          <p:txBody>
            <a:bodyPr wrap="square" rtlCol="0">
              <a:spAutoFit/>
            </a:bodyPr>
            <a:lstStyle/>
            <a:p>
              <a:r>
                <a:rPr lang="fr-FR" sz="3600" dirty="0"/>
                <a:t>+</a:t>
              </a:r>
              <a:endParaRPr lang="fr-FR" dirty="0"/>
            </a:p>
          </p:txBody>
        </p:sp>
        <p:sp>
          <p:nvSpPr>
            <p:cNvPr id="78" name="ZoneTexte 77">
              <a:extLst>
                <a:ext uri="{FF2B5EF4-FFF2-40B4-BE49-F238E27FC236}">
                  <a16:creationId xmlns:a16="http://schemas.microsoft.com/office/drawing/2014/main" id="{6D6B559B-024E-49F2-AD8A-25F7D01361AC}"/>
                </a:ext>
              </a:extLst>
            </p:cNvPr>
            <p:cNvSpPr txBox="1"/>
            <p:nvPr/>
          </p:nvSpPr>
          <p:spPr>
            <a:xfrm>
              <a:off x="2601808" y="4343071"/>
              <a:ext cx="663435" cy="646331"/>
            </a:xfrm>
            <a:prstGeom prst="rect">
              <a:avLst/>
            </a:prstGeom>
            <a:noFill/>
          </p:spPr>
          <p:txBody>
            <a:bodyPr wrap="square" rtlCol="0">
              <a:spAutoFit/>
            </a:bodyPr>
            <a:lstStyle/>
            <a:p>
              <a:r>
                <a:rPr lang="fr-FR" sz="3600" dirty="0"/>
                <a:t>+</a:t>
              </a:r>
              <a:endParaRPr lang="fr-FR" dirty="0"/>
            </a:p>
          </p:txBody>
        </p:sp>
        <p:sp>
          <p:nvSpPr>
            <p:cNvPr id="87" name="ZoneTexte 86">
              <a:extLst>
                <a:ext uri="{FF2B5EF4-FFF2-40B4-BE49-F238E27FC236}">
                  <a16:creationId xmlns:a16="http://schemas.microsoft.com/office/drawing/2014/main" id="{BD35EF4C-0C35-4F79-A14C-C57284D3CCCC}"/>
                </a:ext>
              </a:extLst>
            </p:cNvPr>
            <p:cNvSpPr txBox="1"/>
            <p:nvPr/>
          </p:nvSpPr>
          <p:spPr>
            <a:xfrm>
              <a:off x="4422252" y="4357588"/>
              <a:ext cx="663435" cy="646331"/>
            </a:xfrm>
            <a:prstGeom prst="rect">
              <a:avLst/>
            </a:prstGeom>
            <a:noFill/>
          </p:spPr>
          <p:txBody>
            <a:bodyPr wrap="square" rtlCol="0">
              <a:spAutoFit/>
            </a:bodyPr>
            <a:lstStyle/>
            <a:p>
              <a:r>
                <a:rPr lang="fr-FR" sz="3600" dirty="0"/>
                <a:t>+</a:t>
              </a:r>
              <a:endParaRPr lang="fr-FR" dirty="0"/>
            </a:p>
          </p:txBody>
        </p:sp>
        <p:sp>
          <p:nvSpPr>
            <p:cNvPr id="95" name="Rectangle : coins arrondis 94">
              <a:extLst>
                <a:ext uri="{FF2B5EF4-FFF2-40B4-BE49-F238E27FC236}">
                  <a16:creationId xmlns:a16="http://schemas.microsoft.com/office/drawing/2014/main" id="{95454BAC-459F-4C43-8586-64ADF4DD0B5D}"/>
                </a:ext>
              </a:extLst>
            </p:cNvPr>
            <p:cNvSpPr/>
            <p:nvPr/>
          </p:nvSpPr>
          <p:spPr>
            <a:xfrm>
              <a:off x="6587570" y="4511278"/>
              <a:ext cx="595921" cy="347149"/>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2026</a:t>
              </a:r>
            </a:p>
          </p:txBody>
        </p:sp>
        <p:sp>
          <p:nvSpPr>
            <p:cNvPr id="97" name="ZoneTexte 96">
              <a:extLst>
                <a:ext uri="{FF2B5EF4-FFF2-40B4-BE49-F238E27FC236}">
                  <a16:creationId xmlns:a16="http://schemas.microsoft.com/office/drawing/2014/main" id="{1F6D567E-7B13-440E-A2D7-C7FDD982B98E}"/>
                </a:ext>
              </a:extLst>
            </p:cNvPr>
            <p:cNvSpPr txBox="1"/>
            <p:nvPr/>
          </p:nvSpPr>
          <p:spPr>
            <a:xfrm>
              <a:off x="6243260" y="4357588"/>
              <a:ext cx="663435" cy="646331"/>
            </a:xfrm>
            <a:prstGeom prst="rect">
              <a:avLst/>
            </a:prstGeom>
            <a:noFill/>
          </p:spPr>
          <p:txBody>
            <a:bodyPr wrap="square" rtlCol="0">
              <a:spAutoFit/>
            </a:bodyPr>
            <a:lstStyle/>
            <a:p>
              <a:r>
                <a:rPr lang="fr-FR" sz="3600" dirty="0"/>
                <a:t>+</a:t>
              </a:r>
              <a:endParaRPr lang="fr-FR" dirty="0"/>
            </a:p>
          </p:txBody>
        </p:sp>
        <p:sp>
          <p:nvSpPr>
            <p:cNvPr id="99" name="Rectangle : coins arrondis 98">
              <a:extLst>
                <a:ext uri="{FF2B5EF4-FFF2-40B4-BE49-F238E27FC236}">
                  <a16:creationId xmlns:a16="http://schemas.microsoft.com/office/drawing/2014/main" id="{548AF4A5-4F8F-4547-86EC-65AB3F8C4718}"/>
                </a:ext>
              </a:extLst>
            </p:cNvPr>
            <p:cNvSpPr/>
            <p:nvPr/>
          </p:nvSpPr>
          <p:spPr>
            <a:xfrm>
              <a:off x="7492314" y="4520241"/>
              <a:ext cx="598983" cy="347149"/>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2027</a:t>
              </a:r>
            </a:p>
          </p:txBody>
        </p:sp>
        <p:sp>
          <p:nvSpPr>
            <p:cNvPr id="101" name="ZoneTexte 100">
              <a:extLst>
                <a:ext uri="{FF2B5EF4-FFF2-40B4-BE49-F238E27FC236}">
                  <a16:creationId xmlns:a16="http://schemas.microsoft.com/office/drawing/2014/main" id="{7344CED6-27C9-4748-994F-3CEDEF0B8E31}"/>
                </a:ext>
              </a:extLst>
            </p:cNvPr>
            <p:cNvSpPr txBox="1"/>
            <p:nvPr/>
          </p:nvSpPr>
          <p:spPr>
            <a:xfrm>
              <a:off x="7122786" y="4339352"/>
              <a:ext cx="663435" cy="646331"/>
            </a:xfrm>
            <a:prstGeom prst="rect">
              <a:avLst/>
            </a:prstGeom>
            <a:noFill/>
          </p:spPr>
          <p:txBody>
            <a:bodyPr wrap="square" rtlCol="0">
              <a:spAutoFit/>
            </a:bodyPr>
            <a:lstStyle/>
            <a:p>
              <a:r>
                <a:rPr lang="fr-FR" sz="3600" dirty="0"/>
                <a:t>+</a:t>
              </a:r>
              <a:endParaRPr lang="fr-FR" dirty="0"/>
            </a:p>
          </p:txBody>
        </p:sp>
        <p:sp>
          <p:nvSpPr>
            <p:cNvPr id="103" name="ZoneTexte 102">
              <a:extLst>
                <a:ext uri="{FF2B5EF4-FFF2-40B4-BE49-F238E27FC236}">
                  <a16:creationId xmlns:a16="http://schemas.microsoft.com/office/drawing/2014/main" id="{C81FB667-FCCD-4F1E-AC86-EAD727707CF9}"/>
                </a:ext>
              </a:extLst>
            </p:cNvPr>
            <p:cNvSpPr txBox="1"/>
            <p:nvPr/>
          </p:nvSpPr>
          <p:spPr>
            <a:xfrm>
              <a:off x="8029691" y="4322185"/>
              <a:ext cx="663435" cy="646331"/>
            </a:xfrm>
            <a:prstGeom prst="rect">
              <a:avLst/>
            </a:prstGeom>
            <a:noFill/>
          </p:spPr>
          <p:txBody>
            <a:bodyPr wrap="square" rtlCol="0">
              <a:spAutoFit/>
            </a:bodyPr>
            <a:lstStyle/>
            <a:p>
              <a:r>
                <a:rPr lang="fr-FR" sz="3600" dirty="0"/>
                <a:t>+</a:t>
              </a:r>
              <a:endParaRPr lang="fr-FR" dirty="0"/>
            </a:p>
          </p:txBody>
        </p:sp>
        <p:sp>
          <p:nvSpPr>
            <p:cNvPr id="105" name="ZoneTexte 104">
              <a:extLst>
                <a:ext uri="{FF2B5EF4-FFF2-40B4-BE49-F238E27FC236}">
                  <a16:creationId xmlns:a16="http://schemas.microsoft.com/office/drawing/2014/main" id="{7E5FF4FC-5C4A-4ADD-9088-7BEE0CA4F199}"/>
                </a:ext>
              </a:extLst>
            </p:cNvPr>
            <p:cNvSpPr txBox="1"/>
            <p:nvPr/>
          </p:nvSpPr>
          <p:spPr>
            <a:xfrm>
              <a:off x="8289318" y="4581214"/>
              <a:ext cx="663435" cy="400110"/>
            </a:xfrm>
            <a:prstGeom prst="rect">
              <a:avLst/>
            </a:prstGeom>
            <a:noFill/>
          </p:spPr>
          <p:txBody>
            <a:bodyPr wrap="square" rtlCol="0">
              <a:spAutoFit/>
            </a:bodyPr>
            <a:lstStyle/>
            <a:p>
              <a:r>
                <a:rPr lang="fr-FR" sz="2000" dirty="0"/>
                <a:t>…</a:t>
              </a:r>
              <a:endParaRPr lang="fr-FR" sz="1100" dirty="0"/>
            </a:p>
          </p:txBody>
        </p:sp>
      </p:grpSp>
      <p:grpSp>
        <p:nvGrpSpPr>
          <p:cNvPr id="119" name="Groupe 118">
            <a:extLst>
              <a:ext uri="{FF2B5EF4-FFF2-40B4-BE49-F238E27FC236}">
                <a16:creationId xmlns:a16="http://schemas.microsoft.com/office/drawing/2014/main" id="{7F39946D-FF02-4B21-874F-8F01B7F1C92D}"/>
              </a:ext>
            </a:extLst>
          </p:cNvPr>
          <p:cNvGrpSpPr/>
          <p:nvPr/>
        </p:nvGrpSpPr>
        <p:grpSpPr>
          <a:xfrm>
            <a:off x="1421185" y="4903545"/>
            <a:ext cx="5030815" cy="335151"/>
            <a:chOff x="1421185" y="4903545"/>
            <a:chExt cx="5030815" cy="335151"/>
          </a:xfrm>
        </p:grpSpPr>
        <p:sp>
          <p:nvSpPr>
            <p:cNvPr id="107" name="Flèche : angle droit 106">
              <a:extLst>
                <a:ext uri="{FF2B5EF4-FFF2-40B4-BE49-F238E27FC236}">
                  <a16:creationId xmlns:a16="http://schemas.microsoft.com/office/drawing/2014/main" id="{581ACA45-BC1B-438A-9D51-A4F9B7DEEA8D}"/>
                </a:ext>
              </a:extLst>
            </p:cNvPr>
            <p:cNvSpPr/>
            <p:nvPr/>
          </p:nvSpPr>
          <p:spPr>
            <a:xfrm rot="5400000">
              <a:off x="2057284" y="4267446"/>
              <a:ext cx="227634" cy="1499832"/>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a:extLst>
                <a:ext uri="{FF2B5EF4-FFF2-40B4-BE49-F238E27FC236}">
                  <a16:creationId xmlns:a16="http://schemas.microsoft.com/office/drawing/2014/main" id="{6025A0EF-BC3C-4C9F-9763-32D04F9AAF73}"/>
                </a:ext>
              </a:extLst>
            </p:cNvPr>
            <p:cNvSpPr txBox="1"/>
            <p:nvPr/>
          </p:nvSpPr>
          <p:spPr>
            <a:xfrm>
              <a:off x="2968895" y="4930919"/>
              <a:ext cx="3483105" cy="307777"/>
            </a:xfrm>
            <a:prstGeom prst="rect">
              <a:avLst/>
            </a:prstGeom>
            <a:noFill/>
          </p:spPr>
          <p:txBody>
            <a:bodyPr wrap="square" rtlCol="0">
              <a:spAutoFit/>
            </a:bodyPr>
            <a:lstStyle/>
            <a:p>
              <a:r>
                <a:rPr lang="fr-FR" sz="1400" b="1" i="1" dirty="0"/>
                <a:t>FIP/FCPI 2020 : </a:t>
              </a:r>
              <a:r>
                <a:rPr lang="fr-FR" sz="1400" i="1" dirty="0"/>
                <a:t>Remboursement </a:t>
              </a:r>
              <a:r>
                <a:rPr lang="fr-FR" sz="1400" b="1" i="1" dirty="0">
                  <a:solidFill>
                    <a:srgbClr val="C00000"/>
                  </a:solidFill>
                </a:rPr>
                <a:t>en 2027</a:t>
              </a:r>
              <a:r>
                <a:rPr lang="fr-FR" sz="1400" i="1" dirty="0"/>
                <a:t>* </a:t>
              </a:r>
            </a:p>
          </p:txBody>
        </p:sp>
      </p:grpSp>
      <p:grpSp>
        <p:nvGrpSpPr>
          <p:cNvPr id="120" name="Groupe 119">
            <a:extLst>
              <a:ext uri="{FF2B5EF4-FFF2-40B4-BE49-F238E27FC236}">
                <a16:creationId xmlns:a16="http://schemas.microsoft.com/office/drawing/2014/main" id="{8902A6E7-39BE-4B40-AF92-E39B5DCC173D}"/>
              </a:ext>
            </a:extLst>
          </p:cNvPr>
          <p:cNvGrpSpPr/>
          <p:nvPr/>
        </p:nvGrpSpPr>
        <p:grpSpPr>
          <a:xfrm>
            <a:off x="2968894" y="4890033"/>
            <a:ext cx="4932919" cy="571423"/>
            <a:chOff x="2968894" y="4890033"/>
            <a:chExt cx="4932919" cy="571423"/>
          </a:xfrm>
        </p:grpSpPr>
        <p:sp>
          <p:nvSpPr>
            <p:cNvPr id="109" name="Flèche : angle droit 108">
              <a:extLst>
                <a:ext uri="{FF2B5EF4-FFF2-40B4-BE49-F238E27FC236}">
                  <a16:creationId xmlns:a16="http://schemas.microsoft.com/office/drawing/2014/main" id="{22A6142B-B17B-47BC-98E1-A92E3354758B}"/>
                </a:ext>
              </a:extLst>
            </p:cNvPr>
            <p:cNvSpPr/>
            <p:nvPr/>
          </p:nvSpPr>
          <p:spPr>
            <a:xfrm>
              <a:off x="7482566" y="4890033"/>
              <a:ext cx="419247" cy="429393"/>
            </a:xfrm>
            <a:prstGeom prst="bentUpArrow">
              <a:avLst>
                <a:gd name="adj1" fmla="val 11895"/>
                <a:gd name="adj2" fmla="val 13533"/>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a:extLst>
                <a:ext uri="{FF2B5EF4-FFF2-40B4-BE49-F238E27FC236}">
                  <a16:creationId xmlns:a16="http://schemas.microsoft.com/office/drawing/2014/main" id="{A6292CDF-8E68-4217-86E7-3645B5989FEC}"/>
                </a:ext>
              </a:extLst>
            </p:cNvPr>
            <p:cNvSpPr txBox="1"/>
            <p:nvPr/>
          </p:nvSpPr>
          <p:spPr>
            <a:xfrm>
              <a:off x="2968894" y="5153679"/>
              <a:ext cx="4641726" cy="307777"/>
            </a:xfrm>
            <a:prstGeom prst="rect">
              <a:avLst/>
            </a:prstGeom>
            <a:noFill/>
          </p:spPr>
          <p:txBody>
            <a:bodyPr wrap="square" rtlCol="0">
              <a:spAutoFit/>
            </a:bodyPr>
            <a:lstStyle/>
            <a:p>
              <a:r>
                <a:rPr lang="fr-FR" sz="1400" i="1" u="sng" dirty="0"/>
                <a:t>puis</a:t>
              </a:r>
              <a:r>
                <a:rPr lang="fr-FR" sz="1400" i="1" dirty="0"/>
                <a:t> en 2027 : Réemploi des liquidités dans le </a:t>
              </a:r>
              <a:r>
                <a:rPr lang="fr-FR" sz="1400" b="1" i="1" dirty="0"/>
                <a:t>FIP/FCPI 2027</a:t>
              </a:r>
            </a:p>
          </p:txBody>
        </p:sp>
      </p:grpSp>
      <p:sp>
        <p:nvSpPr>
          <p:cNvPr id="114" name="ZoneTexte 113">
            <a:extLst>
              <a:ext uri="{FF2B5EF4-FFF2-40B4-BE49-F238E27FC236}">
                <a16:creationId xmlns:a16="http://schemas.microsoft.com/office/drawing/2014/main" id="{66C71394-F452-4B4B-B8B7-291FB7F521CB}"/>
              </a:ext>
            </a:extLst>
          </p:cNvPr>
          <p:cNvSpPr txBox="1"/>
          <p:nvPr/>
        </p:nvSpPr>
        <p:spPr>
          <a:xfrm>
            <a:off x="6289226" y="6573047"/>
            <a:ext cx="4572000" cy="338554"/>
          </a:xfrm>
          <a:prstGeom prst="rect">
            <a:avLst/>
          </a:prstGeom>
          <a:noFill/>
        </p:spPr>
        <p:txBody>
          <a:bodyPr wrap="square">
            <a:spAutoFit/>
          </a:bodyPr>
          <a:lstStyle/>
          <a:p>
            <a:r>
              <a:rPr lang="fr-FR" sz="1600" i="1" dirty="0"/>
              <a:t>* </a:t>
            </a:r>
            <a:r>
              <a:rPr lang="fr-FR" sz="1000" i="1" dirty="0"/>
              <a:t>Hypothèse de remboursement d’un FIP/FCPI</a:t>
            </a:r>
            <a:endParaRPr lang="fr-FR" sz="1600" dirty="0"/>
          </a:p>
        </p:txBody>
      </p:sp>
      <p:sp>
        <p:nvSpPr>
          <p:cNvPr id="115" name="Rectangle : coins arrondis 114">
            <a:extLst>
              <a:ext uri="{FF2B5EF4-FFF2-40B4-BE49-F238E27FC236}">
                <a16:creationId xmlns:a16="http://schemas.microsoft.com/office/drawing/2014/main" id="{897E9D5E-BB26-41E6-8A99-972D00FDFC99}"/>
              </a:ext>
            </a:extLst>
          </p:cNvPr>
          <p:cNvSpPr/>
          <p:nvPr/>
        </p:nvSpPr>
        <p:spPr>
          <a:xfrm>
            <a:off x="864704" y="2747987"/>
            <a:ext cx="7360349" cy="1107996"/>
          </a:xfrm>
          <a:prstGeom prst="roundRect">
            <a:avLst>
              <a:gd name="adj" fmla="val 4094"/>
            </a:avLst>
          </a:prstGeom>
          <a:noFill/>
          <a:ln w="349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C8737A21-1E68-4EE5-BB15-3002A07AEED5}"/>
              </a:ext>
            </a:extLst>
          </p:cNvPr>
          <p:cNvPicPr>
            <a:picLocks noChangeAspect="1"/>
          </p:cNvPicPr>
          <p:nvPr/>
        </p:nvPicPr>
        <p:blipFill rotWithShape="1">
          <a:blip r:embed="rId7"/>
          <a:srcRect l="17425" t="20628" r="13801"/>
          <a:stretch/>
        </p:blipFill>
        <p:spPr>
          <a:xfrm>
            <a:off x="4422016" y="2880247"/>
            <a:ext cx="1023242" cy="512919"/>
          </a:xfrm>
          <a:prstGeom prst="rect">
            <a:avLst/>
          </a:prstGeom>
        </p:spPr>
      </p:pic>
    </p:spTree>
    <p:extLst>
      <p:ext uri="{BB962C8B-B14F-4D97-AF65-F5344CB8AC3E}">
        <p14:creationId xmlns:p14="http://schemas.microsoft.com/office/powerpoint/2010/main" val="21229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left)">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wipe(left)">
                                      <p:cBhvr>
                                        <p:cTn id="49" dur="500"/>
                                        <p:tgtEl>
                                          <p:spTgt spid="11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left)">
                                      <p:cBhvr>
                                        <p:cTn id="5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animBg="1"/>
      <p:bldP spid="23" grpId="0"/>
      <p:bldP spid="24" grpId="0"/>
      <p:bldP spid="31" grpId="0"/>
      <p:bldP spid="114" grpId="0"/>
      <p:bldP spid="1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8F71FD83-7395-4C85-849D-FFE6292AFA84}"/>
              </a:ext>
            </a:extLst>
          </p:cNvPr>
          <p:cNvSpPr txBox="1"/>
          <p:nvPr/>
        </p:nvSpPr>
        <p:spPr>
          <a:xfrm>
            <a:off x="366971" y="1204231"/>
            <a:ext cx="8410058" cy="2277547"/>
          </a:xfrm>
          <a:prstGeom prst="rect">
            <a:avLst/>
          </a:prstGeom>
          <a:noFill/>
        </p:spPr>
        <p:txBody>
          <a:bodyPr wrap="square" rtlCol="0">
            <a:spAutoFit/>
          </a:bodyPr>
          <a:lstStyle/>
          <a:p>
            <a:endParaRPr lang="fr-FR" sz="5400" cap="all" dirty="0"/>
          </a:p>
          <a:p>
            <a:pPr algn="ctr"/>
            <a:r>
              <a:rPr lang="fr-FR" sz="4400" cap="all" dirty="0">
                <a:solidFill>
                  <a:srgbClr val="CC0000"/>
                </a:solidFill>
              </a:rPr>
              <a:t>Votre PLAN </a:t>
            </a:r>
            <a:br>
              <a:rPr lang="fr-FR" sz="4400" cap="all" dirty="0">
                <a:solidFill>
                  <a:srgbClr val="CC0000"/>
                </a:solidFill>
              </a:rPr>
            </a:br>
            <a:r>
              <a:rPr lang="fr-FR" sz="4400" cap="all" dirty="0">
                <a:solidFill>
                  <a:srgbClr val="CC0000"/>
                </a:solidFill>
              </a:rPr>
              <a:t>D’investissement</a:t>
            </a:r>
          </a:p>
        </p:txBody>
      </p:sp>
      <p:pic>
        <p:nvPicPr>
          <p:cNvPr id="5" name="Graphique 4" descr="Loupe">
            <a:extLst>
              <a:ext uri="{FF2B5EF4-FFF2-40B4-BE49-F238E27FC236}">
                <a16:creationId xmlns:a16="http://schemas.microsoft.com/office/drawing/2014/main" id="{6F6B3DD7-FB34-4852-BD7A-2FC3822438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3309" y="3474745"/>
            <a:ext cx="914400" cy="914400"/>
          </a:xfrm>
          <a:prstGeom prst="rect">
            <a:avLst/>
          </a:prstGeom>
        </p:spPr>
      </p:pic>
      <p:sp>
        <p:nvSpPr>
          <p:cNvPr id="7" name="Rectangle 6">
            <a:extLst>
              <a:ext uri="{FF2B5EF4-FFF2-40B4-BE49-F238E27FC236}">
                <a16:creationId xmlns:a16="http://schemas.microsoft.com/office/drawing/2014/main" id="{B029A065-E70A-4761-81D8-437076D5D541}"/>
              </a:ext>
            </a:extLst>
          </p:cNvPr>
          <p:cNvSpPr/>
          <p:nvPr/>
        </p:nvSpPr>
        <p:spPr>
          <a:xfrm>
            <a:off x="3897393" y="3617557"/>
            <a:ext cx="3367910" cy="523220"/>
          </a:xfrm>
          <a:prstGeom prst="rect">
            <a:avLst/>
          </a:prstGeom>
        </p:spPr>
        <p:txBody>
          <a:bodyPr wrap="none">
            <a:spAutoFit/>
          </a:bodyPr>
          <a:lstStyle/>
          <a:p>
            <a:r>
              <a:rPr lang="fr-FR" sz="2400" cap="all" dirty="0"/>
              <a:t> </a:t>
            </a:r>
            <a:r>
              <a:rPr lang="fr-FR" sz="2800" cap="all" dirty="0"/>
              <a:t>Notre proposition</a:t>
            </a:r>
            <a:endParaRPr lang="fr-FR" sz="2400" dirty="0"/>
          </a:p>
        </p:txBody>
      </p:sp>
    </p:spTree>
    <p:extLst>
      <p:ext uri="{BB962C8B-B14F-4D97-AF65-F5344CB8AC3E}">
        <p14:creationId xmlns:p14="http://schemas.microsoft.com/office/powerpoint/2010/main" val="1427578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75D0A2-696E-438A-AEA3-A058065EEFE5}"/>
              </a:ext>
            </a:extLst>
          </p:cNvPr>
          <p:cNvSpPr/>
          <p:nvPr/>
        </p:nvSpPr>
        <p:spPr>
          <a:xfrm>
            <a:off x="1888429" y="493445"/>
            <a:ext cx="4927375" cy="523220"/>
          </a:xfrm>
          <a:prstGeom prst="rect">
            <a:avLst/>
          </a:prstGeom>
        </p:spPr>
        <p:txBody>
          <a:bodyPr wrap="none">
            <a:spAutoFit/>
          </a:bodyPr>
          <a:lstStyle/>
          <a:p>
            <a:r>
              <a:rPr lang="fr-FR" sz="2800" cap="all" dirty="0"/>
              <a:t>Votre plan d’investissement</a:t>
            </a:r>
            <a:endParaRPr lang="fr-FR" sz="2800" dirty="0"/>
          </a:p>
        </p:txBody>
      </p:sp>
      <p:cxnSp>
        <p:nvCxnSpPr>
          <p:cNvPr id="3" name="Connecteur droit 2">
            <a:extLst>
              <a:ext uri="{FF2B5EF4-FFF2-40B4-BE49-F238E27FC236}">
                <a16:creationId xmlns:a16="http://schemas.microsoft.com/office/drawing/2014/main" id="{218E3644-1AAE-4691-A0C9-72EFD34E4AF0}"/>
              </a:ext>
            </a:extLst>
          </p:cNvPr>
          <p:cNvCxnSpPr>
            <a:cxnSpLocks/>
          </p:cNvCxnSpPr>
          <p:nvPr/>
        </p:nvCxnSpPr>
        <p:spPr>
          <a:xfrm>
            <a:off x="3860055" y="983506"/>
            <a:ext cx="1510405" cy="925"/>
          </a:xfrm>
          <a:prstGeom prst="line">
            <a:avLst/>
          </a:prstGeom>
        </p:spPr>
        <p:style>
          <a:lnRef idx="1">
            <a:schemeClr val="dk1"/>
          </a:lnRef>
          <a:fillRef idx="0">
            <a:schemeClr val="dk1"/>
          </a:fillRef>
          <a:effectRef idx="0">
            <a:schemeClr val="dk1"/>
          </a:effectRef>
          <a:fontRef idx="minor">
            <a:schemeClr val="tx1"/>
          </a:fontRef>
        </p:style>
      </p:cxnSp>
      <p:sp>
        <p:nvSpPr>
          <p:cNvPr id="4" name="ZoneTexte 3">
            <a:extLst>
              <a:ext uri="{FF2B5EF4-FFF2-40B4-BE49-F238E27FC236}">
                <a16:creationId xmlns:a16="http://schemas.microsoft.com/office/drawing/2014/main" id="{BD51F379-27A3-41E2-A84C-0954B3D54A0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grpSp>
        <p:nvGrpSpPr>
          <p:cNvPr id="5" name="Groupe 4">
            <a:extLst>
              <a:ext uri="{FF2B5EF4-FFF2-40B4-BE49-F238E27FC236}">
                <a16:creationId xmlns:a16="http://schemas.microsoft.com/office/drawing/2014/main" id="{635D7433-479E-4179-BBA1-B99541B988FC}"/>
              </a:ext>
            </a:extLst>
          </p:cNvPr>
          <p:cNvGrpSpPr/>
          <p:nvPr/>
        </p:nvGrpSpPr>
        <p:grpSpPr>
          <a:xfrm>
            <a:off x="717452" y="2083572"/>
            <a:ext cx="7721210" cy="3214726"/>
            <a:chOff x="717452" y="2083572"/>
            <a:chExt cx="7721210" cy="3214726"/>
          </a:xfrm>
        </p:grpSpPr>
        <p:sp>
          <p:nvSpPr>
            <p:cNvPr id="37" name="Ellipse 36">
              <a:extLst>
                <a:ext uri="{FF2B5EF4-FFF2-40B4-BE49-F238E27FC236}">
                  <a16:creationId xmlns:a16="http://schemas.microsoft.com/office/drawing/2014/main" id="{DB05091D-AF11-44B8-B4CF-DB3F7442FFEB}"/>
                </a:ext>
              </a:extLst>
            </p:cNvPr>
            <p:cNvSpPr/>
            <p:nvPr/>
          </p:nvSpPr>
          <p:spPr>
            <a:xfrm>
              <a:off x="907827" y="4681195"/>
              <a:ext cx="347075" cy="375411"/>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83DFFB86-74B3-4DFB-9AE6-0BB698D02D2E}"/>
                </a:ext>
              </a:extLst>
            </p:cNvPr>
            <p:cNvSpPr txBox="1"/>
            <p:nvPr/>
          </p:nvSpPr>
          <p:spPr>
            <a:xfrm>
              <a:off x="833474" y="4687274"/>
              <a:ext cx="514705" cy="369332"/>
            </a:xfrm>
            <a:prstGeom prst="rect">
              <a:avLst/>
            </a:prstGeom>
            <a:noFill/>
          </p:spPr>
          <p:txBody>
            <a:bodyPr wrap="square" rtlCol="0">
              <a:spAutoFit/>
            </a:bodyPr>
            <a:lstStyle/>
            <a:p>
              <a:pPr algn="ctr"/>
              <a:r>
                <a:rPr lang="fr-FR" b="1" dirty="0">
                  <a:solidFill>
                    <a:schemeClr val="bg1"/>
                  </a:solidFill>
                </a:rPr>
                <a:t>4</a:t>
              </a:r>
            </a:p>
          </p:txBody>
        </p:sp>
        <p:sp>
          <p:nvSpPr>
            <p:cNvPr id="35" name="Ellipse 34">
              <a:extLst>
                <a:ext uri="{FF2B5EF4-FFF2-40B4-BE49-F238E27FC236}">
                  <a16:creationId xmlns:a16="http://schemas.microsoft.com/office/drawing/2014/main" id="{9C26E8AD-1971-4F2C-8F78-EF38C5AFC6DD}"/>
                </a:ext>
              </a:extLst>
            </p:cNvPr>
            <p:cNvSpPr/>
            <p:nvPr/>
          </p:nvSpPr>
          <p:spPr>
            <a:xfrm>
              <a:off x="881431" y="2414377"/>
              <a:ext cx="347075" cy="37541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33514831-3F22-4236-81C6-3D48ADCFEB03}"/>
                </a:ext>
              </a:extLst>
            </p:cNvPr>
            <p:cNvSpPr txBox="1"/>
            <p:nvPr/>
          </p:nvSpPr>
          <p:spPr>
            <a:xfrm>
              <a:off x="820563" y="2420456"/>
              <a:ext cx="514705" cy="369332"/>
            </a:xfrm>
            <a:prstGeom prst="rect">
              <a:avLst/>
            </a:prstGeom>
            <a:noFill/>
          </p:spPr>
          <p:txBody>
            <a:bodyPr wrap="square" rtlCol="0">
              <a:spAutoFit/>
            </a:bodyPr>
            <a:lstStyle/>
            <a:p>
              <a:pPr algn="ctr"/>
              <a:r>
                <a:rPr lang="fr-FR" b="1" dirty="0">
                  <a:solidFill>
                    <a:schemeClr val="bg1"/>
                  </a:solidFill>
                </a:rPr>
                <a:t>1</a:t>
              </a:r>
            </a:p>
          </p:txBody>
        </p:sp>
        <p:sp>
          <p:nvSpPr>
            <p:cNvPr id="39" name="Ellipse 38">
              <a:extLst>
                <a:ext uri="{FF2B5EF4-FFF2-40B4-BE49-F238E27FC236}">
                  <a16:creationId xmlns:a16="http://schemas.microsoft.com/office/drawing/2014/main" id="{6948DA28-A6FB-4041-A132-3B43470D79FE}"/>
                </a:ext>
              </a:extLst>
            </p:cNvPr>
            <p:cNvSpPr/>
            <p:nvPr/>
          </p:nvSpPr>
          <p:spPr>
            <a:xfrm>
              <a:off x="6038567" y="2411338"/>
              <a:ext cx="347075" cy="37541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8" name="Ellipse 2047">
              <a:extLst>
                <a:ext uri="{FF2B5EF4-FFF2-40B4-BE49-F238E27FC236}">
                  <a16:creationId xmlns:a16="http://schemas.microsoft.com/office/drawing/2014/main" id="{464E804A-0ECC-462C-AEA0-395B4F59938C}"/>
                </a:ext>
              </a:extLst>
            </p:cNvPr>
            <p:cNvSpPr/>
            <p:nvPr/>
          </p:nvSpPr>
          <p:spPr>
            <a:xfrm>
              <a:off x="6010428" y="4674882"/>
              <a:ext cx="347075" cy="37541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4EE053DF-134A-49D4-B4CB-9FC5C6140D92}"/>
                </a:ext>
              </a:extLst>
            </p:cNvPr>
            <p:cNvSpPr txBox="1"/>
            <p:nvPr/>
          </p:nvSpPr>
          <p:spPr>
            <a:xfrm>
              <a:off x="1518154" y="2398988"/>
              <a:ext cx="1612277" cy="369332"/>
            </a:xfrm>
            <a:prstGeom prst="rect">
              <a:avLst/>
            </a:prstGeom>
            <a:noFill/>
          </p:spPr>
          <p:txBody>
            <a:bodyPr wrap="square">
              <a:spAutoFit/>
            </a:bodyPr>
            <a:lstStyle/>
            <a:p>
              <a:r>
                <a:rPr lang="fr-FR" dirty="0"/>
                <a:t>Vos objectifs</a:t>
              </a:r>
            </a:p>
          </p:txBody>
        </p:sp>
        <p:sp>
          <p:nvSpPr>
            <p:cNvPr id="44" name="ZoneTexte 43">
              <a:extLst>
                <a:ext uri="{FF2B5EF4-FFF2-40B4-BE49-F238E27FC236}">
                  <a16:creationId xmlns:a16="http://schemas.microsoft.com/office/drawing/2014/main" id="{84B09272-CF1F-4D65-A72D-7F55A3576834}"/>
                </a:ext>
              </a:extLst>
            </p:cNvPr>
            <p:cNvSpPr txBox="1"/>
            <p:nvPr/>
          </p:nvSpPr>
          <p:spPr>
            <a:xfrm>
              <a:off x="6455980" y="2323713"/>
              <a:ext cx="1718515" cy="646331"/>
            </a:xfrm>
            <a:prstGeom prst="rect">
              <a:avLst/>
            </a:prstGeom>
            <a:noFill/>
          </p:spPr>
          <p:txBody>
            <a:bodyPr wrap="square">
              <a:spAutoFit/>
            </a:bodyPr>
            <a:lstStyle/>
            <a:p>
              <a:pPr algn="ctr"/>
              <a:r>
                <a:rPr lang="fr-FR" dirty="0"/>
                <a:t>Votre épargne disponible</a:t>
              </a:r>
            </a:p>
          </p:txBody>
        </p:sp>
        <p:sp>
          <p:nvSpPr>
            <p:cNvPr id="49" name="ZoneTexte 48">
              <a:extLst>
                <a:ext uri="{FF2B5EF4-FFF2-40B4-BE49-F238E27FC236}">
                  <a16:creationId xmlns:a16="http://schemas.microsoft.com/office/drawing/2014/main" id="{FE149C47-D733-40C6-A798-C261439D4BB9}"/>
                </a:ext>
              </a:extLst>
            </p:cNvPr>
            <p:cNvSpPr txBox="1"/>
            <p:nvPr/>
          </p:nvSpPr>
          <p:spPr>
            <a:xfrm>
              <a:off x="6227443" y="4560201"/>
              <a:ext cx="2211219" cy="646331"/>
            </a:xfrm>
            <a:prstGeom prst="rect">
              <a:avLst/>
            </a:prstGeom>
            <a:noFill/>
          </p:spPr>
          <p:txBody>
            <a:bodyPr wrap="square">
              <a:spAutoFit/>
            </a:bodyPr>
            <a:lstStyle/>
            <a:p>
              <a:pPr algn="ctr"/>
              <a:r>
                <a:rPr lang="fr-FR" dirty="0"/>
                <a:t>Votre Connaissance </a:t>
              </a:r>
            </a:p>
            <a:p>
              <a:pPr algn="ctr"/>
              <a:r>
                <a:rPr lang="fr-FR" dirty="0"/>
                <a:t>&amp; Expérience </a:t>
              </a:r>
            </a:p>
          </p:txBody>
        </p:sp>
        <p:sp>
          <p:nvSpPr>
            <p:cNvPr id="53" name="ZoneTexte 52">
              <a:extLst>
                <a:ext uri="{FF2B5EF4-FFF2-40B4-BE49-F238E27FC236}">
                  <a16:creationId xmlns:a16="http://schemas.microsoft.com/office/drawing/2014/main" id="{48E51509-AD3B-452A-990B-5E195049A967}"/>
                </a:ext>
              </a:extLst>
            </p:cNvPr>
            <p:cNvSpPr txBox="1"/>
            <p:nvPr/>
          </p:nvSpPr>
          <p:spPr>
            <a:xfrm>
              <a:off x="1236797" y="4538543"/>
              <a:ext cx="1959521" cy="646331"/>
            </a:xfrm>
            <a:prstGeom prst="rect">
              <a:avLst/>
            </a:prstGeom>
            <a:noFill/>
          </p:spPr>
          <p:txBody>
            <a:bodyPr wrap="square">
              <a:spAutoFit/>
            </a:bodyPr>
            <a:lstStyle/>
            <a:p>
              <a:pPr algn="ctr"/>
              <a:r>
                <a:rPr lang="fr-FR" dirty="0"/>
                <a:t>Votre tolérance </a:t>
              </a:r>
            </a:p>
            <a:p>
              <a:pPr algn="ctr"/>
              <a:r>
                <a:rPr lang="fr-FR" dirty="0"/>
                <a:t>au risque</a:t>
              </a:r>
            </a:p>
          </p:txBody>
        </p:sp>
        <p:sp>
          <p:nvSpPr>
            <p:cNvPr id="21" name="ZoneTexte 20">
              <a:extLst>
                <a:ext uri="{FF2B5EF4-FFF2-40B4-BE49-F238E27FC236}">
                  <a16:creationId xmlns:a16="http://schemas.microsoft.com/office/drawing/2014/main" id="{A44AB6D4-5B84-45CE-A2D4-4809257F4D70}"/>
                </a:ext>
              </a:extLst>
            </p:cNvPr>
            <p:cNvSpPr txBox="1"/>
            <p:nvPr/>
          </p:nvSpPr>
          <p:spPr>
            <a:xfrm>
              <a:off x="5927209" y="4687274"/>
              <a:ext cx="514705" cy="369332"/>
            </a:xfrm>
            <a:prstGeom prst="rect">
              <a:avLst/>
            </a:prstGeom>
            <a:noFill/>
          </p:spPr>
          <p:txBody>
            <a:bodyPr wrap="square" rtlCol="0">
              <a:spAutoFit/>
            </a:bodyPr>
            <a:lstStyle/>
            <a:p>
              <a:pPr algn="ctr"/>
              <a:r>
                <a:rPr lang="fr-FR" b="1" dirty="0">
                  <a:solidFill>
                    <a:schemeClr val="bg1"/>
                  </a:solidFill>
                </a:rPr>
                <a:t>3</a:t>
              </a:r>
            </a:p>
          </p:txBody>
        </p:sp>
        <p:sp>
          <p:nvSpPr>
            <p:cNvPr id="24" name="ZoneTexte 23">
              <a:extLst>
                <a:ext uri="{FF2B5EF4-FFF2-40B4-BE49-F238E27FC236}">
                  <a16:creationId xmlns:a16="http://schemas.microsoft.com/office/drawing/2014/main" id="{49302BEC-628B-48FD-9DAE-3F0B0E04FE65}"/>
                </a:ext>
              </a:extLst>
            </p:cNvPr>
            <p:cNvSpPr txBox="1"/>
            <p:nvPr/>
          </p:nvSpPr>
          <p:spPr>
            <a:xfrm>
              <a:off x="5955346" y="2422505"/>
              <a:ext cx="514705" cy="369332"/>
            </a:xfrm>
            <a:prstGeom prst="rect">
              <a:avLst/>
            </a:prstGeom>
            <a:noFill/>
          </p:spPr>
          <p:txBody>
            <a:bodyPr wrap="square" rtlCol="0">
              <a:spAutoFit/>
            </a:bodyPr>
            <a:lstStyle/>
            <a:p>
              <a:pPr algn="ctr"/>
              <a:r>
                <a:rPr lang="fr-FR" b="1" dirty="0">
                  <a:solidFill>
                    <a:schemeClr val="bg1"/>
                  </a:solidFill>
                </a:rPr>
                <a:t>2</a:t>
              </a:r>
            </a:p>
          </p:txBody>
        </p:sp>
        <p:pic>
          <p:nvPicPr>
            <p:cNvPr id="33" name="Graphique 32">
              <a:extLst>
                <a:ext uri="{FF2B5EF4-FFF2-40B4-BE49-F238E27FC236}">
                  <a16:creationId xmlns:a16="http://schemas.microsoft.com/office/drawing/2014/main" id="{5C238EF4-0C0F-48D4-8B2F-FB8C942EA6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053576" y="2083572"/>
              <a:ext cx="2962848" cy="2976800"/>
            </a:xfrm>
            <a:prstGeom prst="rect">
              <a:avLst/>
            </a:prstGeom>
          </p:spPr>
        </p:pic>
        <p:sp>
          <p:nvSpPr>
            <p:cNvPr id="2049" name="Rectangle : coins arrondis 2048">
              <a:extLst>
                <a:ext uri="{FF2B5EF4-FFF2-40B4-BE49-F238E27FC236}">
                  <a16:creationId xmlns:a16="http://schemas.microsoft.com/office/drawing/2014/main" id="{34E74A46-CA65-4976-BB9E-D83D290C32F7}"/>
                </a:ext>
              </a:extLst>
            </p:cNvPr>
            <p:cNvSpPr/>
            <p:nvPr/>
          </p:nvSpPr>
          <p:spPr>
            <a:xfrm>
              <a:off x="717452" y="2212931"/>
              <a:ext cx="2412979" cy="811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1" name="Rectangle : coins arrondis 2050">
              <a:extLst>
                <a:ext uri="{FF2B5EF4-FFF2-40B4-BE49-F238E27FC236}">
                  <a16:creationId xmlns:a16="http://schemas.microsoft.com/office/drawing/2014/main" id="{5AED5FE8-219C-457E-BA39-1B1E21F66EBD}"/>
                </a:ext>
              </a:extLst>
            </p:cNvPr>
            <p:cNvSpPr/>
            <p:nvPr/>
          </p:nvSpPr>
          <p:spPr>
            <a:xfrm>
              <a:off x="717452" y="4469456"/>
              <a:ext cx="2412979" cy="811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Rectangle : coins arrondis 2052">
              <a:extLst>
                <a:ext uri="{FF2B5EF4-FFF2-40B4-BE49-F238E27FC236}">
                  <a16:creationId xmlns:a16="http://schemas.microsoft.com/office/drawing/2014/main" id="{67827FE8-4207-44C4-BED7-F6A603B162E6}"/>
                </a:ext>
              </a:extLst>
            </p:cNvPr>
            <p:cNvSpPr/>
            <p:nvPr/>
          </p:nvSpPr>
          <p:spPr>
            <a:xfrm>
              <a:off x="5862538" y="2243708"/>
              <a:ext cx="2490010" cy="811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5" name="Rectangle : coins arrondis 2054">
              <a:extLst>
                <a:ext uri="{FF2B5EF4-FFF2-40B4-BE49-F238E27FC236}">
                  <a16:creationId xmlns:a16="http://schemas.microsoft.com/office/drawing/2014/main" id="{A76E573F-2780-4065-AC76-A6D4A52C47DE}"/>
                </a:ext>
              </a:extLst>
            </p:cNvPr>
            <p:cNvSpPr/>
            <p:nvPr/>
          </p:nvSpPr>
          <p:spPr>
            <a:xfrm>
              <a:off x="5842800" y="4486674"/>
              <a:ext cx="2509747" cy="811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935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9E7AE67-303C-47C4-A00E-32533FCB0FD1}"/>
              </a:ext>
            </a:extLst>
          </p:cNvPr>
          <p:cNvSpPr/>
          <p:nvPr/>
        </p:nvSpPr>
        <p:spPr>
          <a:xfrm>
            <a:off x="1000232" y="4888649"/>
            <a:ext cx="7490995" cy="1075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C539D3DB-A141-4EC7-835B-8CE873980549}"/>
              </a:ext>
            </a:extLst>
          </p:cNvPr>
          <p:cNvSpPr/>
          <p:nvPr/>
        </p:nvSpPr>
        <p:spPr>
          <a:xfrm>
            <a:off x="1011255" y="3494449"/>
            <a:ext cx="7490995" cy="1075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482C0CA3-374C-41DF-8A39-AA356A5663B8}"/>
              </a:ext>
            </a:extLst>
          </p:cNvPr>
          <p:cNvSpPr/>
          <p:nvPr/>
        </p:nvSpPr>
        <p:spPr>
          <a:xfrm>
            <a:off x="1011256" y="2159800"/>
            <a:ext cx="7490995" cy="1075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a:extLst>
              <a:ext uri="{FF2B5EF4-FFF2-40B4-BE49-F238E27FC236}">
                <a16:creationId xmlns:a16="http://schemas.microsoft.com/office/drawing/2014/main" id="{3C03934F-EA7B-49A1-A762-7001E23305A1}"/>
              </a:ext>
            </a:extLst>
          </p:cNvPr>
          <p:cNvGrpSpPr/>
          <p:nvPr/>
        </p:nvGrpSpPr>
        <p:grpSpPr>
          <a:xfrm>
            <a:off x="1792518" y="3669902"/>
            <a:ext cx="6709731" cy="700580"/>
            <a:chOff x="1792519" y="3698038"/>
            <a:chExt cx="4913380" cy="700580"/>
          </a:xfrm>
        </p:grpSpPr>
        <p:sp>
          <p:nvSpPr>
            <p:cNvPr id="108" name="Rectangle 107">
              <a:extLst>
                <a:ext uri="{FF2B5EF4-FFF2-40B4-BE49-F238E27FC236}">
                  <a16:creationId xmlns:a16="http://schemas.microsoft.com/office/drawing/2014/main" id="{C2F55555-45DE-47D3-8FAD-1C4724FE8DAC}"/>
                </a:ext>
              </a:extLst>
            </p:cNvPr>
            <p:cNvSpPr/>
            <p:nvPr/>
          </p:nvSpPr>
          <p:spPr>
            <a:xfrm>
              <a:off x="1792519" y="3698038"/>
              <a:ext cx="3951822" cy="391389"/>
            </a:xfrm>
            <a:prstGeom prst="rect">
              <a:avLst/>
            </a:prstGeom>
          </p:spPr>
          <p:txBody>
            <a:bodyPr wrap="square">
              <a:spAutoFit/>
            </a:bodyPr>
            <a:lstStyle/>
            <a:p>
              <a:pPr>
                <a:lnSpc>
                  <a:spcPct val="107000"/>
                </a:lnSpc>
                <a:spcAft>
                  <a:spcPts val="0"/>
                </a:spcAft>
                <a:tabLst>
                  <a:tab pos="3510915" algn="l"/>
                </a:tabLst>
              </a:pPr>
              <a:r>
                <a:rPr lang="fr-FR" sz="1900" b="1" dirty="0">
                  <a:ea typeface="Times New Roman" panose="02020603050405020304" pitchFamily="18" charset="0"/>
                  <a:cs typeface="Times New Roman" panose="02020603050405020304" pitchFamily="18" charset="0"/>
                </a:rPr>
                <a:t>Diversifier son patrimoine</a:t>
              </a:r>
              <a:endParaRPr lang="fr-FR" sz="1900" b="1" dirty="0">
                <a:solidFill>
                  <a:srgbClr val="C00000"/>
                </a:solidFill>
                <a:ea typeface="Times New Roman" panose="02020603050405020304" pitchFamily="18" charset="0"/>
                <a:cs typeface="Times New Roman" panose="02020603050405020304" pitchFamily="18" charset="0"/>
              </a:endParaRPr>
            </a:p>
          </p:txBody>
        </p:sp>
        <p:sp>
          <p:nvSpPr>
            <p:cNvPr id="111" name="Rectangle 110">
              <a:extLst>
                <a:ext uri="{FF2B5EF4-FFF2-40B4-BE49-F238E27FC236}">
                  <a16:creationId xmlns:a16="http://schemas.microsoft.com/office/drawing/2014/main" id="{D94D835A-184D-433A-8E34-57DE99BF8432}"/>
                </a:ext>
              </a:extLst>
            </p:cNvPr>
            <p:cNvSpPr/>
            <p:nvPr/>
          </p:nvSpPr>
          <p:spPr>
            <a:xfrm>
              <a:off x="1792519" y="4056088"/>
              <a:ext cx="4913380" cy="342530"/>
            </a:xfrm>
            <a:prstGeom prst="rect">
              <a:avLst/>
            </a:prstGeom>
          </p:spPr>
          <p:txBody>
            <a:bodyPr wrap="square">
              <a:spAutoFit/>
            </a:bodyPr>
            <a:lstStyle/>
            <a:p>
              <a:pPr>
                <a:lnSpc>
                  <a:spcPct val="107000"/>
                </a:lnSpc>
                <a:spcAft>
                  <a:spcPts val="0"/>
                </a:spcAft>
                <a:tabLst>
                  <a:tab pos="3510915" algn="l"/>
                </a:tabLst>
              </a:pPr>
              <a:r>
                <a:rPr lang="fr-FR" sz="1600" dirty="0">
                  <a:ea typeface="Times New Roman" panose="02020603050405020304" pitchFamily="18" charset="0"/>
                  <a:cs typeface="Times New Roman" panose="02020603050405020304" pitchFamily="18" charset="0"/>
                  <a:sym typeface="Wingdings" panose="05000000000000000000" pitchFamily="2" charset="2"/>
                </a:rPr>
                <a:t> Un investissement différenciant et complémentaire</a:t>
              </a:r>
              <a:endParaRPr lang="fr-FR" sz="1500" dirty="0">
                <a:solidFill>
                  <a:srgbClr val="C00000"/>
                </a:solidFill>
                <a:ea typeface="Times New Roman" panose="02020603050405020304" pitchFamily="18" charset="0"/>
                <a:cs typeface="Times New Roman" panose="02020603050405020304" pitchFamily="18" charset="0"/>
              </a:endParaRPr>
            </a:p>
          </p:txBody>
        </p:sp>
      </p:grpSp>
      <p:grpSp>
        <p:nvGrpSpPr>
          <p:cNvPr id="33" name="Groupe 32">
            <a:extLst>
              <a:ext uri="{FF2B5EF4-FFF2-40B4-BE49-F238E27FC236}">
                <a16:creationId xmlns:a16="http://schemas.microsoft.com/office/drawing/2014/main" id="{67A5FA51-2861-4E02-90FB-137D4F3E1CD6}"/>
              </a:ext>
            </a:extLst>
          </p:cNvPr>
          <p:cNvGrpSpPr/>
          <p:nvPr/>
        </p:nvGrpSpPr>
        <p:grpSpPr>
          <a:xfrm>
            <a:off x="1792519" y="5047979"/>
            <a:ext cx="6976999" cy="679166"/>
            <a:chOff x="1792519" y="5090185"/>
            <a:chExt cx="6976999" cy="679166"/>
          </a:xfrm>
        </p:grpSpPr>
        <p:sp>
          <p:nvSpPr>
            <p:cNvPr id="109" name="Rectangle 108">
              <a:extLst>
                <a:ext uri="{FF2B5EF4-FFF2-40B4-BE49-F238E27FC236}">
                  <a16:creationId xmlns:a16="http://schemas.microsoft.com/office/drawing/2014/main" id="{D41542CB-13FE-491F-AEEC-024EFC4D0E23}"/>
                </a:ext>
              </a:extLst>
            </p:cNvPr>
            <p:cNvSpPr/>
            <p:nvPr/>
          </p:nvSpPr>
          <p:spPr>
            <a:xfrm>
              <a:off x="1792519" y="5090185"/>
              <a:ext cx="5558962" cy="391389"/>
            </a:xfrm>
            <a:prstGeom prst="rect">
              <a:avLst/>
            </a:prstGeom>
          </p:spPr>
          <p:txBody>
            <a:bodyPr wrap="square">
              <a:spAutoFit/>
            </a:bodyPr>
            <a:lstStyle/>
            <a:p>
              <a:pPr>
                <a:lnSpc>
                  <a:spcPct val="107000"/>
                </a:lnSpc>
                <a:spcAft>
                  <a:spcPts val="0"/>
                </a:spcAft>
                <a:tabLst>
                  <a:tab pos="3510915" algn="l"/>
                </a:tabLst>
              </a:pPr>
              <a:r>
                <a:rPr lang="fr-FR" sz="1900" b="1" dirty="0">
                  <a:ea typeface="Times New Roman" panose="02020603050405020304" pitchFamily="18" charset="0"/>
                  <a:cs typeface="Times New Roman" panose="02020603050405020304" pitchFamily="18" charset="0"/>
                </a:rPr>
                <a:t>Bénéficier d’un potentiel de performance attractif</a:t>
              </a:r>
              <a:endParaRPr lang="fr-FR" sz="1900" b="1" dirty="0">
                <a:solidFill>
                  <a:srgbClr val="C00000"/>
                </a:solidFill>
                <a:ea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67FE14E6-0454-4D68-BB4B-69EF1CD71A1D}"/>
                </a:ext>
              </a:extLst>
            </p:cNvPr>
            <p:cNvSpPr/>
            <p:nvPr/>
          </p:nvSpPr>
          <p:spPr>
            <a:xfrm>
              <a:off x="1792519" y="5426821"/>
              <a:ext cx="6976999" cy="342530"/>
            </a:xfrm>
            <a:prstGeom prst="rect">
              <a:avLst/>
            </a:prstGeom>
          </p:spPr>
          <p:txBody>
            <a:bodyPr wrap="square">
              <a:spAutoFit/>
            </a:bodyPr>
            <a:lstStyle/>
            <a:p>
              <a:pPr>
                <a:lnSpc>
                  <a:spcPct val="107000"/>
                </a:lnSpc>
                <a:spcAft>
                  <a:spcPts val="0"/>
                </a:spcAft>
                <a:tabLst>
                  <a:tab pos="3510915" algn="l"/>
                </a:tabLst>
              </a:pPr>
              <a:r>
                <a:rPr lang="fr-FR" sz="1600" dirty="0">
                  <a:ea typeface="Times New Roman" panose="02020603050405020304" pitchFamily="18" charset="0"/>
                  <a:cs typeface="Times New Roman" panose="02020603050405020304" pitchFamily="18" charset="0"/>
                  <a:sym typeface="Wingdings" panose="05000000000000000000" pitchFamily="2" charset="2"/>
                </a:rPr>
                <a:t>  </a:t>
              </a:r>
              <a:r>
                <a:rPr lang="fr-FR" sz="1500" dirty="0">
                  <a:ea typeface="Times New Roman" panose="02020603050405020304" pitchFamily="18" charset="0"/>
                  <a:cs typeface="Times New Roman" panose="02020603050405020304" pitchFamily="18" charset="0"/>
                </a:rPr>
                <a:t>Des perspectives de croissance élevées sur un horizon moyen / long terme </a:t>
              </a:r>
              <a:endParaRPr lang="fr-FR" sz="1500" dirty="0">
                <a:solidFill>
                  <a:srgbClr val="C00000"/>
                </a:solidFill>
                <a:ea typeface="Times New Roman" panose="02020603050405020304" pitchFamily="18" charset="0"/>
                <a:cs typeface="Times New Roman" panose="02020603050405020304" pitchFamily="18" charset="0"/>
              </a:endParaRPr>
            </a:p>
          </p:txBody>
        </p:sp>
      </p:grpSp>
      <p:pic>
        <p:nvPicPr>
          <p:cNvPr id="9" name="Picture 2" descr="Livre Ouvert Avec Une Loupe | Icons Gratuite">
            <a:extLst>
              <a:ext uri="{FF2B5EF4-FFF2-40B4-BE49-F238E27FC236}">
                <a16:creationId xmlns:a16="http://schemas.microsoft.com/office/drawing/2014/main" id="{C7A0B6F5-1233-44F1-99F0-0AAFF478E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56" y="1136829"/>
            <a:ext cx="889627" cy="889627"/>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D21A982D-75E9-4EFF-911B-BE341BB4A52B}"/>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67" name="Rectangle 66">
            <a:extLst>
              <a:ext uri="{FF2B5EF4-FFF2-40B4-BE49-F238E27FC236}">
                <a16:creationId xmlns:a16="http://schemas.microsoft.com/office/drawing/2014/main" id="{C71977E8-9A78-4223-9C39-26F905AFAC9E}"/>
              </a:ext>
            </a:extLst>
          </p:cNvPr>
          <p:cNvSpPr/>
          <p:nvPr/>
        </p:nvSpPr>
        <p:spPr>
          <a:xfrm>
            <a:off x="3422356" y="578569"/>
            <a:ext cx="1840825" cy="461665"/>
          </a:xfrm>
          <a:prstGeom prst="rect">
            <a:avLst/>
          </a:prstGeom>
        </p:spPr>
        <p:txBody>
          <a:bodyPr wrap="none">
            <a:spAutoFit/>
          </a:bodyPr>
          <a:lstStyle/>
          <a:p>
            <a:r>
              <a:rPr lang="fr-FR" sz="2400" cap="all" dirty="0"/>
              <a:t>C’est quoi ?</a:t>
            </a:r>
            <a:endParaRPr lang="fr-FR" sz="2400" dirty="0"/>
          </a:p>
        </p:txBody>
      </p:sp>
      <p:cxnSp>
        <p:nvCxnSpPr>
          <p:cNvPr id="68" name="Connecteur droit 67">
            <a:extLst>
              <a:ext uri="{FF2B5EF4-FFF2-40B4-BE49-F238E27FC236}">
                <a16:creationId xmlns:a16="http://schemas.microsoft.com/office/drawing/2014/main" id="{3255DBA8-E6B8-4798-B8AC-48B838BD7B27}"/>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FB5AB82D-182B-4597-AC98-5B4C00E20082}"/>
              </a:ext>
            </a:extLst>
          </p:cNvPr>
          <p:cNvSpPr/>
          <p:nvPr/>
        </p:nvSpPr>
        <p:spPr>
          <a:xfrm>
            <a:off x="1483612" y="1285912"/>
            <a:ext cx="6891978" cy="407035"/>
          </a:xfrm>
          <a:prstGeom prst="rect">
            <a:avLst/>
          </a:prstGeom>
        </p:spPr>
        <p:txBody>
          <a:bodyPr wrap="square">
            <a:spAutoFit/>
          </a:bodyPr>
          <a:lstStyle/>
          <a:p>
            <a:pPr>
              <a:lnSpc>
                <a:spcPct val="107000"/>
              </a:lnSpc>
              <a:spcAft>
                <a:spcPts val="0"/>
              </a:spcAft>
              <a:tabLst>
                <a:tab pos="3510915" algn="l"/>
              </a:tabLst>
            </a:pPr>
            <a:r>
              <a:rPr lang="fr-FR" sz="2000" dirty="0">
                <a:ea typeface="Times New Roman" panose="02020603050405020304" pitchFamily="18" charset="0"/>
                <a:cs typeface="Times New Roman" panose="02020603050405020304" pitchFamily="18" charset="0"/>
              </a:rPr>
              <a:t>Le </a:t>
            </a:r>
            <a:r>
              <a:rPr lang="fr-FR" sz="2000" b="1" dirty="0">
                <a:ea typeface="Times New Roman" panose="02020603050405020304" pitchFamily="18" charset="0"/>
                <a:cs typeface="Times New Roman" panose="02020603050405020304" pitchFamily="18" charset="0"/>
              </a:rPr>
              <a:t>Capital Investissement </a:t>
            </a:r>
            <a:r>
              <a:rPr lang="fr-FR" sz="2000" dirty="0">
                <a:ea typeface="Times New Roman" panose="02020603050405020304" pitchFamily="18" charset="0"/>
                <a:cs typeface="Times New Roman" panose="02020603050405020304" pitchFamily="18" charset="0"/>
              </a:rPr>
              <a:t>présente</a:t>
            </a:r>
            <a:r>
              <a:rPr lang="fr-FR" sz="2000" b="1" dirty="0">
                <a:ea typeface="Times New Roman" panose="02020603050405020304" pitchFamily="18" charset="0"/>
                <a:cs typeface="Times New Roman" panose="02020603050405020304" pitchFamily="18" charset="0"/>
              </a:rPr>
              <a:t> </a:t>
            </a:r>
            <a:r>
              <a:rPr lang="fr-FR" sz="2000" b="1" dirty="0">
                <a:solidFill>
                  <a:srgbClr val="C00000"/>
                </a:solidFill>
                <a:ea typeface="Times New Roman" panose="02020603050405020304" pitchFamily="18" charset="0"/>
                <a:cs typeface="Times New Roman" panose="02020603050405020304" pitchFamily="18" charset="0"/>
              </a:rPr>
              <a:t>de réels</a:t>
            </a:r>
            <a:r>
              <a:rPr lang="fr-FR" sz="2000" dirty="0">
                <a:ea typeface="Times New Roman" panose="02020603050405020304" pitchFamily="18" charset="0"/>
                <a:cs typeface="Times New Roman" panose="02020603050405020304" pitchFamily="18" charset="0"/>
              </a:rPr>
              <a:t> </a:t>
            </a:r>
            <a:r>
              <a:rPr lang="fr-FR" sz="2000" b="1" dirty="0">
                <a:solidFill>
                  <a:srgbClr val="C00000"/>
                </a:solidFill>
                <a:ea typeface="Times New Roman" panose="02020603050405020304" pitchFamily="18" charset="0"/>
                <a:cs typeface="Times New Roman" panose="02020603050405020304" pitchFamily="18" charset="0"/>
              </a:rPr>
              <a:t>attraits</a:t>
            </a:r>
            <a:endParaRPr lang="fr-FR" sz="2000" dirty="0">
              <a:solidFill>
                <a:schemeClr val="bg2">
                  <a:lumMod val="25000"/>
                </a:schemeClr>
              </a:solidFill>
              <a:ea typeface="Times New Roman" panose="02020603050405020304" pitchFamily="18" charset="0"/>
              <a:cs typeface="Times New Roman" panose="02020603050405020304" pitchFamily="18" charset="0"/>
            </a:endParaRPr>
          </a:p>
        </p:txBody>
      </p:sp>
      <p:grpSp>
        <p:nvGrpSpPr>
          <p:cNvPr id="23" name="Groupe 22">
            <a:extLst>
              <a:ext uri="{FF2B5EF4-FFF2-40B4-BE49-F238E27FC236}">
                <a16:creationId xmlns:a16="http://schemas.microsoft.com/office/drawing/2014/main" id="{FB3A3025-1D95-47DE-BF0D-6361502004F2}"/>
              </a:ext>
            </a:extLst>
          </p:cNvPr>
          <p:cNvGrpSpPr/>
          <p:nvPr/>
        </p:nvGrpSpPr>
        <p:grpSpPr>
          <a:xfrm>
            <a:off x="441446" y="2159800"/>
            <a:ext cx="8285868" cy="1067173"/>
            <a:chOff x="441446" y="2159800"/>
            <a:chExt cx="8285868" cy="1067173"/>
          </a:xfrm>
        </p:grpSpPr>
        <p:sp>
          <p:nvSpPr>
            <p:cNvPr id="107" name="Rectangle 106">
              <a:extLst>
                <a:ext uri="{FF2B5EF4-FFF2-40B4-BE49-F238E27FC236}">
                  <a16:creationId xmlns:a16="http://schemas.microsoft.com/office/drawing/2014/main" id="{6221FF70-0FB0-49C4-881F-1D01343D9350}"/>
                </a:ext>
              </a:extLst>
            </p:cNvPr>
            <p:cNvSpPr/>
            <p:nvPr/>
          </p:nvSpPr>
          <p:spPr>
            <a:xfrm>
              <a:off x="1741290" y="2196647"/>
              <a:ext cx="3910111" cy="391389"/>
            </a:xfrm>
            <a:prstGeom prst="rect">
              <a:avLst/>
            </a:prstGeom>
          </p:spPr>
          <p:txBody>
            <a:bodyPr wrap="square">
              <a:spAutoFit/>
            </a:bodyPr>
            <a:lstStyle/>
            <a:p>
              <a:pPr>
                <a:lnSpc>
                  <a:spcPct val="107000"/>
                </a:lnSpc>
                <a:spcAft>
                  <a:spcPts val="0"/>
                </a:spcAft>
                <a:tabLst>
                  <a:tab pos="3510915" algn="l"/>
                </a:tabLst>
              </a:pPr>
              <a:r>
                <a:rPr lang="fr-FR" sz="1900" b="1" dirty="0">
                  <a:ea typeface="Times New Roman" panose="02020603050405020304" pitchFamily="18" charset="0"/>
                  <a:cs typeface="Times New Roman" panose="02020603050405020304" pitchFamily="18" charset="0"/>
                </a:rPr>
                <a:t>Soutenir l’économie réelle </a:t>
              </a:r>
              <a:endParaRPr lang="fr-FR" sz="1900" b="1" dirty="0">
                <a:solidFill>
                  <a:srgbClr val="C00000"/>
                </a:solidFill>
                <a:ea typeface="Times New Roman" panose="02020603050405020304" pitchFamily="18" charset="0"/>
                <a:cs typeface="Times New Roman" panose="02020603050405020304" pitchFamily="18" charset="0"/>
              </a:endParaRPr>
            </a:p>
          </p:txBody>
        </p:sp>
        <p:sp>
          <p:nvSpPr>
            <p:cNvPr id="110" name="Rectangle 109">
              <a:extLst>
                <a:ext uri="{FF2B5EF4-FFF2-40B4-BE49-F238E27FC236}">
                  <a16:creationId xmlns:a16="http://schemas.microsoft.com/office/drawing/2014/main" id="{BF8438A7-B03C-456E-A9D9-BF87746C2486}"/>
                </a:ext>
              </a:extLst>
            </p:cNvPr>
            <p:cNvSpPr/>
            <p:nvPr/>
          </p:nvSpPr>
          <p:spPr>
            <a:xfrm>
              <a:off x="1750315" y="2559043"/>
              <a:ext cx="6976999" cy="591829"/>
            </a:xfrm>
            <a:prstGeom prst="rect">
              <a:avLst/>
            </a:prstGeom>
          </p:spPr>
          <p:txBody>
            <a:bodyPr wrap="square">
              <a:spAutoFit/>
            </a:bodyPr>
            <a:lstStyle/>
            <a:p>
              <a:pPr>
                <a:lnSpc>
                  <a:spcPct val="107000"/>
                </a:lnSpc>
                <a:spcAft>
                  <a:spcPts val="0"/>
                </a:spcAft>
                <a:tabLst>
                  <a:tab pos="3510915" algn="l"/>
                </a:tabLst>
              </a:pPr>
              <a:r>
                <a:rPr lang="fr-FR" sz="1600" dirty="0">
                  <a:ea typeface="Times New Roman" panose="02020603050405020304" pitchFamily="18" charset="0"/>
                  <a:cs typeface="Times New Roman" panose="02020603050405020304" pitchFamily="18" charset="0"/>
                  <a:sym typeface="Wingdings" panose="05000000000000000000" pitchFamily="2" charset="2"/>
                </a:rPr>
                <a:t> D</a:t>
              </a:r>
              <a:r>
                <a:rPr lang="fr-FR" sz="1500" dirty="0">
                  <a:ea typeface="Times New Roman" panose="02020603050405020304" pitchFamily="18" charset="0"/>
                  <a:cs typeface="Times New Roman" panose="02020603050405020304" pitchFamily="18" charset="0"/>
                  <a:sym typeface="Wingdings" panose="05000000000000000000" pitchFamily="2" charset="2"/>
                </a:rPr>
                <a:t>es prises de participation au capital de Petites et Moyennes Entreprises (PME)</a:t>
              </a:r>
              <a:br>
                <a:rPr lang="fr-FR" sz="1500" dirty="0">
                  <a:ea typeface="Times New Roman" panose="02020603050405020304" pitchFamily="18" charset="0"/>
                  <a:cs typeface="Times New Roman" panose="02020603050405020304" pitchFamily="18" charset="0"/>
                  <a:sym typeface="Wingdings" panose="05000000000000000000" pitchFamily="2" charset="2"/>
                </a:rPr>
              </a:br>
              <a:r>
                <a:rPr lang="fr-FR" sz="1500" dirty="0">
                  <a:ea typeface="Times New Roman" panose="02020603050405020304" pitchFamily="18" charset="0"/>
                  <a:cs typeface="Times New Roman" panose="02020603050405020304" pitchFamily="18" charset="0"/>
                  <a:sym typeface="Wingdings" panose="05000000000000000000" pitchFamily="2" charset="2"/>
                </a:rPr>
                <a:t>      et d’Entreprises de Taille Intermédiaire (ETI) françaises ou européennes</a:t>
              </a:r>
              <a:endParaRPr lang="fr-FR" sz="1500" dirty="0">
                <a:solidFill>
                  <a:srgbClr val="C00000"/>
                </a:solidFill>
                <a:ea typeface="Times New Roman" panose="02020603050405020304" pitchFamily="18" charset="0"/>
                <a:cs typeface="Times New Roman" panose="02020603050405020304" pitchFamily="18" charset="0"/>
              </a:endParaRPr>
            </a:p>
          </p:txBody>
        </p:sp>
        <p:grpSp>
          <p:nvGrpSpPr>
            <p:cNvPr id="20" name="Groupe 19">
              <a:extLst>
                <a:ext uri="{FF2B5EF4-FFF2-40B4-BE49-F238E27FC236}">
                  <a16:creationId xmlns:a16="http://schemas.microsoft.com/office/drawing/2014/main" id="{8C0C7607-4FEA-45A1-9C4E-16541BD1F2BA}"/>
                </a:ext>
              </a:extLst>
            </p:cNvPr>
            <p:cNvGrpSpPr/>
            <p:nvPr/>
          </p:nvGrpSpPr>
          <p:grpSpPr>
            <a:xfrm>
              <a:off x="441446" y="2159800"/>
              <a:ext cx="1141745" cy="1067173"/>
              <a:chOff x="441446" y="2159800"/>
              <a:chExt cx="1141745" cy="1067173"/>
            </a:xfrm>
          </p:grpSpPr>
          <p:sp>
            <p:nvSpPr>
              <p:cNvPr id="6" name="Ellipse 5">
                <a:extLst>
                  <a:ext uri="{FF2B5EF4-FFF2-40B4-BE49-F238E27FC236}">
                    <a16:creationId xmlns:a16="http://schemas.microsoft.com/office/drawing/2014/main" id="{455F9FC7-1B5A-4C2D-8CA2-74D41BD4CDD7}"/>
                  </a:ext>
                </a:extLst>
              </p:cNvPr>
              <p:cNvSpPr/>
              <p:nvPr/>
            </p:nvSpPr>
            <p:spPr>
              <a:xfrm>
                <a:off x="441446" y="2159800"/>
                <a:ext cx="1141745" cy="1067173"/>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2" name="Picture 4" descr="Ligne Icône De Vecteur De Poignée De Main Illustration de Vecteur -  Illustration du main, poignée: 112081433">
                <a:extLst>
                  <a:ext uri="{FF2B5EF4-FFF2-40B4-BE49-F238E27FC236}">
                    <a16:creationId xmlns:a16="http://schemas.microsoft.com/office/drawing/2014/main" id="{28380335-31F6-4984-A3A6-715ED727A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9" t="26786" r="17180" b="22219"/>
              <a:stretch/>
            </p:blipFill>
            <p:spPr bwMode="auto">
              <a:xfrm>
                <a:off x="641749" y="2389873"/>
                <a:ext cx="768330" cy="652972"/>
              </a:xfrm>
              <a:prstGeom prst="rect">
                <a:avLst/>
              </a:prstGeom>
              <a:noFill/>
            </p:spPr>
          </p:pic>
        </p:grpSp>
      </p:grpSp>
      <p:grpSp>
        <p:nvGrpSpPr>
          <p:cNvPr id="22" name="Groupe 21">
            <a:extLst>
              <a:ext uri="{FF2B5EF4-FFF2-40B4-BE49-F238E27FC236}">
                <a16:creationId xmlns:a16="http://schemas.microsoft.com/office/drawing/2014/main" id="{8EFC2C10-1CB4-4383-820E-C00979E469D5}"/>
              </a:ext>
            </a:extLst>
          </p:cNvPr>
          <p:cNvGrpSpPr/>
          <p:nvPr/>
        </p:nvGrpSpPr>
        <p:grpSpPr>
          <a:xfrm>
            <a:off x="446112" y="4896545"/>
            <a:ext cx="1141745" cy="1067173"/>
            <a:chOff x="446112" y="5037225"/>
            <a:chExt cx="1141745" cy="1067173"/>
          </a:xfrm>
        </p:grpSpPr>
        <p:sp>
          <p:nvSpPr>
            <p:cNvPr id="12" name="Ellipse 11">
              <a:extLst>
                <a:ext uri="{FF2B5EF4-FFF2-40B4-BE49-F238E27FC236}">
                  <a16:creationId xmlns:a16="http://schemas.microsoft.com/office/drawing/2014/main" id="{CB02F3BC-77C1-442C-AF91-EC287E582EEF}"/>
                </a:ext>
              </a:extLst>
            </p:cNvPr>
            <p:cNvSpPr/>
            <p:nvPr/>
          </p:nvSpPr>
          <p:spPr>
            <a:xfrm>
              <a:off x="446112" y="5037225"/>
              <a:ext cx="1141745" cy="1067173"/>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6" name="Picture 8" descr="Icône taux diminuer graphique euro. Design de style monochrome de la  collection d'icônes de diagramme. Interface utilisateur. Taux de l'euro  pour le parfait pictogramme simple pixel diminuer graphique icône. Web  design, applications,">
              <a:extLst>
                <a:ext uri="{FF2B5EF4-FFF2-40B4-BE49-F238E27FC236}">
                  <a16:creationId xmlns:a16="http://schemas.microsoft.com/office/drawing/2014/main" id="{8842D01F-C565-4BE7-BA20-231D1DFFC7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03" t="17765" r="11492" b="18399"/>
            <a:stretch/>
          </p:blipFill>
          <p:spPr bwMode="auto">
            <a:xfrm>
              <a:off x="688764" y="5277961"/>
              <a:ext cx="674299" cy="549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e 20">
            <a:extLst>
              <a:ext uri="{FF2B5EF4-FFF2-40B4-BE49-F238E27FC236}">
                <a16:creationId xmlns:a16="http://schemas.microsoft.com/office/drawing/2014/main" id="{C01089CE-4184-4DC2-89F8-4853AD798A8C}"/>
              </a:ext>
            </a:extLst>
          </p:cNvPr>
          <p:cNvGrpSpPr/>
          <p:nvPr/>
        </p:nvGrpSpPr>
        <p:grpSpPr>
          <a:xfrm>
            <a:off x="441445" y="3498922"/>
            <a:ext cx="1141745" cy="1067173"/>
            <a:chOff x="441445" y="3611466"/>
            <a:chExt cx="1141745" cy="1067173"/>
          </a:xfrm>
        </p:grpSpPr>
        <p:sp>
          <p:nvSpPr>
            <p:cNvPr id="11" name="Ellipse 10">
              <a:extLst>
                <a:ext uri="{FF2B5EF4-FFF2-40B4-BE49-F238E27FC236}">
                  <a16:creationId xmlns:a16="http://schemas.microsoft.com/office/drawing/2014/main" id="{021DA45C-8F78-441F-A00E-4F3F5587C9D3}"/>
                </a:ext>
              </a:extLst>
            </p:cNvPr>
            <p:cNvSpPr/>
            <p:nvPr/>
          </p:nvSpPr>
          <p:spPr>
            <a:xfrm>
              <a:off x="441445" y="3611466"/>
              <a:ext cx="1141745" cy="1067173"/>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4" name="Picture 6" descr="draft] CC and OLA">
              <a:extLst>
                <a:ext uri="{FF2B5EF4-FFF2-40B4-BE49-F238E27FC236}">
                  <a16:creationId xmlns:a16="http://schemas.microsoft.com/office/drawing/2014/main" id="{698A8FDC-FF19-4CCE-8E23-5F78E026F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20" y="3801151"/>
              <a:ext cx="658688" cy="6517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1" name="Connecteur droit 40">
            <a:extLst>
              <a:ext uri="{FF2B5EF4-FFF2-40B4-BE49-F238E27FC236}">
                <a16:creationId xmlns:a16="http://schemas.microsoft.com/office/drawing/2014/main" id="{FD6D2F7C-0702-4FCA-A0A5-726CACAFE066}"/>
              </a:ext>
            </a:extLst>
          </p:cNvPr>
          <p:cNvCxnSpPr>
            <a:cxnSpLocks/>
          </p:cNvCxnSpPr>
          <p:nvPr/>
        </p:nvCxnSpPr>
        <p:spPr>
          <a:xfrm>
            <a:off x="1011256" y="3248742"/>
            <a:ext cx="0" cy="2233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8C894AD-5B2F-4D55-8C66-B4735684A5A8}"/>
              </a:ext>
            </a:extLst>
          </p:cNvPr>
          <p:cNvCxnSpPr>
            <a:cxnSpLocks/>
          </p:cNvCxnSpPr>
          <p:nvPr/>
        </p:nvCxnSpPr>
        <p:spPr>
          <a:xfrm>
            <a:off x="1011256" y="4611005"/>
            <a:ext cx="0" cy="2456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71879754-58CD-4034-AC12-DF279F890658}"/>
              </a:ext>
            </a:extLst>
          </p:cNvPr>
          <p:cNvGrpSpPr/>
          <p:nvPr/>
        </p:nvGrpSpPr>
        <p:grpSpPr>
          <a:xfrm>
            <a:off x="1662440" y="6043653"/>
            <a:ext cx="5995745" cy="579446"/>
            <a:chOff x="2408029" y="6043653"/>
            <a:chExt cx="5995745" cy="579446"/>
          </a:xfrm>
        </p:grpSpPr>
        <p:sp>
          <p:nvSpPr>
            <p:cNvPr id="34" name="ZoneTexte 33">
              <a:extLst>
                <a:ext uri="{FF2B5EF4-FFF2-40B4-BE49-F238E27FC236}">
                  <a16:creationId xmlns:a16="http://schemas.microsoft.com/office/drawing/2014/main" id="{0EC2687F-3348-4ACA-A9DF-8D196B59DF4A}"/>
                </a:ext>
              </a:extLst>
            </p:cNvPr>
            <p:cNvSpPr txBox="1"/>
            <p:nvPr/>
          </p:nvSpPr>
          <p:spPr>
            <a:xfrm>
              <a:off x="2408029" y="6155993"/>
              <a:ext cx="5953493" cy="400110"/>
            </a:xfrm>
            <a:prstGeom prst="rect">
              <a:avLst/>
            </a:prstGeom>
            <a:noFill/>
          </p:spPr>
          <p:txBody>
            <a:bodyPr wrap="square">
              <a:spAutoFit/>
            </a:bodyPr>
            <a:lstStyle/>
            <a:p>
              <a:pPr algn="ctr"/>
              <a:r>
                <a:rPr lang="fr-FR" sz="2000" i="0" dirty="0">
                  <a:solidFill>
                    <a:srgbClr val="333132"/>
                  </a:solidFill>
                  <a:effectLst/>
                </a:rPr>
                <a:t>…tout en bénéficiant </a:t>
              </a:r>
              <a:r>
                <a:rPr lang="fr-FR" sz="2000" b="1" i="0" dirty="0">
                  <a:solidFill>
                    <a:srgbClr val="C00000"/>
                  </a:solidFill>
                  <a:effectLst/>
                </a:rPr>
                <a:t>d’avantages fiscaux </a:t>
              </a:r>
              <a:endParaRPr lang="fr-FR" sz="2000" b="1" dirty="0">
                <a:solidFill>
                  <a:srgbClr val="C00000"/>
                </a:solidFill>
              </a:endParaRPr>
            </a:p>
          </p:txBody>
        </p:sp>
        <p:pic>
          <p:nvPicPr>
            <p:cNvPr id="16" name="Picture 10" descr="Tirelire | Icons Gratuite">
              <a:extLst>
                <a:ext uri="{FF2B5EF4-FFF2-40B4-BE49-F238E27FC236}">
                  <a16:creationId xmlns:a16="http://schemas.microsoft.com/office/drawing/2014/main" id="{A0BD06C7-B29A-4056-9EB5-B089183258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156" t="12312" r="11973" b="16774"/>
            <a:stretch/>
          </p:blipFill>
          <p:spPr bwMode="auto">
            <a:xfrm>
              <a:off x="7791987" y="6043653"/>
              <a:ext cx="611787" cy="5794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e 48">
            <a:extLst>
              <a:ext uri="{FF2B5EF4-FFF2-40B4-BE49-F238E27FC236}">
                <a16:creationId xmlns:a16="http://schemas.microsoft.com/office/drawing/2014/main" id="{4620C232-1037-4227-A59E-8C99CC54698F}"/>
              </a:ext>
            </a:extLst>
          </p:cNvPr>
          <p:cNvGrpSpPr/>
          <p:nvPr/>
        </p:nvGrpSpPr>
        <p:grpSpPr>
          <a:xfrm>
            <a:off x="1530391" y="5925233"/>
            <a:ext cx="927134" cy="830997"/>
            <a:chOff x="2458860" y="5925233"/>
            <a:chExt cx="927134" cy="830997"/>
          </a:xfrm>
        </p:grpSpPr>
        <p:sp>
          <p:nvSpPr>
            <p:cNvPr id="45" name="Ellipse 44">
              <a:extLst>
                <a:ext uri="{FF2B5EF4-FFF2-40B4-BE49-F238E27FC236}">
                  <a16:creationId xmlns:a16="http://schemas.microsoft.com/office/drawing/2014/main" id="{D78AAAE0-44C3-42C8-9DE8-1F6201027FDE}"/>
                </a:ext>
              </a:extLst>
            </p:cNvPr>
            <p:cNvSpPr/>
            <p:nvPr/>
          </p:nvSpPr>
          <p:spPr>
            <a:xfrm>
              <a:off x="2458860" y="6071789"/>
              <a:ext cx="636034" cy="577137"/>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46BAED01-1BD5-49E1-B27E-582384CA98F9}"/>
                </a:ext>
              </a:extLst>
            </p:cNvPr>
            <p:cNvSpPr txBox="1"/>
            <p:nvPr/>
          </p:nvSpPr>
          <p:spPr>
            <a:xfrm>
              <a:off x="2545986" y="5925233"/>
              <a:ext cx="840008" cy="830997"/>
            </a:xfrm>
            <a:prstGeom prst="rect">
              <a:avLst/>
            </a:prstGeom>
            <a:noFill/>
          </p:spPr>
          <p:txBody>
            <a:bodyPr wrap="square" rtlCol="0">
              <a:spAutoFit/>
            </a:bodyPr>
            <a:lstStyle/>
            <a:p>
              <a:r>
                <a:rPr lang="fr-FR" sz="4800" dirty="0"/>
                <a:t>+</a:t>
              </a:r>
              <a:endParaRPr lang="fr-FR" dirty="0"/>
            </a:p>
          </p:txBody>
        </p:sp>
      </p:grpSp>
      <p:grpSp>
        <p:nvGrpSpPr>
          <p:cNvPr id="7" name="Groupe 6">
            <a:extLst>
              <a:ext uri="{FF2B5EF4-FFF2-40B4-BE49-F238E27FC236}">
                <a16:creationId xmlns:a16="http://schemas.microsoft.com/office/drawing/2014/main" id="{3D0CF479-0E09-4421-8B60-60DDBF8597B9}"/>
              </a:ext>
            </a:extLst>
          </p:cNvPr>
          <p:cNvGrpSpPr/>
          <p:nvPr/>
        </p:nvGrpSpPr>
        <p:grpSpPr>
          <a:xfrm>
            <a:off x="997187" y="6024931"/>
            <a:ext cx="398824" cy="395665"/>
            <a:chOff x="997187" y="6024931"/>
            <a:chExt cx="398824" cy="395665"/>
          </a:xfrm>
        </p:grpSpPr>
        <p:cxnSp>
          <p:nvCxnSpPr>
            <p:cNvPr id="38" name="Connecteur droit 37">
              <a:extLst>
                <a:ext uri="{FF2B5EF4-FFF2-40B4-BE49-F238E27FC236}">
                  <a16:creationId xmlns:a16="http://schemas.microsoft.com/office/drawing/2014/main" id="{BA1C3033-008C-49C8-97E2-139D9E2E57F6}"/>
                </a:ext>
              </a:extLst>
            </p:cNvPr>
            <p:cNvCxnSpPr>
              <a:cxnSpLocks/>
            </p:cNvCxnSpPr>
            <p:nvPr/>
          </p:nvCxnSpPr>
          <p:spPr>
            <a:xfrm>
              <a:off x="1000232" y="6024931"/>
              <a:ext cx="0" cy="3956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0E1B9B3A-B283-40C4-BF80-4582BD20002F}"/>
                </a:ext>
              </a:extLst>
            </p:cNvPr>
            <p:cNvCxnSpPr>
              <a:cxnSpLocks/>
            </p:cNvCxnSpPr>
            <p:nvPr/>
          </p:nvCxnSpPr>
          <p:spPr>
            <a:xfrm flipH="1">
              <a:off x="997187" y="6409912"/>
              <a:ext cx="3988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71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24"/>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par>
                                <p:cTn id="26" presetID="22" presetClass="entr" presetSubtype="8"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51"/>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p:stCondLst>
                              <p:cond delay="500"/>
                            </p:stCondLst>
                            <p:childTnLst>
                              <p:par>
                                <p:cTn id="55" presetID="6" presetClass="entr" presetSubtype="3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circle(out)">
                                      <p:cBhvr>
                                        <p:cTn id="57" dur="1000"/>
                                        <p:tgtEl>
                                          <p:spTgt spid="49"/>
                                        </p:tgtEl>
                                      </p:cBhvr>
                                    </p:animEffect>
                                  </p:childTnLst>
                                </p:cTn>
                              </p:par>
                              <p:par>
                                <p:cTn id="58" presetID="22" presetClass="entr" presetSubtype="8"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1" grpId="0" animBg="1"/>
      <p:bldP spid="51" grpId="1" animBg="1"/>
      <p:bldP spid="24" grpId="0" animBg="1"/>
      <p:bldP spid="2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8F71FD83-7395-4C85-849D-FFE6292AFA84}"/>
              </a:ext>
            </a:extLst>
          </p:cNvPr>
          <p:cNvSpPr txBox="1"/>
          <p:nvPr/>
        </p:nvSpPr>
        <p:spPr>
          <a:xfrm>
            <a:off x="366971" y="1464482"/>
            <a:ext cx="8410058" cy="2277547"/>
          </a:xfrm>
          <a:prstGeom prst="rect">
            <a:avLst/>
          </a:prstGeom>
          <a:noFill/>
        </p:spPr>
        <p:txBody>
          <a:bodyPr wrap="square" rtlCol="0">
            <a:spAutoFit/>
          </a:bodyPr>
          <a:lstStyle/>
          <a:p>
            <a:endParaRPr lang="fr-FR" sz="5400" cap="all" dirty="0"/>
          </a:p>
          <a:p>
            <a:pPr algn="ctr"/>
            <a:r>
              <a:rPr lang="fr-FR" sz="4400" cap="all" dirty="0">
                <a:solidFill>
                  <a:srgbClr val="CC0000"/>
                </a:solidFill>
              </a:rPr>
              <a:t>VOTRE(VOS) SUPPORT(S) </a:t>
            </a:r>
            <a:br>
              <a:rPr lang="fr-FR" sz="4400" cap="all" dirty="0">
                <a:solidFill>
                  <a:srgbClr val="CC0000"/>
                </a:solidFill>
              </a:rPr>
            </a:br>
            <a:r>
              <a:rPr lang="fr-FR" sz="4400" cap="all" dirty="0">
                <a:solidFill>
                  <a:srgbClr val="CC0000"/>
                </a:solidFill>
              </a:rPr>
              <a:t>d’INVESTISSEMENT</a:t>
            </a:r>
          </a:p>
        </p:txBody>
      </p:sp>
      <p:pic>
        <p:nvPicPr>
          <p:cNvPr id="5" name="Graphique 4" descr="Loupe">
            <a:extLst>
              <a:ext uri="{FF2B5EF4-FFF2-40B4-BE49-F238E27FC236}">
                <a16:creationId xmlns:a16="http://schemas.microsoft.com/office/drawing/2014/main" id="{6F6B3DD7-FB34-4852-BD7A-2FC3822438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3309" y="3742029"/>
            <a:ext cx="914400" cy="914400"/>
          </a:xfrm>
          <a:prstGeom prst="rect">
            <a:avLst/>
          </a:prstGeom>
        </p:spPr>
      </p:pic>
      <p:sp>
        <p:nvSpPr>
          <p:cNvPr id="7" name="Rectangle 6">
            <a:extLst>
              <a:ext uri="{FF2B5EF4-FFF2-40B4-BE49-F238E27FC236}">
                <a16:creationId xmlns:a16="http://schemas.microsoft.com/office/drawing/2014/main" id="{B029A065-E70A-4761-81D8-437076D5D541}"/>
              </a:ext>
            </a:extLst>
          </p:cNvPr>
          <p:cNvSpPr/>
          <p:nvPr/>
        </p:nvSpPr>
        <p:spPr>
          <a:xfrm>
            <a:off x="3897393" y="3884841"/>
            <a:ext cx="3367910" cy="523220"/>
          </a:xfrm>
          <a:prstGeom prst="rect">
            <a:avLst/>
          </a:prstGeom>
        </p:spPr>
        <p:txBody>
          <a:bodyPr wrap="none">
            <a:spAutoFit/>
          </a:bodyPr>
          <a:lstStyle/>
          <a:p>
            <a:r>
              <a:rPr lang="fr-FR" sz="2400" cap="all" dirty="0"/>
              <a:t> </a:t>
            </a:r>
            <a:r>
              <a:rPr lang="fr-FR" sz="2800" cap="all" dirty="0"/>
              <a:t>Notre proposition</a:t>
            </a:r>
            <a:endParaRPr lang="fr-FR" sz="2400" dirty="0"/>
          </a:p>
        </p:txBody>
      </p:sp>
    </p:spTree>
    <p:extLst>
      <p:ext uri="{BB962C8B-B14F-4D97-AF65-F5344CB8AC3E}">
        <p14:creationId xmlns:p14="http://schemas.microsoft.com/office/powerpoint/2010/main" val="10606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2150BEE-684A-47FD-97C7-A617ABC999C3}"/>
              </a:ext>
            </a:extLst>
          </p:cNvPr>
          <p:cNvSpPr txBox="1"/>
          <p:nvPr/>
        </p:nvSpPr>
        <p:spPr>
          <a:xfrm>
            <a:off x="393700" y="-328949"/>
            <a:ext cx="8631030" cy="1200329"/>
          </a:xfrm>
          <a:prstGeom prst="rect">
            <a:avLst/>
          </a:prstGeom>
          <a:noFill/>
        </p:spPr>
        <p:txBody>
          <a:bodyPr wrap="square" rtlCol="0">
            <a:spAutoFit/>
          </a:bodyPr>
          <a:lstStyle/>
          <a:p>
            <a:endParaRPr lang="fr-FR" sz="3600" cap="all" dirty="0"/>
          </a:p>
          <a:p>
            <a:r>
              <a:rPr lang="fr-FR" sz="3600" cap="all" dirty="0">
                <a:solidFill>
                  <a:srgbClr val="CC0000"/>
                </a:solidFill>
              </a:rPr>
              <a:t>LES étapes</a:t>
            </a:r>
            <a:endParaRPr lang="fr-FR" sz="3600" cap="all" dirty="0"/>
          </a:p>
        </p:txBody>
      </p:sp>
      <p:cxnSp>
        <p:nvCxnSpPr>
          <p:cNvPr id="9" name="Connecteur droit 8">
            <a:extLst>
              <a:ext uri="{FF2B5EF4-FFF2-40B4-BE49-F238E27FC236}">
                <a16:creationId xmlns:a16="http://schemas.microsoft.com/office/drawing/2014/main" id="{1BA28C72-3BE0-485F-A5DD-CBAA5650CB77}"/>
              </a:ext>
            </a:extLst>
          </p:cNvPr>
          <p:cNvCxnSpPr/>
          <p:nvPr/>
        </p:nvCxnSpPr>
        <p:spPr>
          <a:xfrm>
            <a:off x="2157984" y="1125111"/>
            <a:ext cx="4399676"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532474B-E223-44D3-8A66-88BAC1D2D290}"/>
              </a:ext>
            </a:extLst>
          </p:cNvPr>
          <p:cNvSpPr/>
          <p:nvPr/>
        </p:nvSpPr>
        <p:spPr>
          <a:xfrm>
            <a:off x="1118597" y="636254"/>
            <a:ext cx="6745357" cy="523220"/>
          </a:xfrm>
          <a:prstGeom prst="rect">
            <a:avLst/>
          </a:prstGeom>
        </p:spPr>
        <p:txBody>
          <a:bodyPr wrap="square">
            <a:spAutoFit/>
          </a:bodyPr>
          <a:lstStyle/>
          <a:p>
            <a:r>
              <a:rPr lang="fr-FR" sz="2800" cap="all" dirty="0"/>
              <a:t>Chronologie de votre investissement</a:t>
            </a:r>
            <a:endParaRPr lang="fr-FR" sz="3600" cap="all" dirty="0">
              <a:solidFill>
                <a:srgbClr val="CC0000"/>
              </a:solidFill>
            </a:endParaRPr>
          </a:p>
        </p:txBody>
      </p:sp>
      <p:sp>
        <p:nvSpPr>
          <p:cNvPr id="2" name="ZoneTexte 1">
            <a:extLst>
              <a:ext uri="{FF2B5EF4-FFF2-40B4-BE49-F238E27FC236}">
                <a16:creationId xmlns:a16="http://schemas.microsoft.com/office/drawing/2014/main" id="{D17A9850-8C2D-4639-87AF-5209D2584336}"/>
              </a:ext>
            </a:extLst>
          </p:cNvPr>
          <p:cNvSpPr txBox="1"/>
          <p:nvPr/>
        </p:nvSpPr>
        <p:spPr>
          <a:xfrm>
            <a:off x="312827" y="2807841"/>
            <a:ext cx="2222057" cy="3539430"/>
          </a:xfrm>
          <a:prstGeom prst="rect">
            <a:avLst/>
          </a:prstGeom>
          <a:noFill/>
        </p:spPr>
        <p:txBody>
          <a:bodyPr wrap="square" rtlCol="0">
            <a:spAutoFit/>
          </a:bodyPr>
          <a:lstStyle/>
          <a:p>
            <a:r>
              <a:rPr lang="fr-FR" sz="1400" dirty="0"/>
              <a:t>- Document Entrée</a:t>
            </a:r>
          </a:p>
          <a:p>
            <a:r>
              <a:rPr lang="fr-FR" sz="1400" dirty="0"/>
              <a:t>  en Relation</a:t>
            </a:r>
          </a:p>
          <a:p>
            <a:endParaRPr lang="fr-FR" sz="1000" dirty="0"/>
          </a:p>
          <a:p>
            <a:r>
              <a:rPr lang="fr-FR" sz="1400" dirty="0"/>
              <a:t>- Document </a:t>
            </a:r>
            <a:br>
              <a:rPr lang="fr-FR" sz="1400" dirty="0"/>
            </a:br>
            <a:r>
              <a:rPr lang="fr-FR" sz="1400" dirty="0"/>
              <a:t>  Connaissance </a:t>
            </a:r>
            <a:br>
              <a:rPr lang="fr-FR" sz="1400" dirty="0"/>
            </a:br>
            <a:r>
              <a:rPr lang="fr-FR" sz="1400" dirty="0"/>
              <a:t>  Investisseur</a:t>
            </a:r>
          </a:p>
          <a:p>
            <a:endParaRPr lang="fr-FR" sz="1000" dirty="0"/>
          </a:p>
          <a:p>
            <a:r>
              <a:rPr lang="fr-FR" sz="1400" dirty="0"/>
              <a:t>- Fiche </a:t>
            </a:r>
            <a:br>
              <a:rPr lang="fr-FR" sz="1400" dirty="0"/>
            </a:br>
            <a:r>
              <a:rPr lang="fr-FR" sz="1400" dirty="0"/>
              <a:t>  Patrimoniale</a:t>
            </a:r>
          </a:p>
          <a:p>
            <a:endParaRPr lang="fr-FR" sz="1000" dirty="0"/>
          </a:p>
          <a:p>
            <a:r>
              <a:rPr lang="fr-FR" sz="1400" dirty="0"/>
              <a:t>- Questionnaire </a:t>
            </a:r>
            <a:br>
              <a:rPr lang="fr-FR" sz="1400" dirty="0"/>
            </a:br>
            <a:r>
              <a:rPr lang="fr-FR" sz="1400" dirty="0"/>
              <a:t>  Profil Investisseur</a:t>
            </a:r>
            <a:br>
              <a:rPr lang="fr-FR" sz="1400" dirty="0"/>
            </a:br>
            <a:endParaRPr lang="fr-FR" sz="1400" dirty="0"/>
          </a:p>
          <a:p>
            <a:endParaRPr lang="fr-FR" sz="1400" dirty="0"/>
          </a:p>
          <a:p>
            <a:r>
              <a:rPr lang="fr-FR" sz="1050" i="1" dirty="0"/>
              <a:t>(Lettre de Mission CIF) </a:t>
            </a:r>
          </a:p>
          <a:p>
            <a:pPr marL="285750" indent="-285750">
              <a:buFontTx/>
              <a:buChar char="-"/>
            </a:pPr>
            <a:endParaRPr lang="fr-FR" sz="1400" dirty="0"/>
          </a:p>
          <a:p>
            <a:pPr marL="285750" indent="-285750">
              <a:buFontTx/>
              <a:buChar char="-"/>
            </a:pPr>
            <a:endParaRPr lang="fr-FR" sz="1400" dirty="0"/>
          </a:p>
        </p:txBody>
      </p:sp>
      <p:sp>
        <p:nvSpPr>
          <p:cNvPr id="17" name="ZoneTexte 16">
            <a:extLst>
              <a:ext uri="{FF2B5EF4-FFF2-40B4-BE49-F238E27FC236}">
                <a16:creationId xmlns:a16="http://schemas.microsoft.com/office/drawing/2014/main" id="{54FD38DF-F75D-4CA3-9F4B-91F349B6CAB1}"/>
              </a:ext>
            </a:extLst>
          </p:cNvPr>
          <p:cNvSpPr txBox="1"/>
          <p:nvPr/>
        </p:nvSpPr>
        <p:spPr>
          <a:xfrm>
            <a:off x="2025463" y="2807841"/>
            <a:ext cx="1995787" cy="3493264"/>
          </a:xfrm>
          <a:prstGeom prst="rect">
            <a:avLst/>
          </a:prstGeom>
          <a:noFill/>
        </p:spPr>
        <p:txBody>
          <a:bodyPr wrap="square" rtlCol="0">
            <a:spAutoFit/>
          </a:bodyPr>
          <a:lstStyle/>
          <a:p>
            <a:r>
              <a:rPr lang="fr-FR" sz="1400" dirty="0"/>
              <a:t>- Fiche Profil </a:t>
            </a:r>
            <a:br>
              <a:rPr lang="fr-FR" sz="1400" dirty="0"/>
            </a:br>
            <a:r>
              <a:rPr lang="fr-FR" sz="1400" dirty="0"/>
              <a:t>  Capital Investissement</a:t>
            </a:r>
          </a:p>
          <a:p>
            <a:pPr marL="285750" indent="-285750">
              <a:buFontTx/>
              <a:buChar char="-"/>
            </a:pPr>
            <a:endParaRPr lang="fr-FR" sz="1000" dirty="0"/>
          </a:p>
          <a:p>
            <a:r>
              <a:rPr lang="fr-FR" sz="1400" dirty="0"/>
              <a:t>- Mandat RTO</a:t>
            </a:r>
          </a:p>
          <a:p>
            <a:endParaRPr lang="fr-FR" sz="1200" dirty="0"/>
          </a:p>
          <a:p>
            <a:r>
              <a:rPr lang="fr-FR" sz="1400" dirty="0"/>
              <a:t>- Attestation</a:t>
            </a:r>
          </a:p>
          <a:p>
            <a:endParaRPr lang="fr-FR" sz="1400" dirty="0"/>
          </a:p>
          <a:p>
            <a:r>
              <a:rPr lang="fr-FR" sz="1400" dirty="0"/>
              <a:t>- Documents </a:t>
            </a:r>
          </a:p>
          <a:p>
            <a:r>
              <a:rPr lang="fr-FR" sz="1400" dirty="0"/>
              <a:t>  Réglementaires </a:t>
            </a:r>
          </a:p>
          <a:p>
            <a:endParaRPr lang="fr-FR" sz="1400" dirty="0"/>
          </a:p>
          <a:p>
            <a:endParaRPr lang="fr-FR" sz="1400" dirty="0"/>
          </a:p>
          <a:p>
            <a:br>
              <a:rPr lang="fr-FR" sz="1400" dirty="0"/>
            </a:br>
            <a:endParaRPr lang="fr-FR" sz="700" dirty="0"/>
          </a:p>
          <a:p>
            <a:endParaRPr lang="fr-FR" sz="1400" dirty="0"/>
          </a:p>
          <a:p>
            <a:r>
              <a:rPr lang="fr-FR" sz="1050" i="1" dirty="0"/>
              <a:t>(Rapport de Conseil CIF)</a:t>
            </a:r>
          </a:p>
          <a:p>
            <a:endParaRPr lang="fr-FR" sz="1200" dirty="0"/>
          </a:p>
          <a:p>
            <a:endParaRPr lang="fr-FR" sz="1400" dirty="0"/>
          </a:p>
        </p:txBody>
      </p:sp>
      <p:sp>
        <p:nvSpPr>
          <p:cNvPr id="19" name="ZoneTexte 18">
            <a:extLst>
              <a:ext uri="{FF2B5EF4-FFF2-40B4-BE49-F238E27FC236}">
                <a16:creationId xmlns:a16="http://schemas.microsoft.com/office/drawing/2014/main" id="{8BA4C43D-CD46-4AB5-92AF-3F044F292250}"/>
              </a:ext>
            </a:extLst>
          </p:cNvPr>
          <p:cNvSpPr txBox="1"/>
          <p:nvPr/>
        </p:nvSpPr>
        <p:spPr>
          <a:xfrm>
            <a:off x="5662141" y="2839047"/>
            <a:ext cx="1995787" cy="1384995"/>
          </a:xfrm>
          <a:prstGeom prst="rect">
            <a:avLst/>
          </a:prstGeom>
          <a:noFill/>
        </p:spPr>
        <p:txBody>
          <a:bodyPr wrap="square" rtlCol="0">
            <a:spAutoFit/>
          </a:bodyPr>
          <a:lstStyle/>
          <a:p>
            <a:r>
              <a:rPr lang="fr-FR" sz="1400" dirty="0"/>
              <a:t>- Réception du </a:t>
            </a:r>
            <a:br>
              <a:rPr lang="fr-FR" sz="1400" dirty="0"/>
            </a:br>
            <a:r>
              <a:rPr lang="fr-FR" sz="1400" dirty="0"/>
              <a:t>  Certificat</a:t>
            </a:r>
          </a:p>
          <a:p>
            <a:endParaRPr lang="fr-FR" sz="1400" dirty="0"/>
          </a:p>
          <a:p>
            <a:r>
              <a:rPr lang="fr-FR" sz="1400" dirty="0"/>
              <a:t>- Enquête de</a:t>
            </a:r>
            <a:br>
              <a:rPr lang="fr-FR" sz="1400" dirty="0"/>
            </a:br>
            <a:r>
              <a:rPr lang="fr-FR" sz="1400" dirty="0"/>
              <a:t>  satisfaction</a:t>
            </a:r>
            <a:br>
              <a:rPr lang="fr-FR" sz="1400" dirty="0"/>
            </a:br>
            <a:endParaRPr lang="fr-FR" sz="1400" dirty="0"/>
          </a:p>
        </p:txBody>
      </p:sp>
      <p:sp>
        <p:nvSpPr>
          <p:cNvPr id="20" name="ZoneTexte 19">
            <a:extLst>
              <a:ext uri="{FF2B5EF4-FFF2-40B4-BE49-F238E27FC236}">
                <a16:creationId xmlns:a16="http://schemas.microsoft.com/office/drawing/2014/main" id="{4C491252-61ED-441E-B5BD-8169205EB155}"/>
              </a:ext>
            </a:extLst>
          </p:cNvPr>
          <p:cNvSpPr txBox="1"/>
          <p:nvPr/>
        </p:nvSpPr>
        <p:spPr>
          <a:xfrm>
            <a:off x="7499386" y="2826948"/>
            <a:ext cx="1499916" cy="1692771"/>
          </a:xfrm>
          <a:prstGeom prst="rect">
            <a:avLst/>
          </a:prstGeom>
          <a:noFill/>
        </p:spPr>
        <p:txBody>
          <a:bodyPr wrap="square" rtlCol="0">
            <a:spAutoFit/>
          </a:bodyPr>
          <a:lstStyle/>
          <a:p>
            <a:r>
              <a:rPr lang="fr-FR" sz="1400" dirty="0"/>
              <a:t>- Relevés</a:t>
            </a:r>
          </a:p>
          <a:p>
            <a:r>
              <a:rPr lang="fr-FR" sz="1400" dirty="0"/>
              <a:t>  annuels</a:t>
            </a:r>
          </a:p>
          <a:p>
            <a:endParaRPr lang="fr-FR" sz="1000" dirty="0"/>
          </a:p>
          <a:p>
            <a:r>
              <a:rPr lang="fr-FR" sz="1400" dirty="0"/>
              <a:t>- Bulletins</a:t>
            </a:r>
          </a:p>
          <a:p>
            <a:r>
              <a:rPr lang="fr-FR" sz="1400" dirty="0"/>
              <a:t>  d’informations</a:t>
            </a:r>
          </a:p>
          <a:p>
            <a:pPr marL="285750" indent="-285750">
              <a:buFontTx/>
              <a:buChar char="-"/>
            </a:pPr>
            <a:endParaRPr lang="fr-FR" sz="1000" dirty="0"/>
          </a:p>
          <a:p>
            <a:r>
              <a:rPr lang="fr-FR" sz="1400" dirty="0"/>
              <a:t>- RDV de suivi</a:t>
            </a:r>
          </a:p>
          <a:p>
            <a:r>
              <a:rPr lang="fr-FR" sz="1400" dirty="0"/>
              <a:t>  </a:t>
            </a:r>
          </a:p>
        </p:txBody>
      </p:sp>
      <p:sp>
        <p:nvSpPr>
          <p:cNvPr id="21" name="Ellipse 20">
            <a:extLst>
              <a:ext uri="{FF2B5EF4-FFF2-40B4-BE49-F238E27FC236}">
                <a16:creationId xmlns:a16="http://schemas.microsoft.com/office/drawing/2014/main" id="{FD14B9CA-D1B4-4DCF-83B2-684C598F309D}"/>
              </a:ext>
            </a:extLst>
          </p:cNvPr>
          <p:cNvSpPr/>
          <p:nvPr/>
        </p:nvSpPr>
        <p:spPr>
          <a:xfrm>
            <a:off x="920819" y="1333785"/>
            <a:ext cx="395557" cy="37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65C658BC-860D-4D93-8A9D-62B2EA674EBC}"/>
              </a:ext>
            </a:extLst>
          </p:cNvPr>
          <p:cNvSpPr/>
          <p:nvPr/>
        </p:nvSpPr>
        <p:spPr>
          <a:xfrm>
            <a:off x="368640" y="1838565"/>
            <a:ext cx="1499917" cy="8261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B1B1CD2-EBEC-4C6F-AD05-84511BE5CE6D}"/>
              </a:ext>
            </a:extLst>
          </p:cNvPr>
          <p:cNvSpPr txBox="1"/>
          <p:nvPr/>
        </p:nvSpPr>
        <p:spPr>
          <a:xfrm>
            <a:off x="126536" y="1952248"/>
            <a:ext cx="2004943" cy="584775"/>
          </a:xfrm>
          <a:prstGeom prst="rect">
            <a:avLst/>
          </a:prstGeom>
          <a:noFill/>
        </p:spPr>
        <p:txBody>
          <a:bodyPr wrap="square" rtlCol="0">
            <a:spAutoFit/>
          </a:bodyPr>
          <a:lstStyle/>
          <a:p>
            <a:pPr algn="ctr"/>
            <a:r>
              <a:rPr lang="fr-FR" sz="1600" b="1" dirty="0">
                <a:solidFill>
                  <a:schemeClr val="bg1"/>
                </a:solidFill>
              </a:rPr>
              <a:t>Connaissance</a:t>
            </a:r>
            <a:br>
              <a:rPr lang="fr-FR" sz="1600" b="1" dirty="0">
                <a:solidFill>
                  <a:schemeClr val="bg1"/>
                </a:solidFill>
              </a:rPr>
            </a:br>
            <a:r>
              <a:rPr lang="fr-FR" sz="1600" b="1" dirty="0">
                <a:solidFill>
                  <a:schemeClr val="bg1"/>
                </a:solidFill>
              </a:rPr>
              <a:t>Client</a:t>
            </a:r>
          </a:p>
        </p:txBody>
      </p:sp>
      <p:sp>
        <p:nvSpPr>
          <p:cNvPr id="33" name="Rectangle : coins arrondis 32">
            <a:extLst>
              <a:ext uri="{FF2B5EF4-FFF2-40B4-BE49-F238E27FC236}">
                <a16:creationId xmlns:a16="http://schemas.microsoft.com/office/drawing/2014/main" id="{5813E25D-CE65-4B81-AE17-6D66E15CC5D2}"/>
              </a:ext>
            </a:extLst>
          </p:cNvPr>
          <p:cNvSpPr/>
          <p:nvPr/>
        </p:nvSpPr>
        <p:spPr>
          <a:xfrm>
            <a:off x="2122897" y="1836701"/>
            <a:ext cx="1499917" cy="8261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F67D3596-69C2-4FE7-973A-D8C758C6A9C5}"/>
              </a:ext>
            </a:extLst>
          </p:cNvPr>
          <p:cNvSpPr/>
          <p:nvPr/>
        </p:nvSpPr>
        <p:spPr>
          <a:xfrm>
            <a:off x="3920285" y="1836699"/>
            <a:ext cx="1499917" cy="8261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03E6B7D6-9DA9-4119-BC6A-49A3325F96AF}"/>
              </a:ext>
            </a:extLst>
          </p:cNvPr>
          <p:cNvSpPr/>
          <p:nvPr/>
        </p:nvSpPr>
        <p:spPr>
          <a:xfrm>
            <a:off x="5702304" y="1836700"/>
            <a:ext cx="1499917" cy="8261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7FC71F-1803-417E-A81B-9FF1C7E1B609}"/>
              </a:ext>
            </a:extLst>
          </p:cNvPr>
          <p:cNvSpPr/>
          <p:nvPr/>
        </p:nvSpPr>
        <p:spPr>
          <a:xfrm>
            <a:off x="7446125" y="1843346"/>
            <a:ext cx="1499917" cy="8261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3F6D3087-7FFB-4BAA-876C-C626F7BE7B87}"/>
              </a:ext>
            </a:extLst>
          </p:cNvPr>
          <p:cNvSpPr/>
          <p:nvPr/>
        </p:nvSpPr>
        <p:spPr>
          <a:xfrm>
            <a:off x="2675076" y="1333785"/>
            <a:ext cx="395557" cy="37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8DDE67B5-E511-43D4-BCF5-F9659A877077}"/>
              </a:ext>
            </a:extLst>
          </p:cNvPr>
          <p:cNvSpPr/>
          <p:nvPr/>
        </p:nvSpPr>
        <p:spPr>
          <a:xfrm>
            <a:off x="4429333" y="1331070"/>
            <a:ext cx="395557" cy="37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4D97294A-CBE1-4216-A950-7F48F1D90E93}"/>
              </a:ext>
            </a:extLst>
          </p:cNvPr>
          <p:cNvSpPr/>
          <p:nvPr/>
        </p:nvSpPr>
        <p:spPr>
          <a:xfrm>
            <a:off x="6153820" y="1334235"/>
            <a:ext cx="395557" cy="37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1B0D41F3-443C-4246-BD8B-4A48057B0215}"/>
              </a:ext>
            </a:extLst>
          </p:cNvPr>
          <p:cNvSpPr/>
          <p:nvPr/>
        </p:nvSpPr>
        <p:spPr>
          <a:xfrm>
            <a:off x="7937847" y="1331070"/>
            <a:ext cx="395557" cy="37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5362F384-F395-444E-B0F2-83D65FEAF4FD}"/>
              </a:ext>
            </a:extLst>
          </p:cNvPr>
          <p:cNvSpPr txBox="1"/>
          <p:nvPr/>
        </p:nvSpPr>
        <p:spPr>
          <a:xfrm>
            <a:off x="1902771" y="2029796"/>
            <a:ext cx="2004943" cy="338554"/>
          </a:xfrm>
          <a:prstGeom prst="rect">
            <a:avLst/>
          </a:prstGeom>
          <a:noFill/>
        </p:spPr>
        <p:txBody>
          <a:bodyPr wrap="square" rtlCol="0">
            <a:spAutoFit/>
          </a:bodyPr>
          <a:lstStyle/>
          <a:p>
            <a:pPr algn="ctr"/>
            <a:r>
              <a:rPr lang="fr-FR" sz="1600" b="1" dirty="0">
                <a:solidFill>
                  <a:schemeClr val="bg1"/>
                </a:solidFill>
              </a:rPr>
              <a:t>Proposition</a:t>
            </a:r>
          </a:p>
        </p:txBody>
      </p:sp>
      <p:sp>
        <p:nvSpPr>
          <p:cNvPr id="42" name="ZoneTexte 41">
            <a:extLst>
              <a:ext uri="{FF2B5EF4-FFF2-40B4-BE49-F238E27FC236}">
                <a16:creationId xmlns:a16="http://schemas.microsoft.com/office/drawing/2014/main" id="{C26D599D-F99B-497B-BDE9-8B518E3744AF}"/>
              </a:ext>
            </a:extLst>
          </p:cNvPr>
          <p:cNvSpPr txBox="1"/>
          <p:nvPr/>
        </p:nvSpPr>
        <p:spPr>
          <a:xfrm>
            <a:off x="3678764" y="2067701"/>
            <a:ext cx="2004943" cy="338554"/>
          </a:xfrm>
          <a:prstGeom prst="rect">
            <a:avLst/>
          </a:prstGeom>
          <a:noFill/>
        </p:spPr>
        <p:txBody>
          <a:bodyPr wrap="square" rtlCol="0">
            <a:spAutoFit/>
          </a:bodyPr>
          <a:lstStyle/>
          <a:p>
            <a:pPr algn="ctr"/>
            <a:r>
              <a:rPr lang="fr-FR" sz="1600" b="1" dirty="0">
                <a:solidFill>
                  <a:schemeClr val="bg1"/>
                </a:solidFill>
              </a:rPr>
              <a:t>Souscription</a:t>
            </a:r>
            <a:endParaRPr lang="fr-FR" sz="1600" dirty="0">
              <a:solidFill>
                <a:schemeClr val="bg1"/>
              </a:solidFill>
            </a:endParaRPr>
          </a:p>
        </p:txBody>
      </p:sp>
      <p:sp>
        <p:nvSpPr>
          <p:cNvPr id="43" name="ZoneTexte 42">
            <a:extLst>
              <a:ext uri="{FF2B5EF4-FFF2-40B4-BE49-F238E27FC236}">
                <a16:creationId xmlns:a16="http://schemas.microsoft.com/office/drawing/2014/main" id="{A5C4F95A-CF9F-40AA-A9F3-7BD7CBB72A36}"/>
              </a:ext>
            </a:extLst>
          </p:cNvPr>
          <p:cNvSpPr txBox="1"/>
          <p:nvPr/>
        </p:nvSpPr>
        <p:spPr>
          <a:xfrm>
            <a:off x="5483838" y="1914364"/>
            <a:ext cx="2004943" cy="584775"/>
          </a:xfrm>
          <a:prstGeom prst="rect">
            <a:avLst/>
          </a:prstGeom>
          <a:noFill/>
        </p:spPr>
        <p:txBody>
          <a:bodyPr wrap="square" rtlCol="0">
            <a:spAutoFit/>
          </a:bodyPr>
          <a:lstStyle/>
          <a:p>
            <a:pPr algn="ctr"/>
            <a:r>
              <a:rPr lang="fr-FR" sz="1600" b="1" dirty="0">
                <a:solidFill>
                  <a:schemeClr val="bg1"/>
                </a:solidFill>
              </a:rPr>
              <a:t>Traitement souscription</a:t>
            </a:r>
          </a:p>
        </p:txBody>
      </p:sp>
      <p:sp>
        <p:nvSpPr>
          <p:cNvPr id="44" name="ZoneTexte 43">
            <a:extLst>
              <a:ext uri="{FF2B5EF4-FFF2-40B4-BE49-F238E27FC236}">
                <a16:creationId xmlns:a16="http://schemas.microsoft.com/office/drawing/2014/main" id="{8255C023-8D42-4F3E-8A74-DB6C70179276}"/>
              </a:ext>
            </a:extLst>
          </p:cNvPr>
          <p:cNvSpPr txBox="1"/>
          <p:nvPr/>
        </p:nvSpPr>
        <p:spPr>
          <a:xfrm>
            <a:off x="7229357" y="1944590"/>
            <a:ext cx="2004943" cy="584775"/>
          </a:xfrm>
          <a:prstGeom prst="rect">
            <a:avLst/>
          </a:prstGeom>
          <a:noFill/>
        </p:spPr>
        <p:txBody>
          <a:bodyPr wrap="square" rtlCol="0">
            <a:spAutoFit/>
          </a:bodyPr>
          <a:lstStyle/>
          <a:p>
            <a:pPr algn="ctr"/>
            <a:r>
              <a:rPr lang="fr-FR" sz="1600" b="1" dirty="0">
                <a:solidFill>
                  <a:schemeClr val="bg1"/>
                </a:solidFill>
              </a:rPr>
              <a:t>Suivi</a:t>
            </a:r>
          </a:p>
          <a:p>
            <a:pPr algn="ctr"/>
            <a:r>
              <a:rPr lang="fr-FR" sz="1600" b="1" dirty="0">
                <a:solidFill>
                  <a:schemeClr val="bg1"/>
                </a:solidFill>
              </a:rPr>
              <a:t>investissement </a:t>
            </a:r>
            <a:endParaRPr lang="fr-FR" sz="1400" b="1" dirty="0">
              <a:solidFill>
                <a:schemeClr val="bg1"/>
              </a:solidFill>
            </a:endParaRPr>
          </a:p>
        </p:txBody>
      </p:sp>
      <p:sp>
        <p:nvSpPr>
          <p:cNvPr id="45" name="Flèche : chevron 44">
            <a:extLst>
              <a:ext uri="{FF2B5EF4-FFF2-40B4-BE49-F238E27FC236}">
                <a16:creationId xmlns:a16="http://schemas.microsoft.com/office/drawing/2014/main" id="{F938D2AE-1926-4741-A988-3B829D074293}"/>
              </a:ext>
            </a:extLst>
          </p:cNvPr>
          <p:cNvSpPr/>
          <p:nvPr/>
        </p:nvSpPr>
        <p:spPr>
          <a:xfrm>
            <a:off x="1895062" y="1978461"/>
            <a:ext cx="188079" cy="5794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Flèche : chevron 45">
            <a:extLst>
              <a:ext uri="{FF2B5EF4-FFF2-40B4-BE49-F238E27FC236}">
                <a16:creationId xmlns:a16="http://schemas.microsoft.com/office/drawing/2014/main" id="{31D7DF95-F395-49E1-B249-01D8BEDD0569}"/>
              </a:ext>
            </a:extLst>
          </p:cNvPr>
          <p:cNvSpPr/>
          <p:nvPr/>
        </p:nvSpPr>
        <p:spPr>
          <a:xfrm>
            <a:off x="3664625" y="1957090"/>
            <a:ext cx="188079" cy="5794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Flèche : chevron 46">
            <a:extLst>
              <a:ext uri="{FF2B5EF4-FFF2-40B4-BE49-F238E27FC236}">
                <a16:creationId xmlns:a16="http://schemas.microsoft.com/office/drawing/2014/main" id="{9AEB5A2E-717F-4E47-97A0-FADB5717C0B0}"/>
              </a:ext>
            </a:extLst>
          </p:cNvPr>
          <p:cNvSpPr/>
          <p:nvPr/>
        </p:nvSpPr>
        <p:spPr>
          <a:xfrm>
            <a:off x="5446644" y="1976317"/>
            <a:ext cx="188079" cy="5794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Flèche : chevron 47">
            <a:extLst>
              <a:ext uri="{FF2B5EF4-FFF2-40B4-BE49-F238E27FC236}">
                <a16:creationId xmlns:a16="http://schemas.microsoft.com/office/drawing/2014/main" id="{7CDDA5CF-F275-4B54-B29A-977ECB27DB0C}"/>
              </a:ext>
            </a:extLst>
          </p:cNvPr>
          <p:cNvSpPr/>
          <p:nvPr/>
        </p:nvSpPr>
        <p:spPr>
          <a:xfrm>
            <a:off x="7230133" y="1976317"/>
            <a:ext cx="188079" cy="5794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50" name="Connecteur droit 49">
            <a:extLst>
              <a:ext uri="{FF2B5EF4-FFF2-40B4-BE49-F238E27FC236}">
                <a16:creationId xmlns:a16="http://schemas.microsoft.com/office/drawing/2014/main" id="{574895B4-076C-4BE1-847F-54158061312F}"/>
              </a:ext>
            </a:extLst>
          </p:cNvPr>
          <p:cNvCxnSpPr/>
          <p:nvPr/>
        </p:nvCxnSpPr>
        <p:spPr>
          <a:xfrm>
            <a:off x="1936093" y="2928730"/>
            <a:ext cx="0" cy="3644348"/>
          </a:xfrm>
          <a:prstGeom prst="line">
            <a:avLst/>
          </a:prstGeom>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A556C7B4-46FE-4DFA-9C18-D850CDE0FB6E}"/>
              </a:ext>
            </a:extLst>
          </p:cNvPr>
          <p:cNvCxnSpPr/>
          <p:nvPr/>
        </p:nvCxnSpPr>
        <p:spPr>
          <a:xfrm>
            <a:off x="3798420" y="2928730"/>
            <a:ext cx="0" cy="3644348"/>
          </a:xfrm>
          <a:prstGeom prst="line">
            <a:avLst/>
          </a:prstGeom>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53831F6E-89FA-4338-A66F-14AF6628E95A}"/>
              </a:ext>
            </a:extLst>
          </p:cNvPr>
          <p:cNvCxnSpPr/>
          <p:nvPr/>
        </p:nvCxnSpPr>
        <p:spPr>
          <a:xfrm>
            <a:off x="5568860" y="2928730"/>
            <a:ext cx="0" cy="3644348"/>
          </a:xfrm>
          <a:prstGeom prst="line">
            <a:avLst/>
          </a:prstGeom>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16858F33-39BB-4B78-ADAC-49B5C43D607E}"/>
              </a:ext>
            </a:extLst>
          </p:cNvPr>
          <p:cNvCxnSpPr/>
          <p:nvPr/>
        </p:nvCxnSpPr>
        <p:spPr>
          <a:xfrm>
            <a:off x="7388029" y="2928730"/>
            <a:ext cx="0" cy="3644348"/>
          </a:xfrm>
          <a:prstGeom prst="line">
            <a:avLst/>
          </a:prstGeom>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EBA56484-B384-4C51-A24D-A49908311FD3}"/>
              </a:ext>
            </a:extLst>
          </p:cNvPr>
          <p:cNvSpPr txBox="1"/>
          <p:nvPr/>
        </p:nvSpPr>
        <p:spPr>
          <a:xfrm>
            <a:off x="765209" y="1343078"/>
            <a:ext cx="706776" cy="369332"/>
          </a:xfrm>
          <a:prstGeom prst="rect">
            <a:avLst/>
          </a:prstGeom>
          <a:noFill/>
        </p:spPr>
        <p:txBody>
          <a:bodyPr wrap="square" rtlCol="0">
            <a:spAutoFit/>
          </a:bodyPr>
          <a:lstStyle/>
          <a:p>
            <a:pPr algn="ctr"/>
            <a:r>
              <a:rPr lang="fr-FR" b="1" dirty="0"/>
              <a:t>1</a:t>
            </a:r>
          </a:p>
        </p:txBody>
      </p:sp>
      <p:sp>
        <p:nvSpPr>
          <p:cNvPr id="55" name="ZoneTexte 54">
            <a:extLst>
              <a:ext uri="{FF2B5EF4-FFF2-40B4-BE49-F238E27FC236}">
                <a16:creationId xmlns:a16="http://schemas.microsoft.com/office/drawing/2014/main" id="{B3CCD490-0093-4751-A063-223E48B1F992}"/>
              </a:ext>
            </a:extLst>
          </p:cNvPr>
          <p:cNvSpPr txBox="1"/>
          <p:nvPr/>
        </p:nvSpPr>
        <p:spPr>
          <a:xfrm>
            <a:off x="2517727" y="1336135"/>
            <a:ext cx="706776" cy="369332"/>
          </a:xfrm>
          <a:prstGeom prst="rect">
            <a:avLst/>
          </a:prstGeom>
          <a:noFill/>
        </p:spPr>
        <p:txBody>
          <a:bodyPr wrap="square" rtlCol="0">
            <a:spAutoFit/>
          </a:bodyPr>
          <a:lstStyle/>
          <a:p>
            <a:pPr algn="ctr"/>
            <a:r>
              <a:rPr lang="fr-FR" b="1" dirty="0"/>
              <a:t>2</a:t>
            </a:r>
          </a:p>
        </p:txBody>
      </p:sp>
      <p:sp>
        <p:nvSpPr>
          <p:cNvPr id="56" name="ZoneTexte 55">
            <a:extLst>
              <a:ext uri="{FF2B5EF4-FFF2-40B4-BE49-F238E27FC236}">
                <a16:creationId xmlns:a16="http://schemas.microsoft.com/office/drawing/2014/main" id="{8B54F810-E180-4B88-9AD8-835072F62431}"/>
              </a:ext>
            </a:extLst>
          </p:cNvPr>
          <p:cNvSpPr txBox="1"/>
          <p:nvPr/>
        </p:nvSpPr>
        <p:spPr>
          <a:xfrm>
            <a:off x="4279330" y="1326453"/>
            <a:ext cx="706776" cy="369332"/>
          </a:xfrm>
          <a:prstGeom prst="rect">
            <a:avLst/>
          </a:prstGeom>
          <a:noFill/>
        </p:spPr>
        <p:txBody>
          <a:bodyPr wrap="square" rtlCol="0">
            <a:spAutoFit/>
          </a:bodyPr>
          <a:lstStyle/>
          <a:p>
            <a:pPr algn="ctr"/>
            <a:r>
              <a:rPr lang="fr-FR" b="1" dirty="0"/>
              <a:t>3</a:t>
            </a:r>
          </a:p>
        </p:txBody>
      </p:sp>
      <p:sp>
        <p:nvSpPr>
          <p:cNvPr id="57" name="ZoneTexte 56">
            <a:extLst>
              <a:ext uri="{FF2B5EF4-FFF2-40B4-BE49-F238E27FC236}">
                <a16:creationId xmlns:a16="http://schemas.microsoft.com/office/drawing/2014/main" id="{11C3B4AE-9B76-4302-9565-FE4D48B35A73}"/>
              </a:ext>
            </a:extLst>
          </p:cNvPr>
          <p:cNvSpPr txBox="1"/>
          <p:nvPr/>
        </p:nvSpPr>
        <p:spPr>
          <a:xfrm>
            <a:off x="5994630" y="1350723"/>
            <a:ext cx="706776" cy="369332"/>
          </a:xfrm>
          <a:prstGeom prst="rect">
            <a:avLst/>
          </a:prstGeom>
          <a:noFill/>
        </p:spPr>
        <p:txBody>
          <a:bodyPr wrap="square" rtlCol="0">
            <a:spAutoFit/>
          </a:bodyPr>
          <a:lstStyle/>
          <a:p>
            <a:pPr algn="ctr"/>
            <a:r>
              <a:rPr lang="fr-FR" b="1" dirty="0"/>
              <a:t>4</a:t>
            </a:r>
          </a:p>
        </p:txBody>
      </p:sp>
      <p:sp>
        <p:nvSpPr>
          <p:cNvPr id="58" name="ZoneTexte 57">
            <a:extLst>
              <a:ext uri="{FF2B5EF4-FFF2-40B4-BE49-F238E27FC236}">
                <a16:creationId xmlns:a16="http://schemas.microsoft.com/office/drawing/2014/main" id="{5C87ABE7-9B0B-497E-BD4A-CCE1DE0C37E5}"/>
              </a:ext>
            </a:extLst>
          </p:cNvPr>
          <p:cNvSpPr txBox="1"/>
          <p:nvPr/>
        </p:nvSpPr>
        <p:spPr>
          <a:xfrm>
            <a:off x="7785198" y="1343101"/>
            <a:ext cx="706776" cy="369332"/>
          </a:xfrm>
          <a:prstGeom prst="rect">
            <a:avLst/>
          </a:prstGeom>
          <a:noFill/>
        </p:spPr>
        <p:txBody>
          <a:bodyPr wrap="square" rtlCol="0">
            <a:spAutoFit/>
          </a:bodyPr>
          <a:lstStyle/>
          <a:p>
            <a:pPr algn="ctr"/>
            <a:r>
              <a:rPr lang="fr-FR" b="1" dirty="0"/>
              <a:t>5</a:t>
            </a:r>
          </a:p>
        </p:txBody>
      </p:sp>
      <p:sp>
        <p:nvSpPr>
          <p:cNvPr id="3" name="Rectangle 2">
            <a:extLst>
              <a:ext uri="{FF2B5EF4-FFF2-40B4-BE49-F238E27FC236}">
                <a16:creationId xmlns:a16="http://schemas.microsoft.com/office/drawing/2014/main" id="{7F543CBB-446A-4128-BD13-FA63F93CCAA0}"/>
              </a:ext>
            </a:extLst>
          </p:cNvPr>
          <p:cNvSpPr/>
          <p:nvPr/>
        </p:nvSpPr>
        <p:spPr>
          <a:xfrm>
            <a:off x="2526001" y="6637437"/>
            <a:ext cx="4920124" cy="261610"/>
          </a:xfrm>
          <a:prstGeom prst="rect">
            <a:avLst/>
          </a:prstGeom>
        </p:spPr>
        <p:txBody>
          <a:bodyPr wrap="square">
            <a:spAutoFit/>
          </a:bodyPr>
          <a:lstStyle/>
          <a:p>
            <a:pPr algn="ctr"/>
            <a:r>
              <a:rPr lang="fr-FR" sz="1050" i="1" dirty="0">
                <a:latin typeface="Calibri" panose="020F0502020204030204" pitchFamily="34" charset="0"/>
                <a:ea typeface="Times New Roman" panose="02020603050405020304" pitchFamily="18" charset="0"/>
              </a:rPr>
              <a:t>Liste non exhaustive se reporter aux différents process par contrat</a:t>
            </a:r>
            <a:endParaRPr lang="fr-FR" sz="1050" i="1" dirty="0"/>
          </a:p>
        </p:txBody>
      </p:sp>
      <p:sp>
        <p:nvSpPr>
          <p:cNvPr id="49" name="ZoneTexte 48">
            <a:extLst>
              <a:ext uri="{FF2B5EF4-FFF2-40B4-BE49-F238E27FC236}">
                <a16:creationId xmlns:a16="http://schemas.microsoft.com/office/drawing/2014/main" id="{A15FD8C1-3E6C-42E1-BD2F-B45E72FA8E36}"/>
              </a:ext>
            </a:extLst>
          </p:cNvPr>
          <p:cNvSpPr txBox="1"/>
          <p:nvPr/>
        </p:nvSpPr>
        <p:spPr>
          <a:xfrm>
            <a:off x="3823306" y="2872200"/>
            <a:ext cx="1995787" cy="1169551"/>
          </a:xfrm>
          <a:prstGeom prst="rect">
            <a:avLst/>
          </a:prstGeom>
          <a:noFill/>
        </p:spPr>
        <p:txBody>
          <a:bodyPr wrap="square" rtlCol="0">
            <a:spAutoFit/>
          </a:bodyPr>
          <a:lstStyle/>
          <a:p>
            <a:r>
              <a:rPr lang="fr-FR" sz="1400" dirty="0"/>
              <a:t>- Bulletin souscription</a:t>
            </a:r>
          </a:p>
          <a:p>
            <a:pPr marL="285750" indent="-285750">
              <a:buFontTx/>
              <a:buChar char="-"/>
            </a:pPr>
            <a:endParaRPr lang="fr-FR" sz="1400" dirty="0"/>
          </a:p>
          <a:p>
            <a:r>
              <a:rPr lang="fr-FR" sz="1400" dirty="0"/>
              <a:t>- Documents</a:t>
            </a:r>
            <a:br>
              <a:rPr lang="fr-FR" sz="1400" dirty="0"/>
            </a:br>
            <a:r>
              <a:rPr lang="fr-FR" sz="1400" dirty="0"/>
              <a:t>   Justificatifs  </a:t>
            </a:r>
          </a:p>
          <a:p>
            <a:endParaRPr lang="fr-FR" sz="1400" dirty="0"/>
          </a:p>
        </p:txBody>
      </p:sp>
      <p:pic>
        <p:nvPicPr>
          <p:cNvPr id="1026" name="Picture 2" descr="Opinion Way étudie les ressorts de la communication interne - Ouvrez les  guillemets">
            <a:extLst>
              <a:ext uri="{FF2B5EF4-FFF2-40B4-BE49-F238E27FC236}">
                <a16:creationId xmlns:a16="http://schemas.microsoft.com/office/drawing/2014/main" id="{1A001D73-CF85-485C-A465-EF515081B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27" t="37963" r="10863" b="31545"/>
          <a:stretch/>
        </p:blipFill>
        <p:spPr bwMode="auto">
          <a:xfrm>
            <a:off x="5747139" y="3954304"/>
            <a:ext cx="1117896" cy="23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9" grpId="0"/>
      <p:bldP spid="20" grpId="0"/>
      <p:bldP spid="21" grpId="0" animBg="1"/>
      <p:bldP spid="26" grpId="0" animBg="1"/>
      <p:bldP spid="25" grpId="0"/>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animBg="1"/>
      <p:bldP spid="46" grpId="0" animBg="1"/>
      <p:bldP spid="47" grpId="0" animBg="1"/>
      <p:bldP spid="48" grpId="0" animBg="1"/>
      <p:bldP spid="54" grpId="0"/>
      <p:bldP spid="55" grpId="0"/>
      <p:bldP spid="56" grpId="0"/>
      <p:bldP spid="57" grpId="0"/>
      <p:bldP spid="5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3FF8B99F-E945-468E-A6C3-AF1DC5D20D68}"/>
              </a:ext>
            </a:extLst>
          </p:cNvPr>
          <p:cNvSpPr txBox="1"/>
          <p:nvPr/>
        </p:nvSpPr>
        <p:spPr>
          <a:xfrm>
            <a:off x="4572000" y="4788390"/>
            <a:ext cx="3296157" cy="307777"/>
          </a:xfrm>
          <a:prstGeom prst="rect">
            <a:avLst/>
          </a:prstGeom>
          <a:noFill/>
        </p:spPr>
        <p:txBody>
          <a:bodyPr wrap="square" rtlCol="0">
            <a:spAutoFit/>
          </a:bodyPr>
          <a:lstStyle/>
          <a:p>
            <a:pPr algn="ctr"/>
            <a:r>
              <a:rPr lang="fr-FR" sz="1400" dirty="0"/>
              <a:t>Seuls les prélèvements sociaux sont dûs</a:t>
            </a:r>
          </a:p>
        </p:txBody>
      </p:sp>
      <p:grpSp>
        <p:nvGrpSpPr>
          <p:cNvPr id="5" name="Groupe 4">
            <a:extLst>
              <a:ext uri="{FF2B5EF4-FFF2-40B4-BE49-F238E27FC236}">
                <a16:creationId xmlns:a16="http://schemas.microsoft.com/office/drawing/2014/main" id="{A0352966-0174-4CD3-937B-BCD5ADAFFC73}"/>
              </a:ext>
            </a:extLst>
          </p:cNvPr>
          <p:cNvGrpSpPr/>
          <p:nvPr/>
        </p:nvGrpSpPr>
        <p:grpSpPr>
          <a:xfrm>
            <a:off x="607744" y="4298100"/>
            <a:ext cx="1823398" cy="1461257"/>
            <a:chOff x="815094" y="4919057"/>
            <a:chExt cx="1823398" cy="1461257"/>
          </a:xfrm>
        </p:grpSpPr>
        <p:sp>
          <p:nvSpPr>
            <p:cNvPr id="14344" name="Ellipse 14343">
              <a:extLst>
                <a:ext uri="{FF2B5EF4-FFF2-40B4-BE49-F238E27FC236}">
                  <a16:creationId xmlns:a16="http://schemas.microsoft.com/office/drawing/2014/main" id="{ED3B1EBC-5355-4E23-86B8-752FB14BFF49}"/>
                </a:ext>
              </a:extLst>
            </p:cNvPr>
            <p:cNvSpPr/>
            <p:nvPr/>
          </p:nvSpPr>
          <p:spPr>
            <a:xfrm>
              <a:off x="932047" y="4919057"/>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9CA382-CF84-4C56-9CDD-C197AC1179CE}"/>
                </a:ext>
              </a:extLst>
            </p:cNvPr>
            <p:cNvSpPr txBox="1"/>
            <p:nvPr/>
          </p:nvSpPr>
          <p:spPr>
            <a:xfrm>
              <a:off x="1056865" y="5663945"/>
              <a:ext cx="1384860" cy="338554"/>
            </a:xfrm>
            <a:prstGeom prst="rect">
              <a:avLst/>
            </a:prstGeom>
            <a:noFill/>
          </p:spPr>
          <p:txBody>
            <a:bodyPr wrap="square">
              <a:spAutoFit/>
            </a:bodyPr>
            <a:lstStyle/>
            <a:p>
              <a:r>
                <a:rPr lang="fr-FR" sz="1600" dirty="0"/>
                <a:t>en FIP &amp; FPCI</a:t>
              </a:r>
            </a:p>
          </p:txBody>
        </p:sp>
        <p:sp>
          <p:nvSpPr>
            <p:cNvPr id="27" name="ZoneTexte 26">
              <a:extLst>
                <a:ext uri="{FF2B5EF4-FFF2-40B4-BE49-F238E27FC236}">
                  <a16:creationId xmlns:a16="http://schemas.microsoft.com/office/drawing/2014/main" id="{7166C609-EA00-492D-80FD-ABE6364DD21A}"/>
                </a:ext>
              </a:extLst>
            </p:cNvPr>
            <p:cNvSpPr txBox="1"/>
            <p:nvPr/>
          </p:nvSpPr>
          <p:spPr>
            <a:xfrm>
              <a:off x="833798" y="5187126"/>
              <a:ext cx="1804694" cy="461665"/>
            </a:xfrm>
            <a:prstGeom prst="rect">
              <a:avLst/>
            </a:prstGeom>
            <a:noFill/>
          </p:spPr>
          <p:txBody>
            <a:bodyPr wrap="square">
              <a:spAutoFit/>
            </a:bodyPr>
            <a:lstStyle/>
            <a:p>
              <a:pPr algn="ctr"/>
              <a:r>
                <a:rPr lang="fr-FR" sz="1400" b="1" dirty="0"/>
                <a:t>Jusqu’à</a:t>
              </a:r>
              <a:r>
                <a:rPr lang="fr-FR" sz="1400" dirty="0"/>
                <a:t> </a:t>
              </a:r>
              <a:r>
                <a:rPr lang="fr-FR" sz="2400" b="1" dirty="0"/>
                <a:t>25%</a:t>
              </a:r>
              <a:endParaRPr lang="fr-FR" b="1" dirty="0"/>
            </a:p>
          </p:txBody>
        </p:sp>
        <p:sp>
          <p:nvSpPr>
            <p:cNvPr id="14346" name="ZoneTexte 14345">
              <a:extLst>
                <a:ext uri="{FF2B5EF4-FFF2-40B4-BE49-F238E27FC236}">
                  <a16:creationId xmlns:a16="http://schemas.microsoft.com/office/drawing/2014/main" id="{9C937CBA-ECA4-4E77-B3B8-97C09AA62A07}"/>
                </a:ext>
              </a:extLst>
            </p:cNvPr>
            <p:cNvSpPr txBox="1"/>
            <p:nvPr/>
          </p:nvSpPr>
          <p:spPr>
            <a:xfrm>
              <a:off x="815094" y="5498154"/>
              <a:ext cx="1804694" cy="307777"/>
            </a:xfrm>
            <a:prstGeom prst="rect">
              <a:avLst/>
            </a:prstGeom>
            <a:noFill/>
          </p:spPr>
          <p:txBody>
            <a:bodyPr wrap="square">
              <a:spAutoFit/>
            </a:bodyPr>
            <a:lstStyle/>
            <a:p>
              <a:pPr algn="ctr"/>
              <a:r>
                <a:rPr lang="fr-FR" sz="1400" dirty="0"/>
                <a:t>du montant investi*</a:t>
              </a:r>
            </a:p>
          </p:txBody>
        </p:sp>
      </p:grpSp>
      <p:grpSp>
        <p:nvGrpSpPr>
          <p:cNvPr id="6" name="Groupe 5">
            <a:extLst>
              <a:ext uri="{FF2B5EF4-FFF2-40B4-BE49-F238E27FC236}">
                <a16:creationId xmlns:a16="http://schemas.microsoft.com/office/drawing/2014/main" id="{E0E88674-4427-4092-8C4B-995EE7E1A8CF}"/>
              </a:ext>
            </a:extLst>
          </p:cNvPr>
          <p:cNvGrpSpPr/>
          <p:nvPr/>
        </p:nvGrpSpPr>
        <p:grpSpPr>
          <a:xfrm>
            <a:off x="2362291" y="4313216"/>
            <a:ext cx="1906728" cy="1461257"/>
            <a:chOff x="2577357" y="4933316"/>
            <a:chExt cx="1906728" cy="1461257"/>
          </a:xfrm>
        </p:grpSpPr>
        <p:sp>
          <p:nvSpPr>
            <p:cNvPr id="14348" name="Ellipse 14347">
              <a:extLst>
                <a:ext uri="{FF2B5EF4-FFF2-40B4-BE49-F238E27FC236}">
                  <a16:creationId xmlns:a16="http://schemas.microsoft.com/office/drawing/2014/main" id="{38B1CC02-5D15-40A2-ABC6-04CD2FB2411C}"/>
                </a:ext>
              </a:extLst>
            </p:cNvPr>
            <p:cNvSpPr/>
            <p:nvPr/>
          </p:nvSpPr>
          <p:spPr>
            <a:xfrm>
              <a:off x="2731349" y="4933316"/>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AEFE296-767B-464C-B83D-01C0EF0FE883}"/>
                </a:ext>
              </a:extLst>
            </p:cNvPr>
            <p:cNvSpPr txBox="1"/>
            <p:nvPr/>
          </p:nvSpPr>
          <p:spPr>
            <a:xfrm>
              <a:off x="2646208" y="5143055"/>
              <a:ext cx="1804694" cy="461665"/>
            </a:xfrm>
            <a:prstGeom prst="rect">
              <a:avLst/>
            </a:prstGeom>
            <a:noFill/>
          </p:spPr>
          <p:txBody>
            <a:bodyPr wrap="square">
              <a:spAutoFit/>
            </a:bodyPr>
            <a:lstStyle/>
            <a:p>
              <a:pPr algn="ctr"/>
              <a:r>
                <a:rPr lang="fr-FR" sz="1400" b="1" dirty="0"/>
                <a:t>Jusqu’à </a:t>
              </a:r>
              <a:r>
                <a:rPr lang="fr-FR" sz="2400" b="1" dirty="0"/>
                <a:t>30%</a:t>
              </a:r>
              <a:endParaRPr lang="fr-FR" b="1" dirty="0"/>
            </a:p>
          </p:txBody>
        </p:sp>
        <p:sp>
          <p:nvSpPr>
            <p:cNvPr id="16" name="ZoneTexte 15">
              <a:extLst>
                <a:ext uri="{FF2B5EF4-FFF2-40B4-BE49-F238E27FC236}">
                  <a16:creationId xmlns:a16="http://schemas.microsoft.com/office/drawing/2014/main" id="{D13B6471-EB88-40BA-9C65-02C31864D40A}"/>
                </a:ext>
              </a:extLst>
            </p:cNvPr>
            <p:cNvSpPr txBox="1"/>
            <p:nvPr/>
          </p:nvSpPr>
          <p:spPr>
            <a:xfrm>
              <a:off x="2759673" y="5647081"/>
              <a:ext cx="1724412" cy="338554"/>
            </a:xfrm>
            <a:prstGeom prst="rect">
              <a:avLst/>
            </a:prstGeom>
            <a:noFill/>
          </p:spPr>
          <p:txBody>
            <a:bodyPr wrap="square">
              <a:spAutoFit/>
            </a:bodyPr>
            <a:lstStyle/>
            <a:p>
              <a:r>
                <a:rPr lang="fr-FR" sz="1600" dirty="0"/>
                <a:t>en FIP </a:t>
              </a:r>
              <a:r>
                <a:rPr lang="fr-FR" sz="1100" dirty="0"/>
                <a:t>OUTRE-MER</a:t>
              </a:r>
              <a:endParaRPr lang="fr-FR" sz="1600" dirty="0"/>
            </a:p>
          </p:txBody>
        </p:sp>
        <p:sp>
          <p:nvSpPr>
            <p:cNvPr id="14347" name="ZoneTexte 14346">
              <a:extLst>
                <a:ext uri="{FF2B5EF4-FFF2-40B4-BE49-F238E27FC236}">
                  <a16:creationId xmlns:a16="http://schemas.microsoft.com/office/drawing/2014/main" id="{CAB2926D-08DE-4E83-863E-4297EF59636B}"/>
                </a:ext>
              </a:extLst>
            </p:cNvPr>
            <p:cNvSpPr txBox="1"/>
            <p:nvPr/>
          </p:nvSpPr>
          <p:spPr>
            <a:xfrm>
              <a:off x="2577357" y="5465774"/>
              <a:ext cx="1804694" cy="307777"/>
            </a:xfrm>
            <a:prstGeom prst="rect">
              <a:avLst/>
            </a:prstGeom>
            <a:noFill/>
          </p:spPr>
          <p:txBody>
            <a:bodyPr wrap="square">
              <a:spAutoFit/>
            </a:bodyPr>
            <a:lstStyle/>
            <a:p>
              <a:pPr algn="ctr"/>
              <a:r>
                <a:rPr lang="fr-FR" sz="1400" dirty="0"/>
                <a:t>du montant investi*</a:t>
              </a:r>
            </a:p>
          </p:txBody>
        </p:sp>
      </p:grpSp>
      <p:sp>
        <p:nvSpPr>
          <p:cNvPr id="14" name="Flèche : chevron 13">
            <a:extLst>
              <a:ext uri="{FF2B5EF4-FFF2-40B4-BE49-F238E27FC236}">
                <a16:creationId xmlns:a16="http://schemas.microsoft.com/office/drawing/2014/main" id="{8C1BB129-8E48-4247-9596-5CD3780DB154}"/>
              </a:ext>
            </a:extLst>
          </p:cNvPr>
          <p:cNvSpPr/>
          <p:nvPr/>
        </p:nvSpPr>
        <p:spPr>
          <a:xfrm>
            <a:off x="4360985" y="2941685"/>
            <a:ext cx="4046204" cy="1158937"/>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 name="Groupe 3">
            <a:extLst>
              <a:ext uri="{FF2B5EF4-FFF2-40B4-BE49-F238E27FC236}">
                <a16:creationId xmlns:a16="http://schemas.microsoft.com/office/drawing/2014/main" id="{00F594E7-E690-434C-BE3C-E3C95021542F}"/>
              </a:ext>
            </a:extLst>
          </p:cNvPr>
          <p:cNvGrpSpPr/>
          <p:nvPr/>
        </p:nvGrpSpPr>
        <p:grpSpPr>
          <a:xfrm>
            <a:off x="707189" y="2940321"/>
            <a:ext cx="3995226" cy="1161465"/>
            <a:chOff x="596507" y="2756277"/>
            <a:chExt cx="3995226" cy="1161465"/>
          </a:xfrm>
        </p:grpSpPr>
        <p:sp>
          <p:nvSpPr>
            <p:cNvPr id="13" name="Flèche : pentagone 12">
              <a:extLst>
                <a:ext uri="{FF2B5EF4-FFF2-40B4-BE49-F238E27FC236}">
                  <a16:creationId xmlns:a16="http://schemas.microsoft.com/office/drawing/2014/main" id="{20B9E2FE-0051-4F78-B685-79AE71BCD824}"/>
                </a:ext>
              </a:extLst>
            </p:cNvPr>
            <p:cNvSpPr/>
            <p:nvPr/>
          </p:nvSpPr>
          <p:spPr>
            <a:xfrm>
              <a:off x="596507" y="2756277"/>
              <a:ext cx="3995226" cy="11614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245BDD2-8744-4A7F-8823-7A74CD2BB222}"/>
                </a:ext>
              </a:extLst>
            </p:cNvPr>
            <p:cNvSpPr txBox="1"/>
            <p:nvPr/>
          </p:nvSpPr>
          <p:spPr>
            <a:xfrm>
              <a:off x="818712" y="3024721"/>
              <a:ext cx="3186330" cy="707886"/>
            </a:xfrm>
            <a:prstGeom prst="rect">
              <a:avLst/>
            </a:prstGeom>
            <a:noFill/>
          </p:spPr>
          <p:txBody>
            <a:bodyPr wrap="square" rtlCol="0">
              <a:spAutoFit/>
            </a:bodyPr>
            <a:lstStyle/>
            <a:p>
              <a:pPr algn="ctr"/>
              <a:r>
                <a:rPr lang="fr-FR" sz="2000" b="1" dirty="0">
                  <a:solidFill>
                    <a:schemeClr val="bg1"/>
                  </a:solidFill>
                </a:rPr>
                <a:t>Une réduction d’impôt</a:t>
              </a:r>
              <a:br>
                <a:rPr lang="fr-FR" sz="2000" b="1" dirty="0">
                  <a:solidFill>
                    <a:schemeClr val="bg1"/>
                  </a:solidFill>
                </a:rPr>
              </a:br>
              <a:r>
                <a:rPr lang="fr-FR" sz="2000" i="1" dirty="0">
                  <a:solidFill>
                    <a:schemeClr val="bg1"/>
                  </a:solidFill>
                </a:rPr>
                <a:t>« one shot » </a:t>
              </a:r>
              <a:endParaRPr lang="fr-FR" sz="2000" dirty="0">
                <a:solidFill>
                  <a:schemeClr val="bg1"/>
                </a:solidFill>
              </a:endParaRPr>
            </a:p>
          </p:txBody>
        </p:sp>
      </p:grpSp>
      <p:sp>
        <p:nvSpPr>
          <p:cNvPr id="20" name="ZoneTexte 19">
            <a:extLst>
              <a:ext uri="{FF2B5EF4-FFF2-40B4-BE49-F238E27FC236}">
                <a16:creationId xmlns:a16="http://schemas.microsoft.com/office/drawing/2014/main" id="{EF2AC887-8708-4EA0-9443-5991A0DBCC66}"/>
              </a:ext>
            </a:extLst>
          </p:cNvPr>
          <p:cNvSpPr txBox="1"/>
          <p:nvPr/>
        </p:nvSpPr>
        <p:spPr>
          <a:xfrm>
            <a:off x="5094474" y="3181175"/>
            <a:ext cx="2831723" cy="707886"/>
          </a:xfrm>
          <a:prstGeom prst="rect">
            <a:avLst/>
          </a:prstGeom>
          <a:noFill/>
        </p:spPr>
        <p:txBody>
          <a:bodyPr wrap="square" rtlCol="0">
            <a:spAutoFit/>
          </a:bodyPr>
          <a:lstStyle/>
          <a:p>
            <a:r>
              <a:rPr lang="fr-FR" sz="2000" b="1" dirty="0">
                <a:solidFill>
                  <a:schemeClr val="bg1"/>
                </a:solidFill>
              </a:rPr>
              <a:t>Une exonération d’impôt</a:t>
            </a:r>
          </a:p>
          <a:p>
            <a:pPr algn="ctr"/>
            <a:r>
              <a:rPr lang="fr-FR" sz="2000" b="1" dirty="0">
                <a:solidFill>
                  <a:schemeClr val="bg1"/>
                </a:solidFill>
              </a:rPr>
              <a:t>sur les plus-values</a:t>
            </a:r>
          </a:p>
        </p:txBody>
      </p:sp>
      <p:sp>
        <p:nvSpPr>
          <p:cNvPr id="22" name="ZoneTexte 21">
            <a:extLst>
              <a:ext uri="{FF2B5EF4-FFF2-40B4-BE49-F238E27FC236}">
                <a16:creationId xmlns:a16="http://schemas.microsoft.com/office/drawing/2014/main" id="{8E8E62A9-D500-4427-BF87-438EC113B04F}"/>
              </a:ext>
            </a:extLst>
          </p:cNvPr>
          <p:cNvSpPr txBox="1"/>
          <p:nvPr/>
        </p:nvSpPr>
        <p:spPr>
          <a:xfrm>
            <a:off x="4696133" y="2434287"/>
            <a:ext cx="3628406" cy="369332"/>
          </a:xfrm>
          <a:prstGeom prst="rect">
            <a:avLst/>
          </a:prstGeom>
          <a:noFill/>
        </p:spPr>
        <p:txBody>
          <a:bodyPr wrap="square" rtlCol="0">
            <a:spAutoFit/>
          </a:bodyPr>
          <a:lstStyle/>
          <a:p>
            <a:pPr algn="ctr"/>
            <a:r>
              <a:rPr lang="fr-FR" b="1" dirty="0"/>
              <a:t>À la sortie</a:t>
            </a:r>
            <a:endParaRPr lang="fr-FR" dirty="0"/>
          </a:p>
        </p:txBody>
      </p:sp>
      <p:grpSp>
        <p:nvGrpSpPr>
          <p:cNvPr id="3" name="Groupe 2">
            <a:extLst>
              <a:ext uri="{FF2B5EF4-FFF2-40B4-BE49-F238E27FC236}">
                <a16:creationId xmlns:a16="http://schemas.microsoft.com/office/drawing/2014/main" id="{87A89E7C-3284-4C63-9F1D-A05AD0C3F929}"/>
              </a:ext>
            </a:extLst>
          </p:cNvPr>
          <p:cNvGrpSpPr/>
          <p:nvPr/>
        </p:nvGrpSpPr>
        <p:grpSpPr>
          <a:xfrm>
            <a:off x="620037" y="2434287"/>
            <a:ext cx="3628406" cy="491618"/>
            <a:chOff x="704443" y="2251407"/>
            <a:chExt cx="3628406" cy="491618"/>
          </a:xfrm>
        </p:grpSpPr>
        <p:sp>
          <p:nvSpPr>
            <p:cNvPr id="21" name="ZoneTexte 20">
              <a:extLst>
                <a:ext uri="{FF2B5EF4-FFF2-40B4-BE49-F238E27FC236}">
                  <a16:creationId xmlns:a16="http://schemas.microsoft.com/office/drawing/2014/main" id="{159D764A-8976-4006-880F-4FD5DAF67F99}"/>
                </a:ext>
              </a:extLst>
            </p:cNvPr>
            <p:cNvSpPr txBox="1"/>
            <p:nvPr/>
          </p:nvSpPr>
          <p:spPr>
            <a:xfrm>
              <a:off x="704443" y="2251407"/>
              <a:ext cx="3628406" cy="369332"/>
            </a:xfrm>
            <a:prstGeom prst="rect">
              <a:avLst/>
            </a:prstGeom>
            <a:noFill/>
          </p:spPr>
          <p:txBody>
            <a:bodyPr wrap="square" rtlCol="0">
              <a:spAutoFit/>
            </a:bodyPr>
            <a:lstStyle/>
            <a:p>
              <a:pPr algn="ctr"/>
              <a:r>
                <a:rPr lang="fr-FR" b="1" dirty="0"/>
                <a:t>À l’entrée </a:t>
              </a:r>
              <a:endParaRPr lang="fr-FR" dirty="0"/>
            </a:p>
          </p:txBody>
        </p:sp>
        <p:sp>
          <p:nvSpPr>
            <p:cNvPr id="49" name="ZoneTexte 48">
              <a:extLst>
                <a:ext uri="{FF2B5EF4-FFF2-40B4-BE49-F238E27FC236}">
                  <a16:creationId xmlns:a16="http://schemas.microsoft.com/office/drawing/2014/main" id="{CE7F9F80-78F1-4C93-97A4-25DBB74BD994}"/>
                </a:ext>
              </a:extLst>
            </p:cNvPr>
            <p:cNvSpPr txBox="1"/>
            <p:nvPr/>
          </p:nvSpPr>
          <p:spPr>
            <a:xfrm>
              <a:off x="1193395" y="2466026"/>
              <a:ext cx="2731491" cy="276999"/>
            </a:xfrm>
            <a:prstGeom prst="rect">
              <a:avLst/>
            </a:prstGeom>
            <a:noFill/>
          </p:spPr>
          <p:txBody>
            <a:bodyPr wrap="square">
              <a:spAutoFit/>
            </a:bodyPr>
            <a:lstStyle/>
            <a:p>
              <a:pPr algn="ctr"/>
              <a:r>
                <a:rPr lang="fr-FR" sz="1200" dirty="0"/>
                <a:t>(lors de votre investissement)</a:t>
              </a:r>
            </a:p>
          </p:txBody>
        </p:sp>
      </p:grpSp>
      <p:sp>
        <p:nvSpPr>
          <p:cNvPr id="52" name="Rectangle 51">
            <a:extLst>
              <a:ext uri="{FF2B5EF4-FFF2-40B4-BE49-F238E27FC236}">
                <a16:creationId xmlns:a16="http://schemas.microsoft.com/office/drawing/2014/main" id="{3AFFED48-AB58-4A91-972A-B8B817CDE650}"/>
              </a:ext>
            </a:extLst>
          </p:cNvPr>
          <p:cNvSpPr/>
          <p:nvPr/>
        </p:nvSpPr>
        <p:spPr>
          <a:xfrm>
            <a:off x="3422356" y="578569"/>
            <a:ext cx="1840825" cy="461665"/>
          </a:xfrm>
          <a:prstGeom prst="rect">
            <a:avLst/>
          </a:prstGeom>
        </p:spPr>
        <p:txBody>
          <a:bodyPr wrap="none">
            <a:spAutoFit/>
          </a:bodyPr>
          <a:lstStyle/>
          <a:p>
            <a:r>
              <a:rPr lang="fr-FR" sz="2400" cap="all" dirty="0"/>
              <a:t>C’est quoi ?</a:t>
            </a:r>
            <a:endParaRPr lang="fr-FR" sz="2400" dirty="0"/>
          </a:p>
        </p:txBody>
      </p:sp>
      <p:cxnSp>
        <p:nvCxnSpPr>
          <p:cNvPr id="53" name="Connecteur droit 52">
            <a:extLst>
              <a:ext uri="{FF2B5EF4-FFF2-40B4-BE49-F238E27FC236}">
                <a16:creationId xmlns:a16="http://schemas.microsoft.com/office/drawing/2014/main" id="{B9156B8F-37BA-41EC-996B-C0E3C1D0BC35}"/>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77248D60-F2E7-4E72-B9C8-9F966AD97B96}"/>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11" name="Picture 2" descr="Livre Ouvert Avec Une Loupe | Icons Gratuite">
            <a:extLst>
              <a:ext uri="{FF2B5EF4-FFF2-40B4-BE49-F238E27FC236}">
                <a16:creationId xmlns:a16="http://schemas.microsoft.com/office/drawing/2014/main" id="{4495FE74-1FE2-413D-AAD2-4E44E85A3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56" y="1136829"/>
            <a:ext cx="889627" cy="8896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30C54D-B53E-4D8D-94D0-D6A9E516233C}"/>
              </a:ext>
            </a:extLst>
          </p:cNvPr>
          <p:cNvSpPr/>
          <p:nvPr/>
        </p:nvSpPr>
        <p:spPr>
          <a:xfrm>
            <a:off x="1483612" y="1285912"/>
            <a:ext cx="6891978" cy="407035"/>
          </a:xfrm>
          <a:prstGeom prst="rect">
            <a:avLst/>
          </a:prstGeom>
        </p:spPr>
        <p:txBody>
          <a:bodyPr wrap="square">
            <a:spAutoFit/>
          </a:bodyPr>
          <a:lstStyle/>
          <a:p>
            <a:pPr>
              <a:lnSpc>
                <a:spcPct val="107000"/>
              </a:lnSpc>
              <a:spcAft>
                <a:spcPts val="0"/>
              </a:spcAft>
              <a:tabLst>
                <a:tab pos="3510915" algn="l"/>
              </a:tabLst>
            </a:pPr>
            <a:r>
              <a:rPr lang="fr-FR" sz="2000" dirty="0">
                <a:ea typeface="Times New Roman" panose="02020603050405020304" pitchFamily="18" charset="0"/>
                <a:cs typeface="Times New Roman" panose="02020603050405020304" pitchFamily="18" charset="0"/>
              </a:rPr>
              <a:t>Le </a:t>
            </a:r>
            <a:r>
              <a:rPr lang="fr-FR" sz="2000" b="1" dirty="0">
                <a:ea typeface="Times New Roman" panose="02020603050405020304" pitchFamily="18" charset="0"/>
                <a:cs typeface="Times New Roman" panose="02020603050405020304" pitchFamily="18" charset="0"/>
              </a:rPr>
              <a:t>Capital Investissement </a:t>
            </a:r>
            <a:r>
              <a:rPr lang="fr-FR" sz="2000" dirty="0">
                <a:ea typeface="Times New Roman" panose="02020603050405020304" pitchFamily="18" charset="0"/>
                <a:cs typeface="Times New Roman" panose="02020603050405020304" pitchFamily="18" charset="0"/>
              </a:rPr>
              <a:t>présente</a:t>
            </a:r>
            <a:r>
              <a:rPr lang="fr-FR" sz="2000" b="1" dirty="0">
                <a:ea typeface="Times New Roman" panose="02020603050405020304" pitchFamily="18" charset="0"/>
                <a:cs typeface="Times New Roman" panose="02020603050405020304" pitchFamily="18" charset="0"/>
              </a:rPr>
              <a:t> </a:t>
            </a:r>
            <a:r>
              <a:rPr lang="fr-FR" sz="2000" b="1" dirty="0">
                <a:solidFill>
                  <a:srgbClr val="C00000"/>
                </a:solidFill>
                <a:ea typeface="Times New Roman" panose="02020603050405020304" pitchFamily="18" charset="0"/>
                <a:cs typeface="Times New Roman" panose="02020603050405020304" pitchFamily="18" charset="0"/>
              </a:rPr>
              <a:t>de réels</a:t>
            </a:r>
            <a:r>
              <a:rPr lang="fr-FR" sz="2000" dirty="0">
                <a:ea typeface="Times New Roman" panose="02020603050405020304" pitchFamily="18" charset="0"/>
                <a:cs typeface="Times New Roman" panose="02020603050405020304" pitchFamily="18" charset="0"/>
              </a:rPr>
              <a:t> </a:t>
            </a:r>
            <a:r>
              <a:rPr lang="fr-FR" sz="2000" b="1" dirty="0">
                <a:solidFill>
                  <a:srgbClr val="C00000"/>
                </a:solidFill>
                <a:ea typeface="Times New Roman" panose="02020603050405020304" pitchFamily="18" charset="0"/>
                <a:cs typeface="Times New Roman" panose="02020603050405020304" pitchFamily="18" charset="0"/>
              </a:rPr>
              <a:t>attraits</a:t>
            </a:r>
            <a:endParaRPr lang="fr-FR" sz="2000" dirty="0">
              <a:solidFill>
                <a:schemeClr val="bg2">
                  <a:lumMod val="25000"/>
                </a:schemeClr>
              </a:solidFill>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F4933569-AC98-4E35-AE1F-056587082CAE}"/>
              </a:ext>
            </a:extLst>
          </p:cNvPr>
          <p:cNvSpPr txBox="1"/>
          <p:nvPr/>
        </p:nvSpPr>
        <p:spPr>
          <a:xfrm>
            <a:off x="343728" y="6254833"/>
            <a:ext cx="8406377" cy="553998"/>
          </a:xfrm>
          <a:prstGeom prst="rect">
            <a:avLst/>
          </a:prstGeom>
          <a:noFill/>
        </p:spPr>
        <p:txBody>
          <a:bodyPr wrap="square" rtlCol="0">
            <a:spAutoFit/>
          </a:bodyPr>
          <a:lstStyle/>
          <a:p>
            <a:r>
              <a:rPr lang="fr-FR" sz="1000" dirty="0"/>
              <a:t>* Le taux de réduction s’applique à la quote-part de sociétés éligibles dans le support d’investissement.  Avantage fiscal soumis au plafond </a:t>
            </a:r>
          </a:p>
          <a:p>
            <a:r>
              <a:rPr lang="fr-FR" sz="1000" dirty="0"/>
              <a:t>   des niches fiscales de 10 000 €. Réduction d'impôt applicable uniquement au titre de l'imposition de l'année de versement (non-reportable). </a:t>
            </a:r>
          </a:p>
          <a:p>
            <a:r>
              <a:rPr lang="fr-FR" sz="1000" dirty="0"/>
              <a:t>   Sous conditions de durée de détention</a:t>
            </a:r>
          </a:p>
        </p:txBody>
      </p:sp>
    </p:spTree>
    <p:custDataLst>
      <p:tags r:id="rId1"/>
    </p:custDataLst>
    <p:extLst>
      <p:ext uri="{BB962C8B-B14F-4D97-AF65-F5344CB8AC3E}">
        <p14:creationId xmlns:p14="http://schemas.microsoft.com/office/powerpoint/2010/main" val="22637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2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ZoneTexte 62">
            <a:extLst>
              <a:ext uri="{FF2B5EF4-FFF2-40B4-BE49-F238E27FC236}">
                <a16:creationId xmlns:a16="http://schemas.microsoft.com/office/drawing/2014/main" id="{8CC3F5A3-6655-4B5C-B3DC-2A94B239F392}"/>
              </a:ext>
            </a:extLst>
          </p:cNvPr>
          <p:cNvSpPr txBox="1"/>
          <p:nvPr/>
        </p:nvSpPr>
        <p:spPr>
          <a:xfrm>
            <a:off x="1483889" y="1607317"/>
            <a:ext cx="6328228"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  </a:t>
            </a:r>
            <a:r>
              <a:rPr lang="fr-FR" sz="2000" b="1" dirty="0">
                <a:solidFill>
                  <a:srgbClr val="C00000"/>
                </a:solidFill>
                <a:ea typeface="Times New Roman" panose="02020603050405020304" pitchFamily="18" charset="0"/>
                <a:cs typeface="Times New Roman" panose="02020603050405020304" pitchFamily="18" charset="0"/>
              </a:rPr>
              <a:t>un</a:t>
            </a:r>
            <a:r>
              <a:rPr lang="fr-FR" sz="2000" dirty="0">
                <a:ea typeface="Times New Roman" panose="02020603050405020304" pitchFamily="18" charset="0"/>
                <a:cs typeface="Times New Roman" panose="02020603050405020304" pitchFamily="18" charset="0"/>
              </a:rPr>
              <a:t> </a:t>
            </a:r>
            <a:r>
              <a:rPr lang="fr-FR" sz="2000" b="1" dirty="0">
                <a:solidFill>
                  <a:srgbClr val="C00000"/>
                </a:solidFill>
                <a:ea typeface="Times New Roman" panose="02020603050405020304" pitchFamily="18" charset="0"/>
                <a:cs typeface="Times New Roman" panose="02020603050405020304" pitchFamily="18" charset="0"/>
              </a:rPr>
              <a:t>véhicule de placement :</a:t>
            </a:r>
            <a:endParaRPr lang="fr-FR" sz="2000" dirty="0"/>
          </a:p>
        </p:txBody>
      </p:sp>
      <p:pic>
        <p:nvPicPr>
          <p:cNvPr id="40" name="Image 39">
            <a:extLst>
              <a:ext uri="{FF2B5EF4-FFF2-40B4-BE49-F238E27FC236}">
                <a16:creationId xmlns:a16="http://schemas.microsoft.com/office/drawing/2014/main" id="{2E63164E-02D7-47EF-822A-EB59679F31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9040" y="2674654"/>
            <a:ext cx="5802260" cy="3277123"/>
          </a:xfrm>
          <a:prstGeom prst="rect">
            <a:avLst/>
          </a:prstGeom>
        </p:spPr>
      </p:pic>
      <p:grpSp>
        <p:nvGrpSpPr>
          <p:cNvPr id="2" name="Groupe 1">
            <a:extLst>
              <a:ext uri="{FF2B5EF4-FFF2-40B4-BE49-F238E27FC236}">
                <a16:creationId xmlns:a16="http://schemas.microsoft.com/office/drawing/2014/main" id="{14F638E8-C8A2-47D0-B076-7B2707B34A80}"/>
              </a:ext>
            </a:extLst>
          </p:cNvPr>
          <p:cNvGrpSpPr/>
          <p:nvPr/>
        </p:nvGrpSpPr>
        <p:grpSpPr>
          <a:xfrm>
            <a:off x="607744" y="4298100"/>
            <a:ext cx="1823398" cy="1461257"/>
            <a:chOff x="815094" y="4919057"/>
            <a:chExt cx="1823398" cy="1461257"/>
          </a:xfrm>
        </p:grpSpPr>
        <p:sp>
          <p:nvSpPr>
            <p:cNvPr id="3" name="Ellipse 2">
              <a:extLst>
                <a:ext uri="{FF2B5EF4-FFF2-40B4-BE49-F238E27FC236}">
                  <a16:creationId xmlns:a16="http://schemas.microsoft.com/office/drawing/2014/main" id="{B785C595-4CF9-4EFD-AA9A-DA039022B7CC}"/>
                </a:ext>
              </a:extLst>
            </p:cNvPr>
            <p:cNvSpPr/>
            <p:nvPr/>
          </p:nvSpPr>
          <p:spPr>
            <a:xfrm>
              <a:off x="932047" y="4919057"/>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544AEC8-B0AF-45BC-811F-804CECD9BEF3}"/>
                </a:ext>
              </a:extLst>
            </p:cNvPr>
            <p:cNvSpPr txBox="1"/>
            <p:nvPr/>
          </p:nvSpPr>
          <p:spPr>
            <a:xfrm>
              <a:off x="1056865" y="5663945"/>
              <a:ext cx="1384860" cy="338554"/>
            </a:xfrm>
            <a:prstGeom prst="rect">
              <a:avLst/>
            </a:prstGeom>
            <a:noFill/>
          </p:spPr>
          <p:txBody>
            <a:bodyPr wrap="square">
              <a:spAutoFit/>
            </a:bodyPr>
            <a:lstStyle/>
            <a:p>
              <a:r>
                <a:rPr lang="fr-FR" sz="1600" dirty="0"/>
                <a:t>en FIP &amp; FPCI</a:t>
              </a:r>
            </a:p>
          </p:txBody>
        </p:sp>
        <p:sp>
          <p:nvSpPr>
            <p:cNvPr id="5" name="ZoneTexte 4">
              <a:extLst>
                <a:ext uri="{FF2B5EF4-FFF2-40B4-BE49-F238E27FC236}">
                  <a16:creationId xmlns:a16="http://schemas.microsoft.com/office/drawing/2014/main" id="{BCCBB4CB-88DD-4608-B076-9923597BC626}"/>
                </a:ext>
              </a:extLst>
            </p:cNvPr>
            <p:cNvSpPr txBox="1"/>
            <p:nvPr/>
          </p:nvSpPr>
          <p:spPr>
            <a:xfrm>
              <a:off x="833798" y="5187126"/>
              <a:ext cx="1804694" cy="461665"/>
            </a:xfrm>
            <a:prstGeom prst="rect">
              <a:avLst/>
            </a:prstGeom>
            <a:noFill/>
          </p:spPr>
          <p:txBody>
            <a:bodyPr wrap="square">
              <a:spAutoFit/>
            </a:bodyPr>
            <a:lstStyle/>
            <a:p>
              <a:pPr algn="ctr"/>
              <a:r>
                <a:rPr lang="fr-FR" sz="1400" b="1" dirty="0"/>
                <a:t>Jusqu’à</a:t>
              </a:r>
              <a:r>
                <a:rPr lang="fr-FR" sz="1400" dirty="0"/>
                <a:t> </a:t>
              </a:r>
              <a:r>
                <a:rPr lang="fr-FR" sz="2400" b="1" dirty="0"/>
                <a:t>25%</a:t>
              </a:r>
              <a:endParaRPr lang="fr-FR" b="1" dirty="0"/>
            </a:p>
          </p:txBody>
        </p:sp>
        <p:sp>
          <p:nvSpPr>
            <p:cNvPr id="6" name="ZoneTexte 5">
              <a:extLst>
                <a:ext uri="{FF2B5EF4-FFF2-40B4-BE49-F238E27FC236}">
                  <a16:creationId xmlns:a16="http://schemas.microsoft.com/office/drawing/2014/main" id="{8832825E-73C9-4375-B23B-3BAF5B87C208}"/>
                </a:ext>
              </a:extLst>
            </p:cNvPr>
            <p:cNvSpPr txBox="1"/>
            <p:nvPr/>
          </p:nvSpPr>
          <p:spPr>
            <a:xfrm>
              <a:off x="815094" y="5498154"/>
              <a:ext cx="1804694" cy="307777"/>
            </a:xfrm>
            <a:prstGeom prst="rect">
              <a:avLst/>
            </a:prstGeom>
            <a:noFill/>
          </p:spPr>
          <p:txBody>
            <a:bodyPr wrap="square">
              <a:spAutoFit/>
            </a:bodyPr>
            <a:lstStyle/>
            <a:p>
              <a:pPr algn="ctr"/>
              <a:r>
                <a:rPr lang="fr-FR" sz="1400" dirty="0"/>
                <a:t>du montant investi*</a:t>
              </a:r>
            </a:p>
          </p:txBody>
        </p:sp>
      </p:grpSp>
      <p:sp>
        <p:nvSpPr>
          <p:cNvPr id="12" name="Rectangle 11">
            <a:extLst>
              <a:ext uri="{FF2B5EF4-FFF2-40B4-BE49-F238E27FC236}">
                <a16:creationId xmlns:a16="http://schemas.microsoft.com/office/drawing/2014/main" id="{1FAC160D-DCEC-4BD7-B9F8-70BD7C023E42}"/>
              </a:ext>
            </a:extLst>
          </p:cNvPr>
          <p:cNvSpPr/>
          <p:nvPr/>
        </p:nvSpPr>
        <p:spPr>
          <a:xfrm>
            <a:off x="3422356" y="578569"/>
            <a:ext cx="1840825" cy="461665"/>
          </a:xfrm>
          <a:prstGeom prst="rect">
            <a:avLst/>
          </a:prstGeom>
        </p:spPr>
        <p:txBody>
          <a:bodyPr wrap="none">
            <a:spAutoFit/>
          </a:bodyPr>
          <a:lstStyle/>
          <a:p>
            <a:r>
              <a:rPr lang="fr-FR" sz="2400" cap="all" dirty="0"/>
              <a:t>C’est quoi ?</a:t>
            </a:r>
            <a:endParaRPr lang="fr-FR" sz="2400" dirty="0"/>
          </a:p>
        </p:txBody>
      </p:sp>
      <p:cxnSp>
        <p:nvCxnSpPr>
          <p:cNvPr id="13" name="Connecteur droit 12">
            <a:extLst>
              <a:ext uri="{FF2B5EF4-FFF2-40B4-BE49-F238E27FC236}">
                <a16:creationId xmlns:a16="http://schemas.microsoft.com/office/drawing/2014/main" id="{29B1795E-E88A-451F-9364-56BC63F09DF4}"/>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59B8C0D5-6115-4CAF-BF64-967CF6910B4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15" name="Picture 2" descr="Livre Ouvert Avec Une Loupe | Icons Gratuite">
            <a:extLst>
              <a:ext uri="{FF2B5EF4-FFF2-40B4-BE49-F238E27FC236}">
                <a16:creationId xmlns:a16="http://schemas.microsoft.com/office/drawing/2014/main" id="{D997A6FF-DF35-4BBA-B396-AEE8F52FB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56" y="1136829"/>
            <a:ext cx="889627" cy="8896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1ACF6D5-8396-458D-B667-9F6CCB68B2B8}"/>
              </a:ext>
            </a:extLst>
          </p:cNvPr>
          <p:cNvSpPr/>
          <p:nvPr/>
        </p:nvSpPr>
        <p:spPr>
          <a:xfrm>
            <a:off x="1483612" y="1285912"/>
            <a:ext cx="6891978" cy="407035"/>
          </a:xfrm>
          <a:prstGeom prst="rect">
            <a:avLst/>
          </a:prstGeom>
        </p:spPr>
        <p:txBody>
          <a:bodyPr wrap="square">
            <a:spAutoFit/>
          </a:bodyPr>
          <a:lstStyle/>
          <a:p>
            <a:pPr>
              <a:lnSpc>
                <a:spcPct val="107000"/>
              </a:lnSpc>
              <a:spcAft>
                <a:spcPts val="0"/>
              </a:spcAft>
              <a:tabLst>
                <a:tab pos="3510915" algn="l"/>
              </a:tabLst>
            </a:pPr>
            <a:r>
              <a:rPr lang="fr-FR" sz="2000" dirty="0">
                <a:ea typeface="Times New Roman" panose="02020603050405020304" pitchFamily="18" charset="0"/>
                <a:cs typeface="Times New Roman" panose="02020603050405020304" pitchFamily="18" charset="0"/>
              </a:rPr>
              <a:t>Investir en </a:t>
            </a:r>
            <a:r>
              <a:rPr lang="fr-FR" sz="2000" b="1" dirty="0">
                <a:ea typeface="Times New Roman" panose="02020603050405020304" pitchFamily="18" charset="0"/>
                <a:cs typeface="Times New Roman" panose="02020603050405020304" pitchFamily="18" charset="0"/>
              </a:rPr>
              <a:t>Capital Investissement, </a:t>
            </a:r>
            <a:r>
              <a:rPr lang="fr-FR" sz="2000" dirty="0">
                <a:ea typeface="Times New Roman" panose="02020603050405020304" pitchFamily="18" charset="0"/>
                <a:cs typeface="Times New Roman" panose="02020603050405020304" pitchFamily="18" charset="0"/>
              </a:rPr>
              <a:t>c’est sélectionner </a:t>
            </a:r>
            <a:endParaRPr lang="fr-FR" sz="2000" b="1" dirty="0">
              <a:solidFill>
                <a:srgbClr val="C00000"/>
              </a:solidFill>
              <a:ea typeface="Times New Roman" panose="02020603050405020304" pitchFamily="18" charset="0"/>
              <a:cs typeface="Times New Roman" panose="02020603050405020304" pitchFamily="18" charset="0"/>
            </a:endParaRPr>
          </a:p>
        </p:txBody>
      </p:sp>
      <p:grpSp>
        <p:nvGrpSpPr>
          <p:cNvPr id="41" name="Groupe 40">
            <a:extLst>
              <a:ext uri="{FF2B5EF4-FFF2-40B4-BE49-F238E27FC236}">
                <a16:creationId xmlns:a16="http://schemas.microsoft.com/office/drawing/2014/main" id="{512D7057-1099-4FB2-9DCF-7185B719BA12}"/>
              </a:ext>
            </a:extLst>
          </p:cNvPr>
          <p:cNvGrpSpPr/>
          <p:nvPr/>
        </p:nvGrpSpPr>
        <p:grpSpPr>
          <a:xfrm>
            <a:off x="2362291" y="4313216"/>
            <a:ext cx="1906728" cy="1461257"/>
            <a:chOff x="2362291" y="4313216"/>
            <a:chExt cx="1906728" cy="1461257"/>
          </a:xfrm>
        </p:grpSpPr>
        <p:sp>
          <p:nvSpPr>
            <p:cNvPr id="19" name="Ellipse 18">
              <a:extLst>
                <a:ext uri="{FF2B5EF4-FFF2-40B4-BE49-F238E27FC236}">
                  <a16:creationId xmlns:a16="http://schemas.microsoft.com/office/drawing/2014/main" id="{9D649ABE-E297-468F-B660-D5FEC28C5C34}"/>
                </a:ext>
              </a:extLst>
            </p:cNvPr>
            <p:cNvSpPr/>
            <p:nvPr/>
          </p:nvSpPr>
          <p:spPr>
            <a:xfrm>
              <a:off x="2516283" y="4313216"/>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D8A96B0F-1060-4D2A-8709-A7B4F53524B5}"/>
                </a:ext>
              </a:extLst>
            </p:cNvPr>
            <p:cNvSpPr txBox="1"/>
            <p:nvPr/>
          </p:nvSpPr>
          <p:spPr>
            <a:xfrm>
              <a:off x="2431142" y="4522955"/>
              <a:ext cx="1804694" cy="461665"/>
            </a:xfrm>
            <a:prstGeom prst="rect">
              <a:avLst/>
            </a:prstGeom>
            <a:noFill/>
          </p:spPr>
          <p:txBody>
            <a:bodyPr wrap="square">
              <a:spAutoFit/>
            </a:bodyPr>
            <a:lstStyle/>
            <a:p>
              <a:pPr algn="ctr"/>
              <a:r>
                <a:rPr lang="fr-FR" sz="1400" b="1" dirty="0"/>
                <a:t>Jusqu’à </a:t>
              </a:r>
              <a:r>
                <a:rPr lang="fr-FR" sz="2400" b="1" dirty="0"/>
                <a:t>30%</a:t>
              </a:r>
              <a:endParaRPr lang="fr-FR" b="1" dirty="0"/>
            </a:p>
          </p:txBody>
        </p:sp>
        <p:sp>
          <p:nvSpPr>
            <p:cNvPr id="21" name="ZoneTexte 20">
              <a:extLst>
                <a:ext uri="{FF2B5EF4-FFF2-40B4-BE49-F238E27FC236}">
                  <a16:creationId xmlns:a16="http://schemas.microsoft.com/office/drawing/2014/main" id="{4E6761B2-D6DF-4B0E-8541-24DFC15C13BB}"/>
                </a:ext>
              </a:extLst>
            </p:cNvPr>
            <p:cNvSpPr txBox="1"/>
            <p:nvPr/>
          </p:nvSpPr>
          <p:spPr>
            <a:xfrm>
              <a:off x="2544607" y="5026981"/>
              <a:ext cx="1724412" cy="338554"/>
            </a:xfrm>
            <a:prstGeom prst="rect">
              <a:avLst/>
            </a:prstGeom>
            <a:noFill/>
          </p:spPr>
          <p:txBody>
            <a:bodyPr wrap="square">
              <a:spAutoFit/>
            </a:bodyPr>
            <a:lstStyle/>
            <a:p>
              <a:r>
                <a:rPr lang="fr-FR" sz="1600" dirty="0"/>
                <a:t>en FIP </a:t>
              </a:r>
              <a:r>
                <a:rPr lang="fr-FR" sz="1100" dirty="0"/>
                <a:t>OUTRE-MER</a:t>
              </a:r>
              <a:endParaRPr lang="fr-FR" sz="1600" dirty="0"/>
            </a:p>
          </p:txBody>
        </p:sp>
        <p:sp>
          <p:nvSpPr>
            <p:cNvPr id="22" name="ZoneTexte 21">
              <a:extLst>
                <a:ext uri="{FF2B5EF4-FFF2-40B4-BE49-F238E27FC236}">
                  <a16:creationId xmlns:a16="http://schemas.microsoft.com/office/drawing/2014/main" id="{C615205D-E638-4951-A456-34704A518EC1}"/>
                </a:ext>
              </a:extLst>
            </p:cNvPr>
            <p:cNvSpPr txBox="1"/>
            <p:nvPr/>
          </p:nvSpPr>
          <p:spPr>
            <a:xfrm>
              <a:off x="2362291" y="4845674"/>
              <a:ext cx="1804694" cy="307777"/>
            </a:xfrm>
            <a:prstGeom prst="rect">
              <a:avLst/>
            </a:prstGeom>
            <a:noFill/>
          </p:spPr>
          <p:txBody>
            <a:bodyPr wrap="square">
              <a:spAutoFit/>
            </a:bodyPr>
            <a:lstStyle/>
            <a:p>
              <a:pPr algn="ctr"/>
              <a:r>
                <a:rPr lang="fr-FR" sz="1400" dirty="0"/>
                <a:t>du montant investi*</a:t>
              </a:r>
            </a:p>
          </p:txBody>
        </p:sp>
      </p:grpSp>
      <p:pic>
        <p:nvPicPr>
          <p:cNvPr id="47" name="Image 46">
            <a:extLst>
              <a:ext uri="{FF2B5EF4-FFF2-40B4-BE49-F238E27FC236}">
                <a16:creationId xmlns:a16="http://schemas.microsoft.com/office/drawing/2014/main" id="{9C7EBC1A-788D-4414-9DEE-300AFD9396FA}"/>
              </a:ext>
            </a:extLst>
          </p:cNvPr>
          <p:cNvPicPr>
            <a:picLocks noChangeAspect="1"/>
          </p:cNvPicPr>
          <p:nvPr/>
        </p:nvPicPr>
        <p:blipFill>
          <a:blip r:embed="rId5"/>
          <a:stretch>
            <a:fillRect/>
          </a:stretch>
        </p:blipFill>
        <p:spPr>
          <a:xfrm>
            <a:off x="452956" y="2622567"/>
            <a:ext cx="6301506" cy="3381296"/>
          </a:xfrm>
          <a:prstGeom prst="rect">
            <a:avLst/>
          </a:prstGeom>
        </p:spPr>
      </p:pic>
      <p:sp>
        <p:nvSpPr>
          <p:cNvPr id="66" name="ZoneTexte 65">
            <a:extLst>
              <a:ext uri="{FF2B5EF4-FFF2-40B4-BE49-F238E27FC236}">
                <a16:creationId xmlns:a16="http://schemas.microsoft.com/office/drawing/2014/main" id="{8FB2F390-696D-47B5-9B7A-E0BD69A852CB}"/>
              </a:ext>
            </a:extLst>
          </p:cNvPr>
          <p:cNvSpPr txBox="1"/>
          <p:nvPr/>
        </p:nvSpPr>
        <p:spPr>
          <a:xfrm>
            <a:off x="897769" y="3185176"/>
            <a:ext cx="7688491" cy="646331"/>
          </a:xfrm>
          <a:prstGeom prst="rect">
            <a:avLst/>
          </a:prstGeom>
          <a:noFill/>
        </p:spPr>
        <p:txBody>
          <a:bodyPr wrap="square">
            <a:spAutoFit/>
          </a:bodyPr>
          <a:lstStyle/>
          <a:p>
            <a:pPr marL="285750" indent="-285750">
              <a:buFont typeface="Wingdings" panose="05000000000000000000" pitchFamily="2" charset="2"/>
              <a:buChar char="q"/>
            </a:pPr>
            <a:r>
              <a:rPr lang="fr-FR" sz="1900" dirty="0">
                <a:solidFill>
                  <a:srgbClr val="333132"/>
                </a:solidFill>
              </a:rPr>
              <a:t>Un véhicule </a:t>
            </a:r>
            <a:r>
              <a:rPr lang="fr-FR" sz="1900" b="1" dirty="0">
                <a:solidFill>
                  <a:srgbClr val="333132"/>
                </a:solidFill>
              </a:rPr>
              <a:t>spécialisé</a:t>
            </a:r>
          </a:p>
          <a:p>
            <a:r>
              <a:rPr lang="fr-FR" sz="1700" i="0" dirty="0">
                <a:solidFill>
                  <a:srgbClr val="333132"/>
                </a:solidFill>
                <a:effectLst/>
              </a:rPr>
              <a:t>      conçu pour investir </a:t>
            </a:r>
            <a:r>
              <a:rPr lang="fr-FR" sz="1700" dirty="0">
                <a:solidFill>
                  <a:srgbClr val="333132"/>
                </a:solidFill>
              </a:rPr>
              <a:t>essentiellement dans </a:t>
            </a:r>
            <a:r>
              <a:rPr lang="fr-FR" sz="1700" b="1" i="0" dirty="0">
                <a:solidFill>
                  <a:srgbClr val="C00000"/>
                </a:solidFill>
                <a:effectLst/>
              </a:rPr>
              <a:t>des PME &amp; ETI</a:t>
            </a:r>
          </a:p>
        </p:txBody>
      </p:sp>
      <p:grpSp>
        <p:nvGrpSpPr>
          <p:cNvPr id="67" name="Groupe 66">
            <a:extLst>
              <a:ext uri="{FF2B5EF4-FFF2-40B4-BE49-F238E27FC236}">
                <a16:creationId xmlns:a16="http://schemas.microsoft.com/office/drawing/2014/main" id="{DE5367C6-7748-46F9-9098-4724CE6A82E3}"/>
              </a:ext>
            </a:extLst>
          </p:cNvPr>
          <p:cNvGrpSpPr/>
          <p:nvPr/>
        </p:nvGrpSpPr>
        <p:grpSpPr>
          <a:xfrm>
            <a:off x="-1675129" y="2120671"/>
            <a:ext cx="1255495" cy="875207"/>
            <a:chOff x="589038" y="2674654"/>
            <a:chExt cx="5802259" cy="3277123"/>
          </a:xfrm>
        </p:grpSpPr>
        <p:pic>
          <p:nvPicPr>
            <p:cNvPr id="68" name="Image 67">
              <a:extLst>
                <a:ext uri="{FF2B5EF4-FFF2-40B4-BE49-F238E27FC236}">
                  <a16:creationId xmlns:a16="http://schemas.microsoft.com/office/drawing/2014/main" id="{44834851-E21A-46D1-B6C8-9B7FBBDBD4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9038" y="2674654"/>
              <a:ext cx="5802259" cy="3277123"/>
            </a:xfrm>
            <a:prstGeom prst="rect">
              <a:avLst/>
            </a:prstGeom>
          </p:spPr>
        </p:pic>
        <p:sp>
          <p:nvSpPr>
            <p:cNvPr id="69" name="Ellipse 68">
              <a:extLst>
                <a:ext uri="{FF2B5EF4-FFF2-40B4-BE49-F238E27FC236}">
                  <a16:creationId xmlns:a16="http://schemas.microsoft.com/office/drawing/2014/main" id="{3013AFA6-DF69-4EE4-B7A8-8ABC455D2689}"/>
                </a:ext>
              </a:extLst>
            </p:cNvPr>
            <p:cNvSpPr/>
            <p:nvPr/>
          </p:nvSpPr>
          <p:spPr>
            <a:xfrm>
              <a:off x="724697" y="4298100"/>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F1C90E7A-A6ED-46A7-BEA4-1885C901988B}"/>
                </a:ext>
              </a:extLst>
            </p:cNvPr>
            <p:cNvSpPr/>
            <p:nvPr/>
          </p:nvSpPr>
          <p:spPr>
            <a:xfrm>
              <a:off x="4753047" y="4313216"/>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ZoneTexte 70">
            <a:extLst>
              <a:ext uri="{FF2B5EF4-FFF2-40B4-BE49-F238E27FC236}">
                <a16:creationId xmlns:a16="http://schemas.microsoft.com/office/drawing/2014/main" id="{7A4E988C-3A30-452B-AA49-EEAB34F5FDC1}"/>
              </a:ext>
            </a:extLst>
          </p:cNvPr>
          <p:cNvSpPr txBox="1"/>
          <p:nvPr/>
        </p:nvSpPr>
        <p:spPr>
          <a:xfrm>
            <a:off x="1973945" y="2225745"/>
            <a:ext cx="6226625" cy="615553"/>
          </a:xfrm>
          <a:prstGeom prst="rect">
            <a:avLst/>
          </a:prstGeom>
          <a:solidFill>
            <a:schemeClr val="tx1"/>
          </a:solidFill>
        </p:spPr>
        <p:txBody>
          <a:bodyPr wrap="square">
            <a:spAutoFit/>
          </a:bodyPr>
          <a:lstStyle/>
          <a:p>
            <a:pPr algn="ctr"/>
            <a:br>
              <a:rPr lang="fr-FR" sz="800" b="1" i="0" dirty="0">
                <a:solidFill>
                  <a:schemeClr val="bg1"/>
                </a:solidFill>
                <a:effectLst/>
              </a:rPr>
            </a:br>
            <a:r>
              <a:rPr lang="fr-FR" b="1" i="0" dirty="0">
                <a:solidFill>
                  <a:schemeClr val="bg1"/>
                </a:solidFill>
                <a:effectLst/>
              </a:rPr>
              <a:t>Un véhicule   =   Un support juridique </a:t>
            </a:r>
            <a:r>
              <a:rPr lang="fr-FR" i="0" dirty="0">
                <a:solidFill>
                  <a:schemeClr val="bg1"/>
                </a:solidFill>
                <a:effectLst/>
              </a:rPr>
              <a:t>&amp;</a:t>
            </a:r>
            <a:r>
              <a:rPr lang="fr-FR" b="1" i="0" dirty="0">
                <a:solidFill>
                  <a:schemeClr val="bg1"/>
                </a:solidFill>
                <a:effectLst/>
              </a:rPr>
              <a:t> financier</a:t>
            </a:r>
          </a:p>
          <a:p>
            <a:pPr algn="ctr"/>
            <a:r>
              <a:rPr lang="fr-FR" sz="800" b="1" i="0" dirty="0">
                <a:solidFill>
                  <a:schemeClr val="bg1"/>
                </a:solidFill>
                <a:effectLst/>
              </a:rPr>
              <a:t> </a:t>
            </a:r>
          </a:p>
        </p:txBody>
      </p:sp>
      <p:sp>
        <p:nvSpPr>
          <p:cNvPr id="72" name="ZoneTexte 71">
            <a:extLst>
              <a:ext uri="{FF2B5EF4-FFF2-40B4-BE49-F238E27FC236}">
                <a16:creationId xmlns:a16="http://schemas.microsoft.com/office/drawing/2014/main" id="{84F99D7D-EEE8-4961-A282-849E06E00663}"/>
              </a:ext>
            </a:extLst>
          </p:cNvPr>
          <p:cNvSpPr txBox="1"/>
          <p:nvPr/>
        </p:nvSpPr>
        <p:spPr>
          <a:xfrm>
            <a:off x="897769" y="4231841"/>
            <a:ext cx="7688490" cy="661720"/>
          </a:xfrm>
          <a:prstGeom prst="rect">
            <a:avLst/>
          </a:prstGeom>
          <a:noFill/>
        </p:spPr>
        <p:txBody>
          <a:bodyPr wrap="square">
            <a:spAutoFit/>
          </a:bodyPr>
          <a:lstStyle/>
          <a:p>
            <a:pPr marL="285750" indent="-285750">
              <a:buFont typeface="Wingdings" panose="05000000000000000000" pitchFamily="2" charset="2"/>
              <a:buChar char="q"/>
            </a:pPr>
            <a:r>
              <a:rPr lang="fr-FR" sz="1900" i="0" dirty="0">
                <a:effectLst/>
              </a:rPr>
              <a:t>Un </a:t>
            </a:r>
            <a:r>
              <a:rPr lang="fr-FR" sz="1900" dirty="0"/>
              <a:t>véhicule </a:t>
            </a:r>
            <a:r>
              <a:rPr lang="fr-FR" sz="1900" b="1" i="0" dirty="0">
                <a:effectLst/>
              </a:rPr>
              <a:t>diversifié</a:t>
            </a:r>
            <a:br>
              <a:rPr lang="fr-FR" i="0" dirty="0">
                <a:effectLst/>
              </a:rPr>
            </a:br>
            <a:r>
              <a:rPr lang="fr-FR" i="0" dirty="0">
                <a:effectLst/>
              </a:rPr>
              <a:t>avec des </a:t>
            </a:r>
            <a:r>
              <a:rPr lang="fr-FR" b="1" i="0" dirty="0">
                <a:solidFill>
                  <a:srgbClr val="C00000"/>
                </a:solidFill>
                <a:effectLst/>
              </a:rPr>
              <a:t>investissements positionnés </a:t>
            </a:r>
            <a:r>
              <a:rPr lang="fr-FR" i="0" dirty="0">
                <a:effectLst/>
              </a:rPr>
              <a:t>sur différentes entreprises</a:t>
            </a:r>
            <a:endParaRPr lang="fr-FR" sz="1700" i="0" dirty="0">
              <a:effectLst/>
            </a:endParaRPr>
          </a:p>
        </p:txBody>
      </p:sp>
      <p:sp>
        <p:nvSpPr>
          <p:cNvPr id="73" name="ZoneTexte 72">
            <a:extLst>
              <a:ext uri="{FF2B5EF4-FFF2-40B4-BE49-F238E27FC236}">
                <a16:creationId xmlns:a16="http://schemas.microsoft.com/office/drawing/2014/main" id="{A4573F89-C16C-4C7B-80FF-BAB901BDBCD8}"/>
              </a:ext>
            </a:extLst>
          </p:cNvPr>
          <p:cNvSpPr txBox="1"/>
          <p:nvPr/>
        </p:nvSpPr>
        <p:spPr>
          <a:xfrm>
            <a:off x="897769" y="5448879"/>
            <a:ext cx="7688491" cy="646331"/>
          </a:xfrm>
          <a:prstGeom prst="rect">
            <a:avLst/>
          </a:prstGeom>
          <a:noFill/>
        </p:spPr>
        <p:txBody>
          <a:bodyPr wrap="square">
            <a:spAutoFit/>
          </a:bodyPr>
          <a:lstStyle/>
          <a:p>
            <a:pPr marL="285750" indent="-285750">
              <a:buFont typeface="Wingdings" panose="05000000000000000000" pitchFamily="2" charset="2"/>
              <a:buChar char="q"/>
            </a:pPr>
            <a:r>
              <a:rPr lang="fr-FR" sz="1900" i="0" dirty="0">
                <a:solidFill>
                  <a:srgbClr val="333132"/>
                </a:solidFill>
                <a:effectLst/>
              </a:rPr>
              <a:t>Un véhicule </a:t>
            </a:r>
            <a:r>
              <a:rPr lang="fr-FR" sz="1900" b="1" i="0" dirty="0">
                <a:solidFill>
                  <a:srgbClr val="333132"/>
                </a:solidFill>
                <a:effectLst/>
              </a:rPr>
              <a:t>clé en main</a:t>
            </a:r>
            <a:br>
              <a:rPr lang="fr-FR" i="0" dirty="0">
                <a:solidFill>
                  <a:srgbClr val="333132"/>
                </a:solidFill>
                <a:effectLst/>
              </a:rPr>
            </a:br>
            <a:r>
              <a:rPr lang="fr-FR" sz="1700" i="0" dirty="0">
                <a:solidFill>
                  <a:srgbClr val="333132"/>
                </a:solidFill>
                <a:effectLst/>
              </a:rPr>
              <a:t>avec une </a:t>
            </a:r>
            <a:r>
              <a:rPr lang="fr-FR" sz="1700" b="1" i="0" dirty="0">
                <a:solidFill>
                  <a:srgbClr val="C00000"/>
                </a:solidFill>
                <a:effectLst/>
              </a:rPr>
              <a:t>gestion déléguée </a:t>
            </a:r>
            <a:r>
              <a:rPr lang="fr-FR" sz="1700" i="0" dirty="0">
                <a:solidFill>
                  <a:srgbClr val="333132"/>
                </a:solidFill>
                <a:effectLst/>
              </a:rPr>
              <a:t>à une société de gestion </a:t>
            </a:r>
            <a:r>
              <a:rPr lang="fr-FR" sz="1700" dirty="0">
                <a:solidFill>
                  <a:srgbClr val="333132"/>
                </a:solidFill>
              </a:rPr>
              <a:t>experte</a:t>
            </a:r>
            <a:endParaRPr lang="fr-FR" sz="1700" i="0" dirty="0">
              <a:solidFill>
                <a:srgbClr val="333132"/>
              </a:solidFill>
              <a:effectLst/>
            </a:endParaRPr>
          </a:p>
        </p:txBody>
      </p:sp>
      <p:pic>
        <p:nvPicPr>
          <p:cNvPr id="74" name="Image 73" descr="Une image contenant flèche&#10;&#10;Description générée automatiquement">
            <a:extLst>
              <a:ext uri="{FF2B5EF4-FFF2-40B4-BE49-F238E27FC236}">
                <a16:creationId xmlns:a16="http://schemas.microsoft.com/office/drawing/2014/main" id="{6CBF9651-2AEB-43A8-87FD-E45D8B0D7B9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4853" y="3122275"/>
            <a:ext cx="321431" cy="321431"/>
          </a:xfrm>
          <a:prstGeom prst="rect">
            <a:avLst/>
          </a:prstGeom>
        </p:spPr>
      </p:pic>
      <p:pic>
        <p:nvPicPr>
          <p:cNvPr id="75" name="Image 74" descr="Une image contenant flèche&#10;&#10;Description générée automatiquement">
            <a:extLst>
              <a:ext uri="{FF2B5EF4-FFF2-40B4-BE49-F238E27FC236}">
                <a16:creationId xmlns:a16="http://schemas.microsoft.com/office/drawing/2014/main" id="{58AA5C7D-A891-483E-B60C-4A588C5B7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93630" y="4212048"/>
            <a:ext cx="277245" cy="277245"/>
          </a:xfrm>
          <a:prstGeom prst="rect">
            <a:avLst/>
          </a:prstGeom>
        </p:spPr>
      </p:pic>
      <p:pic>
        <p:nvPicPr>
          <p:cNvPr id="76" name="Image 75" descr="Une image contenant flèche&#10;&#10;Description générée automatiquement">
            <a:extLst>
              <a:ext uri="{FF2B5EF4-FFF2-40B4-BE49-F238E27FC236}">
                <a16:creationId xmlns:a16="http://schemas.microsoft.com/office/drawing/2014/main" id="{32A88BA7-66F4-4087-BBBA-E75DF1AC5AD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4853" y="5450372"/>
            <a:ext cx="249326" cy="249326"/>
          </a:xfrm>
          <a:prstGeom prst="rect">
            <a:avLst/>
          </a:prstGeom>
        </p:spPr>
      </p:pic>
    </p:spTree>
    <p:extLst>
      <p:ext uri="{BB962C8B-B14F-4D97-AF65-F5344CB8AC3E}">
        <p14:creationId xmlns:p14="http://schemas.microsoft.com/office/powerpoint/2010/main" val="30719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5.55112E-17 3.33333E-6 L 0.25139 3.33333E-6 " pathEditMode="relative" rAng="0" ptsTypes="AA">
                                      <p:cBhvr>
                                        <p:cTn id="11" dur="1000" fill="hold"/>
                                        <p:tgtEl>
                                          <p:spTgt spid="41"/>
                                        </p:tgtEl>
                                        <p:attrNameLst>
                                          <p:attrName>ppt_x</p:attrName>
                                          <p:attrName>ppt_y</p:attrName>
                                        </p:attrNameLst>
                                      </p:cBhvr>
                                      <p:rCtr x="12569" y="0"/>
                                    </p:animMotion>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4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2.77778E-6 4.81481E-6 L 0.98906 -0.00024 " pathEditMode="relative" rAng="0" ptsTypes="AA">
                                      <p:cBhvr>
                                        <p:cTn id="25" dur="2000" fill="hold"/>
                                        <p:tgtEl>
                                          <p:spTgt spid="47"/>
                                        </p:tgtEl>
                                        <p:attrNameLst>
                                          <p:attrName>ppt_x</p:attrName>
                                          <p:attrName>ppt_y</p:attrName>
                                        </p:attrNameLst>
                                      </p:cBhvr>
                                      <p:rCtr x="49444" y="-23"/>
                                    </p:animMotion>
                                  </p:childTnLst>
                                </p:cTn>
                              </p:par>
                              <p:par>
                                <p:cTn id="26" presetID="63" presetClass="path" presetSubtype="0" accel="50000" decel="50000" fill="hold" nodeType="withEffect">
                                  <p:stCondLst>
                                    <p:cond delay="0"/>
                                  </p:stCondLst>
                                  <p:childTnLst>
                                    <p:animMotion origin="layout" path="M 2.22222E-6 -3.7037E-6 L 0.23663 -0.00047 " pathEditMode="relative" rAng="0" ptsTypes="AA">
                                      <p:cBhvr>
                                        <p:cTn id="27" dur="2000" fill="hold"/>
                                        <p:tgtEl>
                                          <p:spTgt spid="67"/>
                                        </p:tgtEl>
                                        <p:attrNameLst>
                                          <p:attrName>ppt_x</p:attrName>
                                          <p:attrName>ppt_y</p:attrName>
                                        </p:attrNameLst>
                                      </p:cBhvr>
                                      <p:rCtr x="10347" y="0"/>
                                    </p:animMotion>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left)">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par>
                                <p:cTn id="37" presetID="6" presetClass="entr" presetSubtype="32"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circle(out)">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6" presetClass="entr" presetSubtype="32"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circle(out)">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left)">
                                      <p:cBhvr>
                                        <p:cTn id="52" dur="500"/>
                                        <p:tgtEl>
                                          <p:spTgt spid="73"/>
                                        </p:tgtEl>
                                      </p:cBhvr>
                                    </p:animEffect>
                                  </p:childTnLst>
                                </p:cTn>
                              </p:par>
                              <p:par>
                                <p:cTn id="53" presetID="6" presetClass="entr" presetSubtype="32"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circle(out)">
                                      <p:cBhvr>
                                        <p:cTn id="5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71" grpId="0" animBg="1"/>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AC160D-DCEC-4BD7-B9F8-70BD7C023E42}"/>
              </a:ext>
            </a:extLst>
          </p:cNvPr>
          <p:cNvSpPr/>
          <p:nvPr/>
        </p:nvSpPr>
        <p:spPr>
          <a:xfrm>
            <a:off x="3422356" y="578569"/>
            <a:ext cx="1840825" cy="461665"/>
          </a:xfrm>
          <a:prstGeom prst="rect">
            <a:avLst/>
          </a:prstGeom>
        </p:spPr>
        <p:txBody>
          <a:bodyPr wrap="none">
            <a:spAutoFit/>
          </a:bodyPr>
          <a:lstStyle/>
          <a:p>
            <a:r>
              <a:rPr lang="fr-FR" sz="2400" cap="all" dirty="0"/>
              <a:t>C’est quoi ?</a:t>
            </a:r>
            <a:endParaRPr lang="fr-FR" sz="2400" dirty="0"/>
          </a:p>
        </p:txBody>
      </p:sp>
      <p:cxnSp>
        <p:nvCxnSpPr>
          <p:cNvPr id="13" name="Connecteur droit 12">
            <a:extLst>
              <a:ext uri="{FF2B5EF4-FFF2-40B4-BE49-F238E27FC236}">
                <a16:creationId xmlns:a16="http://schemas.microsoft.com/office/drawing/2014/main" id="{29B1795E-E88A-451F-9364-56BC63F09DF4}"/>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59B8C0D5-6115-4CAF-BF64-967CF6910B4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45" name="Picture 2" descr="Livre Ouvert Avec Une Loupe | Icons Gratuite">
            <a:extLst>
              <a:ext uri="{FF2B5EF4-FFF2-40B4-BE49-F238E27FC236}">
                <a16:creationId xmlns:a16="http://schemas.microsoft.com/office/drawing/2014/main" id="{712D544E-C6E2-4EB2-BAFB-C931E390A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56" y="1136829"/>
            <a:ext cx="889627" cy="88962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a:extLst>
              <a:ext uri="{FF2B5EF4-FFF2-40B4-BE49-F238E27FC236}">
                <a16:creationId xmlns:a16="http://schemas.microsoft.com/office/drawing/2014/main" id="{B713AE6F-5AC1-432D-BC3E-3166851384A7}"/>
              </a:ext>
            </a:extLst>
          </p:cNvPr>
          <p:cNvGrpSpPr/>
          <p:nvPr/>
        </p:nvGrpSpPr>
        <p:grpSpPr>
          <a:xfrm>
            <a:off x="1772035" y="2266835"/>
            <a:ext cx="7358907" cy="1212362"/>
            <a:chOff x="1772035" y="2266835"/>
            <a:chExt cx="7358907" cy="1212362"/>
          </a:xfrm>
        </p:grpSpPr>
        <p:sp>
          <p:nvSpPr>
            <p:cNvPr id="30" name="Rectangle : coins arrondis 29">
              <a:extLst>
                <a:ext uri="{FF2B5EF4-FFF2-40B4-BE49-F238E27FC236}">
                  <a16:creationId xmlns:a16="http://schemas.microsoft.com/office/drawing/2014/main" id="{BE900D69-4CBB-46A0-8D79-894FD6A6DB5B}"/>
                </a:ext>
              </a:extLst>
            </p:cNvPr>
            <p:cNvSpPr/>
            <p:nvPr/>
          </p:nvSpPr>
          <p:spPr>
            <a:xfrm>
              <a:off x="2249597" y="2270129"/>
              <a:ext cx="1492405" cy="5956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FCPI</a:t>
              </a:r>
            </a:p>
          </p:txBody>
        </p:sp>
        <p:sp>
          <p:nvSpPr>
            <p:cNvPr id="35" name="ZoneTexte 34">
              <a:extLst>
                <a:ext uri="{FF2B5EF4-FFF2-40B4-BE49-F238E27FC236}">
                  <a16:creationId xmlns:a16="http://schemas.microsoft.com/office/drawing/2014/main" id="{239AD3B9-9C6E-404E-8284-6F2263B91E22}"/>
                </a:ext>
              </a:extLst>
            </p:cNvPr>
            <p:cNvSpPr txBox="1"/>
            <p:nvPr/>
          </p:nvSpPr>
          <p:spPr>
            <a:xfrm>
              <a:off x="1772035" y="2867576"/>
              <a:ext cx="2588207" cy="584775"/>
            </a:xfrm>
            <a:prstGeom prst="rect">
              <a:avLst/>
            </a:prstGeom>
            <a:noFill/>
          </p:spPr>
          <p:txBody>
            <a:bodyPr wrap="square" rtlCol="0">
              <a:spAutoFit/>
            </a:bodyPr>
            <a:lstStyle/>
            <a:p>
              <a:pPr algn="ctr"/>
              <a:r>
                <a:rPr lang="fr-FR" sz="1600" b="1" dirty="0"/>
                <a:t>F</a:t>
              </a:r>
              <a:r>
                <a:rPr lang="fr-FR" sz="1400" dirty="0"/>
                <a:t>onds </a:t>
              </a:r>
              <a:r>
                <a:rPr lang="fr-FR" sz="1600" b="1" dirty="0"/>
                <a:t>C</a:t>
              </a:r>
              <a:r>
                <a:rPr lang="fr-FR" sz="1400" dirty="0"/>
                <a:t>ommun de </a:t>
              </a:r>
              <a:br>
                <a:rPr lang="fr-FR" sz="1400" dirty="0"/>
              </a:br>
              <a:r>
                <a:rPr lang="fr-FR" sz="1600" b="1" dirty="0"/>
                <a:t>P</a:t>
              </a:r>
              <a:r>
                <a:rPr lang="fr-FR" sz="1400" dirty="0"/>
                <a:t>lacement dans l’</a:t>
              </a:r>
              <a:r>
                <a:rPr lang="fr-FR" sz="1600" b="1" u="sng" dirty="0"/>
                <a:t>I</a:t>
              </a:r>
              <a:r>
                <a:rPr lang="fr-FR" sz="1400" u="sng" dirty="0"/>
                <a:t>nnovation</a:t>
              </a:r>
            </a:p>
          </p:txBody>
        </p:sp>
        <p:sp>
          <p:nvSpPr>
            <p:cNvPr id="37" name="ZoneTexte 36">
              <a:extLst>
                <a:ext uri="{FF2B5EF4-FFF2-40B4-BE49-F238E27FC236}">
                  <a16:creationId xmlns:a16="http://schemas.microsoft.com/office/drawing/2014/main" id="{9E47DB99-228C-4953-A722-43CA70159EB0}"/>
                </a:ext>
              </a:extLst>
            </p:cNvPr>
            <p:cNvSpPr txBox="1"/>
            <p:nvPr/>
          </p:nvSpPr>
          <p:spPr>
            <a:xfrm>
              <a:off x="4138584" y="2880917"/>
              <a:ext cx="2340793" cy="584775"/>
            </a:xfrm>
            <a:prstGeom prst="rect">
              <a:avLst/>
            </a:prstGeom>
            <a:noFill/>
          </p:spPr>
          <p:txBody>
            <a:bodyPr wrap="square" rtlCol="0">
              <a:spAutoFit/>
            </a:bodyPr>
            <a:lstStyle/>
            <a:p>
              <a:pPr algn="ctr"/>
              <a:r>
                <a:rPr lang="fr-FR" sz="1600" b="1" dirty="0"/>
                <a:t>F</a:t>
              </a:r>
              <a:r>
                <a:rPr lang="fr-FR" sz="1400" dirty="0"/>
                <a:t>onds d’</a:t>
              </a:r>
              <a:r>
                <a:rPr lang="fr-FR" sz="1600" b="1" dirty="0"/>
                <a:t>I</a:t>
              </a:r>
              <a:r>
                <a:rPr lang="fr-FR" sz="1400" dirty="0"/>
                <a:t>nvestissement </a:t>
              </a:r>
              <a:br>
                <a:rPr lang="fr-FR" sz="1400" dirty="0"/>
              </a:br>
              <a:r>
                <a:rPr lang="fr-FR" sz="1400" dirty="0"/>
                <a:t>de </a:t>
              </a:r>
              <a:r>
                <a:rPr lang="fr-FR" sz="1600" b="1" u="sng" dirty="0"/>
                <a:t>P</a:t>
              </a:r>
              <a:r>
                <a:rPr lang="fr-FR" sz="1400" u="sng" dirty="0"/>
                <a:t>roximité</a:t>
              </a:r>
            </a:p>
          </p:txBody>
        </p:sp>
        <p:sp>
          <p:nvSpPr>
            <p:cNvPr id="39" name="ZoneTexte 38">
              <a:extLst>
                <a:ext uri="{FF2B5EF4-FFF2-40B4-BE49-F238E27FC236}">
                  <a16:creationId xmlns:a16="http://schemas.microsoft.com/office/drawing/2014/main" id="{F886FE05-5441-4F38-BB07-4098338DAB09}"/>
                </a:ext>
              </a:extLst>
            </p:cNvPr>
            <p:cNvSpPr txBox="1"/>
            <p:nvPr/>
          </p:nvSpPr>
          <p:spPr>
            <a:xfrm>
              <a:off x="6008428" y="2894422"/>
              <a:ext cx="3122514" cy="584775"/>
            </a:xfrm>
            <a:prstGeom prst="rect">
              <a:avLst/>
            </a:prstGeom>
            <a:noFill/>
          </p:spPr>
          <p:txBody>
            <a:bodyPr wrap="square" rtlCol="0">
              <a:spAutoFit/>
            </a:bodyPr>
            <a:lstStyle/>
            <a:p>
              <a:pPr algn="ctr"/>
              <a:r>
                <a:rPr lang="fr-FR" sz="1600" b="1" dirty="0"/>
                <a:t>F</a:t>
              </a:r>
              <a:r>
                <a:rPr lang="fr-FR" sz="1400" dirty="0"/>
                <a:t>onds d’</a:t>
              </a:r>
              <a:r>
                <a:rPr lang="fr-FR" sz="1600" b="1" dirty="0"/>
                <a:t>I</a:t>
              </a:r>
              <a:r>
                <a:rPr lang="fr-FR" sz="1400" dirty="0"/>
                <a:t>nvestissement </a:t>
              </a:r>
              <a:br>
                <a:rPr lang="fr-FR" sz="1400" dirty="0"/>
              </a:br>
              <a:r>
                <a:rPr lang="fr-FR" sz="1400" dirty="0"/>
                <a:t>de </a:t>
              </a:r>
              <a:r>
                <a:rPr lang="fr-FR" sz="1600" b="1" u="sng" dirty="0"/>
                <a:t>P</a:t>
              </a:r>
              <a:r>
                <a:rPr lang="fr-FR" sz="1400" u="sng" dirty="0"/>
                <a:t>roximité</a:t>
              </a:r>
              <a:r>
                <a:rPr lang="fr-FR" sz="1400" dirty="0"/>
                <a:t> sur l’</a:t>
              </a:r>
              <a:r>
                <a:rPr lang="fr-FR" sz="1400" u="sng" dirty="0"/>
                <a:t>Outre-Mer</a:t>
              </a:r>
            </a:p>
          </p:txBody>
        </p:sp>
        <p:sp>
          <p:nvSpPr>
            <p:cNvPr id="77" name="Rectangle : coins arrondis 76">
              <a:extLst>
                <a:ext uri="{FF2B5EF4-FFF2-40B4-BE49-F238E27FC236}">
                  <a16:creationId xmlns:a16="http://schemas.microsoft.com/office/drawing/2014/main" id="{B4B72C15-9B34-48EF-9562-D1F3B41A7AA5}"/>
                </a:ext>
              </a:extLst>
            </p:cNvPr>
            <p:cNvSpPr/>
            <p:nvPr/>
          </p:nvSpPr>
          <p:spPr>
            <a:xfrm>
              <a:off x="4578416" y="2266835"/>
              <a:ext cx="1492405" cy="5956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FIP</a:t>
              </a:r>
            </a:p>
          </p:txBody>
        </p:sp>
        <p:sp>
          <p:nvSpPr>
            <p:cNvPr id="79" name="Rectangle : coins arrondis 78">
              <a:extLst>
                <a:ext uri="{FF2B5EF4-FFF2-40B4-BE49-F238E27FC236}">
                  <a16:creationId xmlns:a16="http://schemas.microsoft.com/office/drawing/2014/main" id="{18F9FD76-8180-409A-8AB7-AE5724D8071A}"/>
                </a:ext>
              </a:extLst>
            </p:cNvPr>
            <p:cNvSpPr/>
            <p:nvPr/>
          </p:nvSpPr>
          <p:spPr>
            <a:xfrm>
              <a:off x="6867474" y="2280340"/>
              <a:ext cx="1492405" cy="5956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FIP</a:t>
              </a:r>
            </a:p>
            <a:p>
              <a:pPr algn="ctr"/>
              <a:r>
                <a:rPr lang="fr-FR" sz="1200" b="1" dirty="0">
                  <a:solidFill>
                    <a:schemeClr val="tx1"/>
                  </a:solidFill>
                  <a:latin typeface="Arial" panose="020B0604020202020204" pitchFamily="34" charset="0"/>
                  <a:cs typeface="Arial" panose="020B0604020202020204" pitchFamily="34" charset="0"/>
                </a:rPr>
                <a:t>Outre-Mer</a:t>
              </a:r>
            </a:p>
          </p:txBody>
        </p:sp>
      </p:grpSp>
      <p:grpSp>
        <p:nvGrpSpPr>
          <p:cNvPr id="70" name="Groupe 69">
            <a:extLst>
              <a:ext uri="{FF2B5EF4-FFF2-40B4-BE49-F238E27FC236}">
                <a16:creationId xmlns:a16="http://schemas.microsoft.com/office/drawing/2014/main" id="{94B68E10-16AE-49C7-8E6D-4A9FDBACA9B2}"/>
              </a:ext>
            </a:extLst>
          </p:cNvPr>
          <p:cNvGrpSpPr/>
          <p:nvPr/>
        </p:nvGrpSpPr>
        <p:grpSpPr>
          <a:xfrm>
            <a:off x="479308" y="2120671"/>
            <a:ext cx="1255495" cy="875207"/>
            <a:chOff x="589040" y="2674654"/>
            <a:chExt cx="5802260" cy="3277123"/>
          </a:xfrm>
        </p:grpSpPr>
        <p:pic>
          <p:nvPicPr>
            <p:cNvPr id="71" name="Image 70">
              <a:extLst>
                <a:ext uri="{FF2B5EF4-FFF2-40B4-BE49-F238E27FC236}">
                  <a16:creationId xmlns:a16="http://schemas.microsoft.com/office/drawing/2014/main" id="{39C007A5-8E41-4491-A35C-089F2765C1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040" y="2674654"/>
              <a:ext cx="5802260" cy="3277123"/>
            </a:xfrm>
            <a:prstGeom prst="rect">
              <a:avLst/>
            </a:prstGeom>
          </p:spPr>
        </p:pic>
        <p:sp>
          <p:nvSpPr>
            <p:cNvPr id="72" name="Ellipse 71">
              <a:extLst>
                <a:ext uri="{FF2B5EF4-FFF2-40B4-BE49-F238E27FC236}">
                  <a16:creationId xmlns:a16="http://schemas.microsoft.com/office/drawing/2014/main" id="{B7292881-B820-483E-AFF8-CDAC971D02EF}"/>
                </a:ext>
              </a:extLst>
            </p:cNvPr>
            <p:cNvSpPr/>
            <p:nvPr/>
          </p:nvSpPr>
          <p:spPr>
            <a:xfrm>
              <a:off x="724697" y="4298100"/>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F641416A-225F-4E32-8ACD-3001ABE4E6E3}"/>
                </a:ext>
              </a:extLst>
            </p:cNvPr>
            <p:cNvSpPr/>
            <p:nvPr/>
          </p:nvSpPr>
          <p:spPr>
            <a:xfrm>
              <a:off x="4753047" y="4313216"/>
              <a:ext cx="1521702" cy="1461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8" name="ZoneTexte 77">
            <a:extLst>
              <a:ext uri="{FF2B5EF4-FFF2-40B4-BE49-F238E27FC236}">
                <a16:creationId xmlns:a16="http://schemas.microsoft.com/office/drawing/2014/main" id="{797309CD-7F8D-4D65-BBF7-9B39A90259FB}"/>
              </a:ext>
            </a:extLst>
          </p:cNvPr>
          <p:cNvSpPr txBox="1"/>
          <p:nvPr/>
        </p:nvSpPr>
        <p:spPr>
          <a:xfrm>
            <a:off x="1483889" y="1607317"/>
            <a:ext cx="6328228" cy="400110"/>
          </a:xfrm>
          <a:prstGeom prst="rect">
            <a:avLst/>
          </a:prstGeom>
          <a:noFill/>
        </p:spPr>
        <p:txBody>
          <a:bodyPr wrap="square">
            <a:spAutoFit/>
          </a:bodyPr>
          <a:lstStyle/>
          <a:p>
            <a:r>
              <a:rPr lang="fr-FR" sz="2000" dirty="0">
                <a:ea typeface="Times New Roman" panose="02020603050405020304" pitchFamily="18" charset="0"/>
                <a:cs typeface="Times New Roman" panose="02020603050405020304" pitchFamily="18" charset="0"/>
                <a:sym typeface="Wingdings" panose="05000000000000000000" pitchFamily="2" charset="2"/>
              </a:rPr>
              <a:t>  </a:t>
            </a:r>
            <a:r>
              <a:rPr lang="fr-FR" sz="2000" b="1" dirty="0">
                <a:ea typeface="Times New Roman" panose="02020603050405020304" pitchFamily="18" charset="0"/>
                <a:cs typeface="Times New Roman" panose="02020603050405020304" pitchFamily="18" charset="0"/>
              </a:rPr>
              <a:t>un ou plusieurs </a:t>
            </a:r>
            <a:r>
              <a:rPr lang="fr-FR" sz="2000" b="1" dirty="0">
                <a:solidFill>
                  <a:srgbClr val="C00000"/>
                </a:solidFill>
                <a:ea typeface="Times New Roman" panose="02020603050405020304" pitchFamily="18" charset="0"/>
                <a:cs typeface="Times New Roman" panose="02020603050405020304" pitchFamily="18" charset="0"/>
              </a:rPr>
              <a:t>véhicules de placement :</a:t>
            </a:r>
            <a:endParaRPr lang="fr-FR" sz="2000" dirty="0"/>
          </a:p>
        </p:txBody>
      </p:sp>
      <p:sp>
        <p:nvSpPr>
          <p:cNvPr id="80" name="Rectangle 79">
            <a:extLst>
              <a:ext uri="{FF2B5EF4-FFF2-40B4-BE49-F238E27FC236}">
                <a16:creationId xmlns:a16="http://schemas.microsoft.com/office/drawing/2014/main" id="{A9456460-38F2-48E6-B3B1-ABA10B69BE3E}"/>
              </a:ext>
            </a:extLst>
          </p:cNvPr>
          <p:cNvSpPr/>
          <p:nvPr/>
        </p:nvSpPr>
        <p:spPr>
          <a:xfrm>
            <a:off x="1483612" y="1285912"/>
            <a:ext cx="6891978" cy="407035"/>
          </a:xfrm>
          <a:prstGeom prst="rect">
            <a:avLst/>
          </a:prstGeom>
        </p:spPr>
        <p:txBody>
          <a:bodyPr wrap="square">
            <a:spAutoFit/>
          </a:bodyPr>
          <a:lstStyle/>
          <a:p>
            <a:pPr>
              <a:lnSpc>
                <a:spcPct val="107000"/>
              </a:lnSpc>
              <a:spcAft>
                <a:spcPts val="0"/>
              </a:spcAft>
              <a:tabLst>
                <a:tab pos="3510915" algn="l"/>
              </a:tabLst>
            </a:pPr>
            <a:r>
              <a:rPr lang="fr-FR" sz="2000" dirty="0">
                <a:ea typeface="Times New Roman" panose="02020603050405020304" pitchFamily="18" charset="0"/>
                <a:cs typeface="Times New Roman" panose="02020603050405020304" pitchFamily="18" charset="0"/>
              </a:rPr>
              <a:t>Investir en </a:t>
            </a:r>
            <a:r>
              <a:rPr lang="fr-FR" sz="2000" b="1" dirty="0">
                <a:ea typeface="Times New Roman" panose="02020603050405020304" pitchFamily="18" charset="0"/>
                <a:cs typeface="Times New Roman" panose="02020603050405020304" pitchFamily="18" charset="0"/>
              </a:rPr>
              <a:t>Capital Investissement, </a:t>
            </a:r>
            <a:r>
              <a:rPr lang="fr-FR" sz="2000" dirty="0">
                <a:ea typeface="Times New Roman" panose="02020603050405020304" pitchFamily="18" charset="0"/>
                <a:cs typeface="Times New Roman" panose="02020603050405020304" pitchFamily="18" charset="0"/>
              </a:rPr>
              <a:t>c’est sélectionner </a:t>
            </a:r>
            <a:endParaRPr lang="fr-FR" sz="2000" b="1" dirty="0">
              <a:solidFill>
                <a:srgbClr val="C00000"/>
              </a:solidFill>
              <a:ea typeface="Times New Roman" panose="02020603050405020304" pitchFamily="18" charset="0"/>
              <a:cs typeface="Times New Roman" panose="02020603050405020304" pitchFamily="18" charset="0"/>
            </a:endParaRPr>
          </a:p>
        </p:txBody>
      </p:sp>
      <p:grpSp>
        <p:nvGrpSpPr>
          <p:cNvPr id="38" name="Groupe 37">
            <a:extLst>
              <a:ext uri="{FF2B5EF4-FFF2-40B4-BE49-F238E27FC236}">
                <a16:creationId xmlns:a16="http://schemas.microsoft.com/office/drawing/2014/main" id="{503B7AE2-5BAB-46C8-8F44-32378595D43F}"/>
              </a:ext>
            </a:extLst>
          </p:cNvPr>
          <p:cNvGrpSpPr/>
          <p:nvPr/>
        </p:nvGrpSpPr>
        <p:grpSpPr>
          <a:xfrm>
            <a:off x="456066" y="3501845"/>
            <a:ext cx="8493181" cy="480583"/>
            <a:chOff x="456066" y="3501845"/>
            <a:chExt cx="8493181" cy="480583"/>
          </a:xfrm>
        </p:grpSpPr>
        <p:sp>
          <p:nvSpPr>
            <p:cNvPr id="5" name="ZoneTexte 4">
              <a:extLst>
                <a:ext uri="{FF2B5EF4-FFF2-40B4-BE49-F238E27FC236}">
                  <a16:creationId xmlns:a16="http://schemas.microsoft.com/office/drawing/2014/main" id="{EB1A5E91-BB2D-4F66-B185-C160A0561A23}"/>
                </a:ext>
              </a:extLst>
            </p:cNvPr>
            <p:cNvSpPr txBox="1"/>
            <p:nvPr/>
          </p:nvSpPr>
          <p:spPr>
            <a:xfrm>
              <a:off x="1815758" y="3520763"/>
              <a:ext cx="2588207" cy="461665"/>
            </a:xfrm>
            <a:prstGeom prst="rect">
              <a:avLst/>
            </a:prstGeom>
            <a:noFill/>
          </p:spPr>
          <p:txBody>
            <a:bodyPr wrap="square" rtlCol="0">
              <a:spAutoFit/>
            </a:bodyPr>
            <a:lstStyle/>
            <a:p>
              <a:pPr algn="ctr"/>
              <a:r>
                <a:rPr lang="fr-FR" sz="1200" dirty="0"/>
                <a:t>Minimum 70%</a:t>
              </a:r>
              <a:br>
                <a:rPr lang="fr-FR" sz="1200" dirty="0"/>
              </a:br>
              <a:r>
                <a:rPr lang="fr-FR" sz="1200" dirty="0"/>
                <a:t>de PME / ETI innovantes</a:t>
              </a:r>
              <a:endParaRPr lang="fr-FR" sz="1100" u="sng" dirty="0"/>
            </a:p>
          </p:txBody>
        </p:sp>
        <p:sp>
          <p:nvSpPr>
            <p:cNvPr id="59" name="ZoneTexte 58">
              <a:extLst>
                <a:ext uri="{FF2B5EF4-FFF2-40B4-BE49-F238E27FC236}">
                  <a16:creationId xmlns:a16="http://schemas.microsoft.com/office/drawing/2014/main" id="{621B918D-DEDD-4A84-86B2-3A6D3F2FBDC8}"/>
                </a:ext>
              </a:extLst>
            </p:cNvPr>
            <p:cNvSpPr txBox="1"/>
            <p:nvPr/>
          </p:nvSpPr>
          <p:spPr>
            <a:xfrm>
              <a:off x="6361040" y="3520413"/>
              <a:ext cx="2588207" cy="461665"/>
            </a:xfrm>
            <a:prstGeom prst="rect">
              <a:avLst/>
            </a:prstGeom>
            <a:noFill/>
          </p:spPr>
          <p:txBody>
            <a:bodyPr wrap="square" rtlCol="0">
              <a:spAutoFit/>
            </a:bodyPr>
            <a:lstStyle/>
            <a:p>
              <a:pPr algn="ctr"/>
              <a:r>
                <a:rPr lang="fr-FR" sz="1200" dirty="0"/>
                <a:t>Minimum 70%</a:t>
              </a:r>
              <a:br>
                <a:rPr lang="fr-FR" sz="1200" dirty="0"/>
              </a:br>
              <a:r>
                <a:rPr lang="fr-FR" sz="1200" dirty="0"/>
                <a:t>de PME / ETI d’Outre-Mer</a:t>
              </a:r>
              <a:endParaRPr lang="fr-FR" sz="1100" u="sng" dirty="0"/>
            </a:p>
          </p:txBody>
        </p:sp>
        <p:sp>
          <p:nvSpPr>
            <p:cNvPr id="57" name="ZoneTexte 56">
              <a:extLst>
                <a:ext uri="{FF2B5EF4-FFF2-40B4-BE49-F238E27FC236}">
                  <a16:creationId xmlns:a16="http://schemas.microsoft.com/office/drawing/2014/main" id="{C628861D-060D-4F7D-8F40-D606CF0D558E}"/>
                </a:ext>
              </a:extLst>
            </p:cNvPr>
            <p:cNvSpPr txBox="1"/>
            <p:nvPr/>
          </p:nvSpPr>
          <p:spPr>
            <a:xfrm>
              <a:off x="4130690" y="3520243"/>
              <a:ext cx="2588207" cy="461665"/>
            </a:xfrm>
            <a:prstGeom prst="rect">
              <a:avLst/>
            </a:prstGeom>
            <a:noFill/>
          </p:spPr>
          <p:txBody>
            <a:bodyPr wrap="square" rtlCol="0">
              <a:spAutoFit/>
            </a:bodyPr>
            <a:lstStyle/>
            <a:p>
              <a:pPr algn="ctr"/>
              <a:r>
                <a:rPr lang="fr-FR" sz="1200" dirty="0"/>
                <a:t>Minimum 70%</a:t>
              </a:r>
              <a:br>
                <a:rPr lang="fr-FR" sz="1200" dirty="0"/>
              </a:br>
              <a:r>
                <a:rPr lang="fr-FR" sz="1200" dirty="0"/>
                <a:t>de PME / ETI régionales</a:t>
              </a:r>
              <a:endParaRPr lang="fr-FR" sz="1100" u="sng" dirty="0"/>
            </a:p>
          </p:txBody>
        </p:sp>
        <p:cxnSp>
          <p:nvCxnSpPr>
            <p:cNvPr id="68" name="Connecteur droit 67">
              <a:extLst>
                <a:ext uri="{FF2B5EF4-FFF2-40B4-BE49-F238E27FC236}">
                  <a16:creationId xmlns:a16="http://schemas.microsoft.com/office/drawing/2014/main" id="{D0496330-29D3-4846-A09D-51C5519BF917}"/>
                </a:ext>
              </a:extLst>
            </p:cNvPr>
            <p:cNvCxnSpPr/>
            <p:nvPr/>
          </p:nvCxnSpPr>
          <p:spPr>
            <a:xfrm>
              <a:off x="4264057" y="3550537"/>
              <a:ext cx="0" cy="395714"/>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78287A03-494B-40E2-8B03-925B652F2DD7}"/>
                </a:ext>
              </a:extLst>
            </p:cNvPr>
            <p:cNvSpPr txBox="1"/>
            <p:nvPr/>
          </p:nvSpPr>
          <p:spPr>
            <a:xfrm>
              <a:off x="456066" y="3619077"/>
              <a:ext cx="1793531" cy="307777"/>
            </a:xfrm>
            <a:prstGeom prst="rect">
              <a:avLst/>
            </a:prstGeom>
            <a:noFill/>
          </p:spPr>
          <p:txBody>
            <a:bodyPr wrap="square" rtlCol="0">
              <a:spAutoFit/>
            </a:bodyPr>
            <a:lstStyle/>
            <a:p>
              <a:r>
                <a:rPr lang="fr-FR" sz="1400" b="1" dirty="0"/>
                <a:t>CARACTÉRISTIQUES :</a:t>
              </a:r>
            </a:p>
          </p:txBody>
        </p:sp>
        <p:cxnSp>
          <p:nvCxnSpPr>
            <p:cNvPr id="74" name="Connecteur droit 73">
              <a:extLst>
                <a:ext uri="{FF2B5EF4-FFF2-40B4-BE49-F238E27FC236}">
                  <a16:creationId xmlns:a16="http://schemas.microsoft.com/office/drawing/2014/main" id="{9A9C7A13-AED4-4D4E-AF47-7B3D0AF530B9}"/>
                </a:ext>
              </a:extLst>
            </p:cNvPr>
            <p:cNvCxnSpPr/>
            <p:nvPr/>
          </p:nvCxnSpPr>
          <p:spPr>
            <a:xfrm>
              <a:off x="6398044" y="3501845"/>
              <a:ext cx="0" cy="395714"/>
            </a:xfrm>
            <a:prstGeom prst="line">
              <a:avLst/>
            </a:prstGeom>
            <a:ln>
              <a:prstDash val="sysDash"/>
            </a:ln>
          </p:spPr>
          <p:style>
            <a:lnRef idx="1">
              <a:schemeClr val="dk1"/>
            </a:lnRef>
            <a:fillRef idx="0">
              <a:schemeClr val="dk1"/>
            </a:fillRef>
            <a:effectRef idx="0">
              <a:schemeClr val="dk1"/>
            </a:effectRef>
            <a:fontRef idx="minor">
              <a:schemeClr val="tx1"/>
            </a:fontRef>
          </p:style>
        </p:cxnSp>
      </p:grpSp>
      <p:sp>
        <p:nvSpPr>
          <p:cNvPr id="76" name="ZoneTexte 75">
            <a:extLst>
              <a:ext uri="{FF2B5EF4-FFF2-40B4-BE49-F238E27FC236}">
                <a16:creationId xmlns:a16="http://schemas.microsoft.com/office/drawing/2014/main" id="{6B92FEE0-9C9F-487D-BBDD-2DD80B080EFA}"/>
              </a:ext>
            </a:extLst>
          </p:cNvPr>
          <p:cNvSpPr txBox="1"/>
          <p:nvPr/>
        </p:nvSpPr>
        <p:spPr>
          <a:xfrm>
            <a:off x="418903" y="6490164"/>
            <a:ext cx="8392309" cy="307777"/>
          </a:xfrm>
          <a:prstGeom prst="rect">
            <a:avLst/>
          </a:prstGeom>
          <a:noFill/>
        </p:spPr>
        <p:txBody>
          <a:bodyPr wrap="square" rtlCol="0">
            <a:spAutoFit/>
          </a:bodyPr>
          <a:lstStyle/>
          <a:p>
            <a:r>
              <a:rPr lang="fr-FR" sz="700" dirty="0"/>
              <a:t>* Le taux de réduction théorique  s’applique à la quote-part de sociétés éligibles dans le support d’investissement.  Réduction d'impôt sur le montant du versement net de frais d’entrée.  Réduction applicable uniquement au </a:t>
            </a:r>
            <a:br>
              <a:rPr lang="fr-FR" sz="700" dirty="0"/>
            </a:br>
            <a:r>
              <a:rPr lang="fr-FR" sz="700" dirty="0"/>
              <a:t>   titre de 'imposition de l'année de versement  (non-reportable). Sous conditions de durée de détention. Avantage fiscal soumis au plafond des niches fiscales de 10 000 €. </a:t>
            </a:r>
          </a:p>
        </p:txBody>
      </p:sp>
      <p:grpSp>
        <p:nvGrpSpPr>
          <p:cNvPr id="41" name="Groupe 40">
            <a:extLst>
              <a:ext uri="{FF2B5EF4-FFF2-40B4-BE49-F238E27FC236}">
                <a16:creationId xmlns:a16="http://schemas.microsoft.com/office/drawing/2014/main" id="{777E5328-A6EC-49B4-A7B4-6B670CBE0451}"/>
              </a:ext>
            </a:extLst>
          </p:cNvPr>
          <p:cNvGrpSpPr/>
          <p:nvPr/>
        </p:nvGrpSpPr>
        <p:grpSpPr>
          <a:xfrm>
            <a:off x="513467" y="5063533"/>
            <a:ext cx="8472784" cy="1157721"/>
            <a:chOff x="513467" y="5063533"/>
            <a:chExt cx="8472784" cy="1157721"/>
          </a:xfrm>
        </p:grpSpPr>
        <p:sp>
          <p:nvSpPr>
            <p:cNvPr id="9" name="ZoneTexte 8">
              <a:extLst>
                <a:ext uri="{FF2B5EF4-FFF2-40B4-BE49-F238E27FC236}">
                  <a16:creationId xmlns:a16="http://schemas.microsoft.com/office/drawing/2014/main" id="{84BF800E-653B-4A56-B1BC-FD717E62F295}"/>
                </a:ext>
              </a:extLst>
            </p:cNvPr>
            <p:cNvSpPr txBox="1"/>
            <p:nvPr/>
          </p:nvSpPr>
          <p:spPr>
            <a:xfrm>
              <a:off x="4066182" y="5601000"/>
              <a:ext cx="2588207" cy="553998"/>
            </a:xfrm>
            <a:prstGeom prst="rect">
              <a:avLst/>
            </a:prstGeom>
            <a:noFill/>
          </p:spPr>
          <p:txBody>
            <a:bodyPr wrap="square" rtlCol="0">
              <a:spAutoFit/>
            </a:bodyPr>
            <a:lstStyle/>
            <a:p>
              <a:pPr algn="ctr"/>
              <a:r>
                <a:rPr lang="fr-FR" b="1" dirty="0">
                  <a:solidFill>
                    <a:srgbClr val="00B050"/>
                  </a:solidFill>
                </a:rPr>
                <a:t>22% </a:t>
              </a:r>
            </a:p>
            <a:p>
              <a:pPr algn="ctr"/>
              <a:r>
                <a:rPr lang="fr-FR" sz="1200" b="1" dirty="0">
                  <a:solidFill>
                    <a:srgbClr val="00B050"/>
                  </a:solidFill>
                </a:rPr>
                <a:t>de réduction d’IR</a:t>
              </a:r>
              <a:endParaRPr lang="fr-FR" sz="1100" u="sng" dirty="0">
                <a:solidFill>
                  <a:srgbClr val="00B050"/>
                </a:solidFill>
              </a:endParaRPr>
            </a:p>
          </p:txBody>
        </p:sp>
        <p:sp>
          <p:nvSpPr>
            <p:cNvPr id="7" name="ZoneTexte 6">
              <a:extLst>
                <a:ext uri="{FF2B5EF4-FFF2-40B4-BE49-F238E27FC236}">
                  <a16:creationId xmlns:a16="http://schemas.microsoft.com/office/drawing/2014/main" id="{4B0451F9-6034-44C1-BF98-1FBA870D9759}"/>
                </a:ext>
              </a:extLst>
            </p:cNvPr>
            <p:cNvSpPr txBox="1"/>
            <p:nvPr/>
          </p:nvSpPr>
          <p:spPr>
            <a:xfrm>
              <a:off x="1815758" y="5601000"/>
              <a:ext cx="2588207" cy="553998"/>
            </a:xfrm>
            <a:prstGeom prst="rect">
              <a:avLst/>
            </a:prstGeom>
            <a:noFill/>
          </p:spPr>
          <p:txBody>
            <a:bodyPr wrap="square" rtlCol="0">
              <a:spAutoFit/>
            </a:bodyPr>
            <a:lstStyle/>
            <a:p>
              <a:pPr algn="ctr"/>
              <a:r>
                <a:rPr lang="fr-FR" b="1" dirty="0">
                  <a:solidFill>
                    <a:srgbClr val="00B050"/>
                  </a:solidFill>
                </a:rPr>
                <a:t>22% </a:t>
              </a:r>
            </a:p>
            <a:p>
              <a:pPr algn="ctr"/>
              <a:r>
                <a:rPr lang="fr-FR" sz="1200" b="1" dirty="0">
                  <a:solidFill>
                    <a:srgbClr val="00B050"/>
                  </a:solidFill>
                </a:rPr>
                <a:t>de réduction d’IR</a:t>
              </a:r>
              <a:endParaRPr lang="fr-FR" sz="1100" u="sng" dirty="0">
                <a:solidFill>
                  <a:srgbClr val="00B050"/>
                </a:solidFill>
              </a:endParaRPr>
            </a:p>
          </p:txBody>
        </p:sp>
        <p:sp>
          <p:nvSpPr>
            <p:cNvPr id="8" name="ZoneTexte 7">
              <a:extLst>
                <a:ext uri="{FF2B5EF4-FFF2-40B4-BE49-F238E27FC236}">
                  <a16:creationId xmlns:a16="http://schemas.microsoft.com/office/drawing/2014/main" id="{9BCAD12B-5007-4D59-93E3-F14295DCD523}"/>
                </a:ext>
              </a:extLst>
            </p:cNvPr>
            <p:cNvSpPr txBox="1"/>
            <p:nvPr/>
          </p:nvSpPr>
          <p:spPr>
            <a:xfrm>
              <a:off x="6398044" y="5543839"/>
              <a:ext cx="2588207" cy="553998"/>
            </a:xfrm>
            <a:prstGeom prst="rect">
              <a:avLst/>
            </a:prstGeom>
            <a:noFill/>
          </p:spPr>
          <p:txBody>
            <a:bodyPr wrap="square" rtlCol="0">
              <a:spAutoFit/>
            </a:bodyPr>
            <a:lstStyle/>
            <a:p>
              <a:pPr algn="ctr"/>
              <a:r>
                <a:rPr lang="fr-FR" b="1" dirty="0">
                  <a:solidFill>
                    <a:srgbClr val="00B050"/>
                  </a:solidFill>
                </a:rPr>
                <a:t>27% </a:t>
              </a:r>
            </a:p>
            <a:p>
              <a:pPr algn="ctr"/>
              <a:r>
                <a:rPr lang="fr-FR" sz="1200" b="1" dirty="0">
                  <a:solidFill>
                    <a:srgbClr val="00B050"/>
                  </a:solidFill>
                </a:rPr>
                <a:t>de réduction d’IR</a:t>
              </a:r>
              <a:endParaRPr lang="fr-FR" sz="1100" u="sng" dirty="0">
                <a:solidFill>
                  <a:srgbClr val="00B050"/>
                </a:solidFill>
              </a:endParaRPr>
            </a:p>
          </p:txBody>
        </p:sp>
        <p:sp>
          <p:nvSpPr>
            <p:cNvPr id="27" name="ZoneTexte 26">
              <a:extLst>
                <a:ext uri="{FF2B5EF4-FFF2-40B4-BE49-F238E27FC236}">
                  <a16:creationId xmlns:a16="http://schemas.microsoft.com/office/drawing/2014/main" id="{9A241325-3FDF-4992-9164-25E620918B5C}"/>
                </a:ext>
              </a:extLst>
            </p:cNvPr>
            <p:cNvSpPr txBox="1"/>
            <p:nvPr/>
          </p:nvSpPr>
          <p:spPr>
            <a:xfrm>
              <a:off x="513467" y="5590312"/>
              <a:ext cx="1724272" cy="630942"/>
            </a:xfrm>
            <a:prstGeom prst="rect">
              <a:avLst/>
            </a:prstGeom>
            <a:noFill/>
          </p:spPr>
          <p:txBody>
            <a:bodyPr wrap="square" rtlCol="0">
              <a:spAutoFit/>
            </a:bodyPr>
            <a:lstStyle/>
            <a:p>
              <a:r>
                <a:rPr lang="fr-FR" sz="1400" dirty="0"/>
                <a:t>En pratique :</a:t>
              </a:r>
              <a:br>
                <a:rPr lang="fr-FR" sz="1400" dirty="0"/>
              </a:br>
              <a:r>
                <a:rPr lang="fr-FR" sz="1050" dirty="0"/>
                <a:t>Taux « standard » des solutions accessibles</a:t>
              </a:r>
              <a:endParaRPr lang="fr-FR" sz="1400" dirty="0"/>
            </a:p>
          </p:txBody>
        </p:sp>
        <p:cxnSp>
          <p:nvCxnSpPr>
            <p:cNvPr id="82" name="Connecteur droit 81">
              <a:extLst>
                <a:ext uri="{FF2B5EF4-FFF2-40B4-BE49-F238E27FC236}">
                  <a16:creationId xmlns:a16="http://schemas.microsoft.com/office/drawing/2014/main" id="{6CE5D864-91BA-4825-A182-91ACA8D3E3EE}"/>
                </a:ext>
              </a:extLst>
            </p:cNvPr>
            <p:cNvCxnSpPr/>
            <p:nvPr/>
          </p:nvCxnSpPr>
          <p:spPr>
            <a:xfrm>
              <a:off x="4258569" y="5627414"/>
              <a:ext cx="0" cy="52669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B42A24A1-FD99-43EF-B223-9F12DAC4F853}"/>
                </a:ext>
              </a:extLst>
            </p:cNvPr>
            <p:cNvCxnSpPr/>
            <p:nvPr/>
          </p:nvCxnSpPr>
          <p:spPr>
            <a:xfrm>
              <a:off x="6397755" y="5581247"/>
              <a:ext cx="0" cy="526695"/>
            </a:xfrm>
            <a:prstGeom prst="line">
              <a:avLst/>
            </a:prstGeom>
            <a:ln>
              <a:prstDash val="sysDash"/>
            </a:ln>
          </p:spPr>
          <p:style>
            <a:lnRef idx="1">
              <a:schemeClr val="dk1"/>
            </a:lnRef>
            <a:fillRef idx="0">
              <a:schemeClr val="dk1"/>
            </a:fillRef>
            <a:effectRef idx="0">
              <a:schemeClr val="dk1"/>
            </a:effectRef>
            <a:fontRef idx="minor">
              <a:schemeClr val="tx1"/>
            </a:fontRef>
          </p:style>
        </p:cxnSp>
        <p:pic>
          <p:nvPicPr>
            <p:cNvPr id="2050" name="Picture 2" descr="Pouce Vert : images, photos et images vectorielles de stock | Shutterstock">
              <a:extLst>
                <a:ext uri="{FF2B5EF4-FFF2-40B4-BE49-F238E27FC236}">
                  <a16:creationId xmlns:a16="http://schemas.microsoft.com/office/drawing/2014/main" id="{01DDDEA5-A3DD-4687-8F08-F8AFC838F6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95" t="8244" r="51514" b="16328"/>
            <a:stretch/>
          </p:blipFill>
          <p:spPr bwMode="auto">
            <a:xfrm>
              <a:off x="4348590" y="5665701"/>
              <a:ext cx="383795" cy="3747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ouce Vert : images, photos et images vectorielles de stock | Shutterstock">
              <a:extLst>
                <a:ext uri="{FF2B5EF4-FFF2-40B4-BE49-F238E27FC236}">
                  <a16:creationId xmlns:a16="http://schemas.microsoft.com/office/drawing/2014/main" id="{7B376074-E81F-45B7-AC99-1A89A4CC7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95" t="8244" r="51514" b="16328"/>
            <a:stretch/>
          </p:blipFill>
          <p:spPr bwMode="auto">
            <a:xfrm>
              <a:off x="2191656" y="5671156"/>
              <a:ext cx="383795" cy="3747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ouce Vert : images, photos et images vectorielles de stock | Shutterstock">
              <a:extLst>
                <a:ext uri="{FF2B5EF4-FFF2-40B4-BE49-F238E27FC236}">
                  <a16:creationId xmlns:a16="http://schemas.microsoft.com/office/drawing/2014/main" id="{D8B480EC-8752-4732-800A-448EE9F9FE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95" t="8244" r="51514" b="16328"/>
            <a:stretch/>
          </p:blipFill>
          <p:spPr bwMode="auto">
            <a:xfrm>
              <a:off x="6718897" y="5671156"/>
              <a:ext cx="383795" cy="374795"/>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rayée 35">
              <a:extLst>
                <a:ext uri="{FF2B5EF4-FFF2-40B4-BE49-F238E27FC236}">
                  <a16:creationId xmlns:a16="http://schemas.microsoft.com/office/drawing/2014/main" id="{48A731FC-38DF-44FD-9A15-38282E544B99}"/>
                </a:ext>
              </a:extLst>
            </p:cNvPr>
            <p:cNvSpPr/>
            <p:nvPr/>
          </p:nvSpPr>
          <p:spPr>
            <a:xfrm rot="5400000">
              <a:off x="906757" y="5043056"/>
              <a:ext cx="477054" cy="518007"/>
            </a:xfrm>
            <a:prstGeom prst="stripedRightArrow">
              <a:avLst>
                <a:gd name="adj1" fmla="val 53565"/>
                <a:gd name="adj2" fmla="val 545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e 42">
            <a:extLst>
              <a:ext uri="{FF2B5EF4-FFF2-40B4-BE49-F238E27FC236}">
                <a16:creationId xmlns:a16="http://schemas.microsoft.com/office/drawing/2014/main" id="{176EBAB3-F38D-4AFA-A1E5-A2C5B68CB9CB}"/>
              </a:ext>
            </a:extLst>
          </p:cNvPr>
          <p:cNvGrpSpPr/>
          <p:nvPr/>
        </p:nvGrpSpPr>
        <p:grpSpPr>
          <a:xfrm>
            <a:off x="452956" y="4124190"/>
            <a:ext cx="8135788" cy="1378838"/>
            <a:chOff x="452956" y="4124190"/>
            <a:chExt cx="8135788" cy="1378838"/>
          </a:xfrm>
        </p:grpSpPr>
        <p:sp>
          <p:nvSpPr>
            <p:cNvPr id="20" name="ZoneTexte 19">
              <a:extLst>
                <a:ext uri="{FF2B5EF4-FFF2-40B4-BE49-F238E27FC236}">
                  <a16:creationId xmlns:a16="http://schemas.microsoft.com/office/drawing/2014/main" id="{BEFFB47F-9B70-4E4E-B841-753DB231226E}"/>
                </a:ext>
              </a:extLst>
            </p:cNvPr>
            <p:cNvSpPr txBox="1"/>
            <p:nvPr/>
          </p:nvSpPr>
          <p:spPr>
            <a:xfrm>
              <a:off x="541188" y="4558314"/>
              <a:ext cx="1796641" cy="477054"/>
            </a:xfrm>
            <a:prstGeom prst="rect">
              <a:avLst/>
            </a:prstGeom>
            <a:noFill/>
          </p:spPr>
          <p:txBody>
            <a:bodyPr wrap="square" rtlCol="0">
              <a:spAutoFit/>
            </a:bodyPr>
            <a:lstStyle/>
            <a:p>
              <a:r>
                <a:rPr lang="fr-FR" sz="1400" dirty="0"/>
                <a:t>En théorie : </a:t>
              </a:r>
            </a:p>
            <a:p>
              <a:r>
                <a:rPr lang="fr-FR" sz="1050" i="1" dirty="0"/>
                <a:t>(Code Général des Impôts) </a:t>
              </a:r>
              <a:endParaRPr lang="fr-FR" sz="1200" i="1" dirty="0"/>
            </a:p>
          </p:txBody>
        </p:sp>
        <p:sp>
          <p:nvSpPr>
            <p:cNvPr id="2" name="ZoneTexte 1">
              <a:extLst>
                <a:ext uri="{FF2B5EF4-FFF2-40B4-BE49-F238E27FC236}">
                  <a16:creationId xmlns:a16="http://schemas.microsoft.com/office/drawing/2014/main" id="{3CAA5120-F6B1-48DA-AA9E-7D11F6D9F0A2}"/>
                </a:ext>
              </a:extLst>
            </p:cNvPr>
            <p:cNvSpPr txBox="1"/>
            <p:nvPr/>
          </p:nvSpPr>
          <p:spPr>
            <a:xfrm>
              <a:off x="2249597" y="4979808"/>
              <a:ext cx="6263040" cy="523220"/>
            </a:xfrm>
            <a:prstGeom prst="rect">
              <a:avLst/>
            </a:prstGeom>
            <a:solidFill>
              <a:schemeClr val="tx1"/>
            </a:solidFill>
          </p:spPr>
          <p:txBody>
            <a:bodyPr wrap="square" rtlCol="0">
              <a:spAutoFit/>
            </a:bodyPr>
            <a:lstStyle/>
            <a:p>
              <a:pPr algn="ctr"/>
              <a:r>
                <a:rPr lang="fr-FR" sz="1400" dirty="0">
                  <a:solidFill>
                    <a:schemeClr val="bg1"/>
                  </a:solidFill>
                </a:rPr>
                <a:t>Un taux de réduction d’impôt qui s’applique proportionnellement </a:t>
              </a:r>
            </a:p>
            <a:p>
              <a:pPr algn="ctr"/>
              <a:r>
                <a:rPr lang="fr-FR" sz="1400" dirty="0">
                  <a:solidFill>
                    <a:schemeClr val="bg1"/>
                  </a:solidFill>
                </a:rPr>
                <a:t>à la quote-part de sociétés éligibles présentes dans le fonds </a:t>
              </a:r>
            </a:p>
          </p:txBody>
        </p:sp>
        <p:sp>
          <p:nvSpPr>
            <p:cNvPr id="52" name="ZoneTexte 51">
              <a:extLst>
                <a:ext uri="{FF2B5EF4-FFF2-40B4-BE49-F238E27FC236}">
                  <a16:creationId xmlns:a16="http://schemas.microsoft.com/office/drawing/2014/main" id="{17D93506-F0EB-4BF8-B80F-BC8D36F09DCA}"/>
                </a:ext>
              </a:extLst>
            </p:cNvPr>
            <p:cNvSpPr txBox="1"/>
            <p:nvPr/>
          </p:nvSpPr>
          <p:spPr>
            <a:xfrm>
              <a:off x="2023904" y="4548900"/>
              <a:ext cx="1943789" cy="307777"/>
            </a:xfrm>
            <a:prstGeom prst="rect">
              <a:avLst/>
            </a:prstGeom>
            <a:noFill/>
          </p:spPr>
          <p:txBody>
            <a:bodyPr wrap="square" rtlCol="0">
              <a:spAutoFit/>
            </a:bodyPr>
            <a:lstStyle/>
            <a:p>
              <a:pPr algn="ctr"/>
              <a:r>
                <a:rPr lang="fr-FR" sz="1400" dirty="0"/>
                <a:t>Jusqu’à 25% </a:t>
              </a:r>
            </a:p>
          </p:txBody>
        </p:sp>
        <p:sp>
          <p:nvSpPr>
            <p:cNvPr id="111" name="ZoneTexte 110">
              <a:extLst>
                <a:ext uri="{FF2B5EF4-FFF2-40B4-BE49-F238E27FC236}">
                  <a16:creationId xmlns:a16="http://schemas.microsoft.com/office/drawing/2014/main" id="{4E2D35E8-C06B-4257-876E-11B6B6F6A70F}"/>
                </a:ext>
              </a:extLst>
            </p:cNvPr>
            <p:cNvSpPr txBox="1"/>
            <p:nvPr/>
          </p:nvSpPr>
          <p:spPr>
            <a:xfrm>
              <a:off x="4372767" y="4560963"/>
              <a:ext cx="1943789" cy="307777"/>
            </a:xfrm>
            <a:prstGeom prst="rect">
              <a:avLst/>
            </a:prstGeom>
            <a:noFill/>
          </p:spPr>
          <p:txBody>
            <a:bodyPr wrap="square" rtlCol="0">
              <a:spAutoFit/>
            </a:bodyPr>
            <a:lstStyle/>
            <a:p>
              <a:pPr algn="ctr"/>
              <a:r>
                <a:rPr lang="fr-FR" sz="1400" dirty="0"/>
                <a:t>Jusqu’à 25% </a:t>
              </a:r>
            </a:p>
          </p:txBody>
        </p:sp>
        <p:sp>
          <p:nvSpPr>
            <p:cNvPr id="115" name="ZoneTexte 114">
              <a:extLst>
                <a:ext uri="{FF2B5EF4-FFF2-40B4-BE49-F238E27FC236}">
                  <a16:creationId xmlns:a16="http://schemas.microsoft.com/office/drawing/2014/main" id="{3D90E67F-F263-4F47-8252-F0573B26622E}"/>
                </a:ext>
              </a:extLst>
            </p:cNvPr>
            <p:cNvSpPr txBox="1"/>
            <p:nvPr/>
          </p:nvSpPr>
          <p:spPr>
            <a:xfrm>
              <a:off x="6644955" y="4544115"/>
              <a:ext cx="1943789" cy="307777"/>
            </a:xfrm>
            <a:prstGeom prst="rect">
              <a:avLst/>
            </a:prstGeom>
            <a:noFill/>
          </p:spPr>
          <p:txBody>
            <a:bodyPr wrap="square" rtlCol="0">
              <a:spAutoFit/>
            </a:bodyPr>
            <a:lstStyle/>
            <a:p>
              <a:pPr algn="ctr"/>
              <a:r>
                <a:rPr lang="fr-FR" sz="1400" dirty="0"/>
                <a:t>Jusqu’à 30% </a:t>
              </a:r>
            </a:p>
          </p:txBody>
        </p:sp>
        <p:cxnSp>
          <p:nvCxnSpPr>
            <p:cNvPr id="118" name="Connecteur droit 117">
              <a:extLst>
                <a:ext uri="{FF2B5EF4-FFF2-40B4-BE49-F238E27FC236}">
                  <a16:creationId xmlns:a16="http://schemas.microsoft.com/office/drawing/2014/main" id="{BCA4F431-29E9-495F-B9D9-322BC9F6E73D}"/>
                </a:ext>
              </a:extLst>
            </p:cNvPr>
            <p:cNvCxnSpPr/>
            <p:nvPr/>
          </p:nvCxnSpPr>
          <p:spPr>
            <a:xfrm>
              <a:off x="479306" y="4124190"/>
              <a:ext cx="8033331"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E0B26741-4007-4948-8921-BC4DD8601C3C}"/>
                </a:ext>
              </a:extLst>
            </p:cNvPr>
            <p:cNvSpPr txBox="1"/>
            <p:nvPr/>
          </p:nvSpPr>
          <p:spPr>
            <a:xfrm>
              <a:off x="452956" y="4234410"/>
              <a:ext cx="6649732" cy="307777"/>
            </a:xfrm>
            <a:prstGeom prst="rect">
              <a:avLst/>
            </a:prstGeom>
            <a:noFill/>
          </p:spPr>
          <p:txBody>
            <a:bodyPr wrap="square" rtlCol="0">
              <a:spAutoFit/>
            </a:bodyPr>
            <a:lstStyle/>
            <a:p>
              <a:r>
                <a:rPr lang="fr-FR" sz="1400" b="1" dirty="0"/>
                <a:t>RÉDUCTION D’IMPÔT </a:t>
              </a:r>
              <a:r>
                <a:rPr lang="fr-FR" sz="1400" dirty="0"/>
                <a:t>SUR LE MONTANT DU VERSEMENT : </a:t>
              </a:r>
            </a:p>
          </p:txBody>
        </p:sp>
        <p:cxnSp>
          <p:nvCxnSpPr>
            <p:cNvPr id="81" name="Connecteur droit 80">
              <a:extLst>
                <a:ext uri="{FF2B5EF4-FFF2-40B4-BE49-F238E27FC236}">
                  <a16:creationId xmlns:a16="http://schemas.microsoft.com/office/drawing/2014/main" id="{5E968F5D-0BA5-4435-8EFF-B76845B84960}"/>
                </a:ext>
              </a:extLst>
            </p:cNvPr>
            <p:cNvCxnSpPr/>
            <p:nvPr/>
          </p:nvCxnSpPr>
          <p:spPr>
            <a:xfrm>
              <a:off x="4275780" y="4568077"/>
              <a:ext cx="0" cy="29730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3EDCF8FE-6EF0-4553-95EA-9280AA1192AC}"/>
                </a:ext>
              </a:extLst>
            </p:cNvPr>
            <p:cNvCxnSpPr/>
            <p:nvPr/>
          </p:nvCxnSpPr>
          <p:spPr>
            <a:xfrm>
              <a:off x="6397755" y="4551346"/>
              <a:ext cx="0" cy="297305"/>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16BF2756-C7A0-4974-901C-38C4C8AFB55A}"/>
                </a:ext>
              </a:extLst>
            </p:cNvPr>
            <p:cNvSpPr txBox="1"/>
            <p:nvPr/>
          </p:nvSpPr>
          <p:spPr>
            <a:xfrm>
              <a:off x="1286921" y="4531657"/>
              <a:ext cx="385980" cy="276999"/>
            </a:xfrm>
            <a:prstGeom prst="rect">
              <a:avLst/>
            </a:prstGeom>
            <a:noFill/>
          </p:spPr>
          <p:txBody>
            <a:bodyPr wrap="square" rtlCol="0">
              <a:spAutoFit/>
            </a:bodyPr>
            <a:lstStyle/>
            <a:p>
              <a:r>
                <a:rPr lang="fr-FR" sz="1200" dirty="0"/>
                <a:t>*</a:t>
              </a:r>
              <a:endParaRPr lang="fr-FR" dirty="0"/>
            </a:p>
          </p:txBody>
        </p:sp>
      </p:grpSp>
    </p:spTree>
    <p:extLst>
      <p:ext uri="{BB962C8B-B14F-4D97-AF65-F5344CB8AC3E}">
        <p14:creationId xmlns:p14="http://schemas.microsoft.com/office/powerpoint/2010/main" val="17736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cones Png Theme Ios 7">
            <a:extLst>
              <a:ext uri="{FF2B5EF4-FFF2-40B4-BE49-F238E27FC236}">
                <a16:creationId xmlns:a16="http://schemas.microsoft.com/office/drawing/2014/main" id="{3E2A3178-F9C8-4A00-ACAE-CE0132DE4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562" y="1507555"/>
            <a:ext cx="1425120" cy="142512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7576999A-CB8D-4883-BDC3-A1F771EDE022}"/>
              </a:ext>
            </a:extLst>
          </p:cNvPr>
          <p:cNvSpPr/>
          <p:nvPr/>
        </p:nvSpPr>
        <p:spPr>
          <a:xfrm>
            <a:off x="3220138" y="598877"/>
            <a:ext cx="2345194" cy="461665"/>
          </a:xfrm>
          <a:prstGeom prst="rect">
            <a:avLst/>
          </a:prstGeom>
        </p:spPr>
        <p:txBody>
          <a:bodyPr wrap="none">
            <a:spAutoFit/>
          </a:bodyPr>
          <a:lstStyle/>
          <a:p>
            <a:r>
              <a:rPr lang="fr-FR" sz="2400" cap="all" dirty="0"/>
              <a:t>INVESTISSEMENT</a:t>
            </a:r>
            <a:endParaRPr lang="fr-FR" sz="2400" dirty="0"/>
          </a:p>
        </p:txBody>
      </p:sp>
      <p:pic>
        <p:nvPicPr>
          <p:cNvPr id="71" name="Image 70">
            <a:extLst>
              <a:ext uri="{FF2B5EF4-FFF2-40B4-BE49-F238E27FC236}">
                <a16:creationId xmlns:a16="http://schemas.microsoft.com/office/drawing/2014/main" id="{35166866-16D4-4FE0-9166-4F46B576BF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20106" y="2035631"/>
            <a:ext cx="384069" cy="384069"/>
          </a:xfrm>
          <a:prstGeom prst="rect">
            <a:avLst/>
          </a:prstGeom>
        </p:spPr>
      </p:pic>
      <p:sp>
        <p:nvSpPr>
          <p:cNvPr id="70" name="ZoneTexte 69">
            <a:extLst>
              <a:ext uri="{FF2B5EF4-FFF2-40B4-BE49-F238E27FC236}">
                <a16:creationId xmlns:a16="http://schemas.microsoft.com/office/drawing/2014/main" id="{F8CF82D3-61C6-4FD3-B744-28332D81EF85}"/>
              </a:ext>
            </a:extLst>
          </p:cNvPr>
          <p:cNvSpPr txBox="1"/>
          <p:nvPr/>
        </p:nvSpPr>
        <p:spPr>
          <a:xfrm>
            <a:off x="1002033" y="2019769"/>
            <a:ext cx="4323648" cy="461665"/>
          </a:xfrm>
          <a:prstGeom prst="rect">
            <a:avLst/>
          </a:prstGeom>
          <a:noFill/>
        </p:spPr>
        <p:txBody>
          <a:bodyPr wrap="square">
            <a:spAutoFit/>
          </a:bodyPr>
          <a:lstStyle/>
          <a:p>
            <a:r>
              <a:rPr lang="fr-FR" sz="2400" b="1" dirty="0"/>
              <a:t>Faut-il investir en FIP ou en FCPI</a:t>
            </a:r>
          </a:p>
        </p:txBody>
      </p:sp>
      <p:sp>
        <p:nvSpPr>
          <p:cNvPr id="67" name="ZoneTexte 66">
            <a:extLst>
              <a:ext uri="{FF2B5EF4-FFF2-40B4-BE49-F238E27FC236}">
                <a16:creationId xmlns:a16="http://schemas.microsoft.com/office/drawing/2014/main" id="{996E2362-839B-476A-85A9-3182CEEAEAB0}"/>
              </a:ext>
            </a:extLst>
          </p:cNvPr>
          <p:cNvSpPr txBox="1"/>
          <p:nvPr/>
        </p:nvSpPr>
        <p:spPr>
          <a:xfrm>
            <a:off x="1094507" y="4545349"/>
            <a:ext cx="7334498" cy="369332"/>
          </a:xfrm>
          <a:prstGeom prst="rect">
            <a:avLst/>
          </a:prstGeom>
          <a:noFill/>
        </p:spPr>
        <p:txBody>
          <a:bodyPr wrap="square">
            <a:spAutoFit/>
          </a:bodyPr>
          <a:lstStyle/>
          <a:p>
            <a:pPr marL="285750" indent="-285750">
              <a:buFont typeface="Wingdings" panose="05000000000000000000" pitchFamily="2" charset="2"/>
              <a:buChar char="q"/>
            </a:pPr>
            <a:r>
              <a:rPr lang="fr-FR" dirty="0"/>
              <a:t>OU BIEN miser sur les 2 pour </a:t>
            </a:r>
            <a:r>
              <a:rPr lang="fr-FR" b="1" dirty="0">
                <a:solidFill>
                  <a:srgbClr val="C00000"/>
                </a:solidFill>
              </a:rPr>
              <a:t>diversifier votre investissement </a:t>
            </a:r>
            <a:r>
              <a:rPr lang="fr-FR" dirty="0"/>
              <a:t>(FIP + FCPI)</a:t>
            </a:r>
            <a:r>
              <a:rPr lang="fr-FR" b="1" dirty="0">
                <a:solidFill>
                  <a:srgbClr val="C00000"/>
                </a:solidFill>
              </a:rPr>
              <a:t> </a:t>
            </a:r>
          </a:p>
        </p:txBody>
      </p:sp>
      <p:sp>
        <p:nvSpPr>
          <p:cNvPr id="68" name="ZoneTexte 67">
            <a:extLst>
              <a:ext uri="{FF2B5EF4-FFF2-40B4-BE49-F238E27FC236}">
                <a16:creationId xmlns:a16="http://schemas.microsoft.com/office/drawing/2014/main" id="{7B95C115-87BA-4FA3-956C-D24DB276955C}"/>
              </a:ext>
            </a:extLst>
          </p:cNvPr>
          <p:cNvSpPr txBox="1"/>
          <p:nvPr/>
        </p:nvSpPr>
        <p:spPr>
          <a:xfrm>
            <a:off x="1098748" y="2794287"/>
            <a:ext cx="6366543" cy="1200329"/>
          </a:xfrm>
          <a:prstGeom prst="rect">
            <a:avLst/>
          </a:prstGeom>
          <a:noFill/>
        </p:spPr>
        <p:txBody>
          <a:bodyPr wrap="square">
            <a:spAutoFit/>
          </a:bodyPr>
          <a:lstStyle/>
          <a:p>
            <a:pPr marL="285750" indent="-285750">
              <a:buFont typeface="Wingdings" panose="05000000000000000000" pitchFamily="2" charset="2"/>
              <a:buChar char="q"/>
            </a:pPr>
            <a:r>
              <a:rPr lang="fr-FR" sz="1800" dirty="0"/>
              <a:t>Choisir </a:t>
            </a:r>
            <a:r>
              <a:rPr lang="fr-FR" sz="1800" b="1" dirty="0">
                <a:solidFill>
                  <a:srgbClr val="C00000"/>
                </a:solidFill>
              </a:rPr>
              <a:t>l’innovation</a:t>
            </a:r>
            <a:r>
              <a:rPr lang="fr-FR" sz="1800" dirty="0"/>
              <a:t> </a:t>
            </a:r>
            <a:r>
              <a:rPr lang="fr-FR" dirty="0"/>
              <a:t>: </a:t>
            </a:r>
            <a:r>
              <a:rPr lang="fr-FR" sz="1800" dirty="0"/>
              <a:t>FCPI </a:t>
            </a:r>
          </a:p>
          <a:p>
            <a:endParaRPr lang="fr-FR" sz="1800" dirty="0"/>
          </a:p>
          <a:p>
            <a:endParaRPr lang="fr-FR" sz="1800" dirty="0"/>
          </a:p>
          <a:p>
            <a:pPr marL="285750" indent="-285750">
              <a:buFont typeface="Wingdings" panose="05000000000000000000" pitchFamily="2" charset="2"/>
              <a:buChar char="q"/>
            </a:pPr>
            <a:r>
              <a:rPr lang="fr-FR" sz="1800" dirty="0"/>
              <a:t>OU BIEN choisir la </a:t>
            </a:r>
            <a:r>
              <a:rPr lang="fr-FR" sz="1800" b="1" dirty="0">
                <a:solidFill>
                  <a:srgbClr val="C00000"/>
                </a:solidFill>
              </a:rPr>
              <a:t>proximité régionale </a:t>
            </a:r>
            <a:r>
              <a:rPr lang="fr-FR" sz="1800" dirty="0"/>
              <a:t>(FIP)</a:t>
            </a:r>
            <a:endParaRPr lang="fr-FR" dirty="0"/>
          </a:p>
        </p:txBody>
      </p:sp>
      <p:sp>
        <p:nvSpPr>
          <p:cNvPr id="60" name="Rectangle : coins arrondis 59">
            <a:extLst>
              <a:ext uri="{FF2B5EF4-FFF2-40B4-BE49-F238E27FC236}">
                <a16:creationId xmlns:a16="http://schemas.microsoft.com/office/drawing/2014/main" id="{14F701A7-73C3-4A39-8094-D2F468D5C663}"/>
              </a:ext>
            </a:extLst>
          </p:cNvPr>
          <p:cNvSpPr/>
          <p:nvPr/>
        </p:nvSpPr>
        <p:spPr>
          <a:xfrm>
            <a:off x="460573" y="1290385"/>
            <a:ext cx="8133469" cy="5136045"/>
          </a:xfrm>
          <a:prstGeom prst="roundRect">
            <a:avLst>
              <a:gd name="adj" fmla="val 234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a:extLst>
              <a:ext uri="{FF2B5EF4-FFF2-40B4-BE49-F238E27FC236}">
                <a16:creationId xmlns:a16="http://schemas.microsoft.com/office/drawing/2014/main" id="{A3E621F6-D409-4195-942F-8AFEEE111BFC}"/>
              </a:ext>
            </a:extLst>
          </p:cNvPr>
          <p:cNvCxnSpPr>
            <a:cxnSpLocks/>
          </p:cNvCxnSpPr>
          <p:nvPr/>
        </p:nvCxnSpPr>
        <p:spPr>
          <a:xfrm>
            <a:off x="934482" y="4683332"/>
            <a:ext cx="3188151" cy="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31AAD9D3-DF24-45F7-BD38-B87F28D2B14B}"/>
              </a:ext>
            </a:extLst>
          </p:cNvPr>
          <p:cNvSpPr/>
          <p:nvPr/>
        </p:nvSpPr>
        <p:spPr>
          <a:xfrm>
            <a:off x="6875462" y="3488775"/>
            <a:ext cx="1198120" cy="2028269"/>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
            <a:extLst>
              <a:ext uri="{FF2B5EF4-FFF2-40B4-BE49-F238E27FC236}">
                <a16:creationId xmlns:a16="http://schemas.microsoft.com/office/drawing/2014/main" id="{1ACD5816-8875-4053-8328-F6FB15B3C678}"/>
              </a:ext>
            </a:extLst>
          </p:cNvPr>
          <p:cNvSpPr>
            <a:spLocks noChangeArrowheads="1"/>
          </p:cNvSpPr>
          <p:nvPr/>
        </p:nvSpPr>
        <p:spPr bwMode="auto">
          <a:xfrm>
            <a:off x="934482" y="4701203"/>
            <a:ext cx="3167268" cy="851419"/>
          </a:xfrm>
          <a:prstGeom prst="rect">
            <a:avLst/>
          </a:prstGeom>
          <a:solidFill>
            <a:schemeClr val="bg1">
              <a:lumMod val="65000"/>
              <a:alpha val="16000"/>
            </a:schemeClr>
          </a:solidFill>
          <a:ln>
            <a:noFill/>
          </a:ln>
        </p:spPr>
        <p:txBody>
          <a:bodyPr/>
          <a:lstStyle>
            <a:lvl1pPr>
              <a:spcBef>
                <a:spcPct val="20000"/>
              </a:spcBef>
              <a:buBlip>
                <a:blip r:embed="rId5"/>
              </a:buBlip>
              <a:defRPr sz="3200">
                <a:solidFill>
                  <a:schemeClr val="tx1"/>
                </a:solidFill>
                <a:latin typeface="Arial" charset="0"/>
                <a:ea typeface="MS PGothic" pitchFamily="34" charset="-128"/>
              </a:defRPr>
            </a:lvl1pPr>
            <a:lvl2pPr marL="742950" indent="-285750">
              <a:spcBef>
                <a:spcPct val="20000"/>
              </a:spcBef>
              <a:buChar char="–"/>
              <a:defRPr sz="2800">
                <a:solidFill>
                  <a:srgbClr val="059C6C"/>
                </a:solidFill>
                <a:latin typeface="Arial" charset="0"/>
                <a:ea typeface="MS PGothic" pitchFamily="34" charset="-128"/>
              </a:defRPr>
            </a:lvl2pPr>
            <a:lvl3pPr marL="1143000" indent="-228600">
              <a:spcBef>
                <a:spcPct val="20000"/>
              </a:spcBef>
              <a:buChar char="•"/>
              <a:defRPr sz="2400">
                <a:solidFill>
                  <a:srgbClr val="D7093A"/>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fr-FR" altLang="fr-FR" sz="2400" dirty="0">
              <a:solidFill>
                <a:srgbClr val="000000"/>
              </a:solidFill>
            </a:endParaRPr>
          </a:p>
        </p:txBody>
      </p:sp>
      <p:sp>
        <p:nvSpPr>
          <p:cNvPr id="12" name="Rectangle 11">
            <a:extLst>
              <a:ext uri="{FF2B5EF4-FFF2-40B4-BE49-F238E27FC236}">
                <a16:creationId xmlns:a16="http://schemas.microsoft.com/office/drawing/2014/main" id="{1FAC160D-DCEC-4BD7-B9F8-70BD7C023E42}"/>
              </a:ext>
            </a:extLst>
          </p:cNvPr>
          <p:cNvSpPr/>
          <p:nvPr/>
        </p:nvSpPr>
        <p:spPr>
          <a:xfrm>
            <a:off x="3306244" y="578569"/>
            <a:ext cx="2227789" cy="461665"/>
          </a:xfrm>
          <a:prstGeom prst="rect">
            <a:avLst/>
          </a:prstGeom>
          <a:solidFill>
            <a:schemeClr val="bg1"/>
          </a:solidFill>
        </p:spPr>
        <p:txBody>
          <a:bodyPr wrap="none">
            <a:spAutoFit/>
          </a:bodyPr>
          <a:lstStyle/>
          <a:p>
            <a:r>
              <a:rPr lang="fr-FR" sz="2400" cap="all" dirty="0"/>
              <a:t>  illustration  </a:t>
            </a:r>
            <a:endParaRPr lang="fr-FR" sz="2400" dirty="0"/>
          </a:p>
        </p:txBody>
      </p:sp>
      <p:cxnSp>
        <p:nvCxnSpPr>
          <p:cNvPr id="13" name="Connecteur droit 12">
            <a:extLst>
              <a:ext uri="{FF2B5EF4-FFF2-40B4-BE49-F238E27FC236}">
                <a16:creationId xmlns:a16="http://schemas.microsoft.com/office/drawing/2014/main" id="{29B1795E-E88A-451F-9364-56BC63F09DF4}"/>
              </a:ext>
            </a:extLst>
          </p:cNvPr>
          <p:cNvCxnSpPr/>
          <p:nvPr/>
        </p:nvCxnSpPr>
        <p:spPr>
          <a:xfrm>
            <a:off x="3459789" y="997650"/>
            <a:ext cx="1865892" cy="0"/>
          </a:xfrm>
          <a:prstGeom prst="line">
            <a:avLst/>
          </a:prstGeom>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59B8C0D5-6115-4CAF-BF64-967CF6910B4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69" name="ZoneTexte 68">
            <a:extLst>
              <a:ext uri="{FF2B5EF4-FFF2-40B4-BE49-F238E27FC236}">
                <a16:creationId xmlns:a16="http://schemas.microsoft.com/office/drawing/2014/main" id="{59543C36-85E1-499E-83D6-682C8C97B864}"/>
              </a:ext>
            </a:extLst>
          </p:cNvPr>
          <p:cNvSpPr txBox="1"/>
          <p:nvPr/>
        </p:nvSpPr>
        <p:spPr>
          <a:xfrm>
            <a:off x="592013" y="1364523"/>
            <a:ext cx="8004517" cy="369332"/>
          </a:xfrm>
          <a:prstGeom prst="rect">
            <a:avLst/>
          </a:prstGeom>
          <a:noFill/>
        </p:spPr>
        <p:txBody>
          <a:bodyPr wrap="square" rtlCol="0">
            <a:spAutoFit/>
          </a:bodyPr>
          <a:lstStyle/>
          <a:p>
            <a:r>
              <a:rPr lang="fr-FR" b="1" dirty="0"/>
              <a:t>   Exemple : </a:t>
            </a:r>
            <a:r>
              <a:rPr lang="fr-FR" sz="1600" dirty="0"/>
              <a:t>Une souscription de </a:t>
            </a:r>
            <a:r>
              <a:rPr lang="fr-FR" sz="1600" b="1" dirty="0"/>
              <a:t>10 500€ </a:t>
            </a:r>
            <a:r>
              <a:rPr lang="fr-FR" sz="1600" dirty="0"/>
              <a:t>dans un FCPI offrant </a:t>
            </a:r>
            <a:r>
              <a:rPr lang="fr-FR" sz="1600" b="1" dirty="0"/>
              <a:t>22% de réduction d’impôt</a:t>
            </a:r>
            <a:endParaRPr lang="fr-FR" b="1" dirty="0"/>
          </a:p>
        </p:txBody>
      </p:sp>
      <p:sp>
        <p:nvSpPr>
          <p:cNvPr id="101" name="Shape 250">
            <a:extLst>
              <a:ext uri="{FF2B5EF4-FFF2-40B4-BE49-F238E27FC236}">
                <a16:creationId xmlns:a16="http://schemas.microsoft.com/office/drawing/2014/main" id="{B6F3614C-E949-4E0E-93CE-5FE72F79191E}"/>
              </a:ext>
            </a:extLst>
          </p:cNvPr>
          <p:cNvSpPr>
            <a:spLocks noChangeArrowheads="1"/>
          </p:cNvSpPr>
          <p:nvPr/>
        </p:nvSpPr>
        <p:spPr bwMode="auto">
          <a:xfrm>
            <a:off x="2251008" y="4738346"/>
            <a:ext cx="1538510" cy="348813"/>
          </a:xfrm>
          <a:prstGeom prst="rect">
            <a:avLst/>
          </a:prstGeom>
          <a:noFill/>
          <a:ln>
            <a:noFill/>
          </a:ln>
        </p:spPr>
        <p:txBody>
          <a:bodyPr wrap="square" lIns="50800" tIns="50800" rIns="50800" bIns="50800" anchor="ctr">
            <a:spAutoFit/>
          </a:bodyPr>
          <a:lstStyle>
            <a:lvl1pPr defTabSz="409575">
              <a:spcBef>
                <a:spcPct val="20000"/>
              </a:spcBef>
              <a:buBlip>
                <a:blip r:embed="rId5"/>
              </a:buBlip>
              <a:defRPr sz="3200">
                <a:solidFill>
                  <a:schemeClr val="tx1"/>
                </a:solidFill>
                <a:latin typeface="Arial" charset="0"/>
                <a:ea typeface="MS PGothic" pitchFamily="34" charset="-128"/>
              </a:defRPr>
            </a:lvl1pPr>
            <a:lvl2pPr marL="742950" indent="-285750" defTabSz="409575">
              <a:spcBef>
                <a:spcPct val="20000"/>
              </a:spcBef>
              <a:buChar char="–"/>
              <a:defRPr sz="2800">
                <a:solidFill>
                  <a:srgbClr val="059C6C"/>
                </a:solidFill>
                <a:latin typeface="Arial" charset="0"/>
                <a:ea typeface="MS PGothic" pitchFamily="34" charset="-128"/>
              </a:defRPr>
            </a:lvl2pPr>
            <a:lvl3pPr marL="1143000" indent="-228600" defTabSz="409575">
              <a:spcBef>
                <a:spcPct val="20000"/>
              </a:spcBef>
              <a:buChar char="•"/>
              <a:defRPr sz="2400">
                <a:solidFill>
                  <a:srgbClr val="D7093A"/>
                </a:solidFill>
                <a:latin typeface="Arial" charset="0"/>
                <a:ea typeface="MS PGothic" pitchFamily="34" charset="-128"/>
              </a:defRPr>
            </a:lvl3pPr>
            <a:lvl4pPr marL="1600200" indent="-228600" defTabSz="409575">
              <a:spcBef>
                <a:spcPct val="20000"/>
              </a:spcBef>
              <a:buChar char="–"/>
              <a:defRPr sz="2000">
                <a:solidFill>
                  <a:schemeClr val="tx1"/>
                </a:solidFill>
                <a:latin typeface="Arial" charset="0"/>
                <a:ea typeface="MS PGothic" pitchFamily="34" charset="-128"/>
              </a:defRPr>
            </a:lvl4pPr>
            <a:lvl5pPr marL="2057400" indent="-228600" defTabSz="409575">
              <a:spcBef>
                <a:spcPct val="20000"/>
              </a:spcBef>
              <a:buChar char="»"/>
              <a:defRPr sz="2000">
                <a:solidFill>
                  <a:schemeClr val="tx1"/>
                </a:solidFill>
                <a:latin typeface="Arial" charset="0"/>
                <a:ea typeface="MS PGothic" pitchFamily="34"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50000"/>
              </a:spcBef>
              <a:buFontTx/>
              <a:buNone/>
              <a:defRPr/>
            </a:pPr>
            <a:r>
              <a:rPr lang="fr-FR" altLang="fr-FR" sz="1600" dirty="0">
                <a:latin typeface="+mj-lt"/>
                <a:ea typeface="+mj-ea"/>
                <a:cs typeface="+mj-cs"/>
              </a:rPr>
              <a:t>Effort d’épargne </a:t>
            </a:r>
          </a:p>
        </p:txBody>
      </p:sp>
      <p:sp>
        <p:nvSpPr>
          <p:cNvPr id="105" name="Rectangle 104">
            <a:extLst>
              <a:ext uri="{FF2B5EF4-FFF2-40B4-BE49-F238E27FC236}">
                <a16:creationId xmlns:a16="http://schemas.microsoft.com/office/drawing/2014/main" id="{499645C9-59A4-4E1C-9D14-8245FC6C91E7}"/>
              </a:ext>
            </a:extLst>
          </p:cNvPr>
          <p:cNvSpPr/>
          <p:nvPr/>
        </p:nvSpPr>
        <p:spPr>
          <a:xfrm>
            <a:off x="2590012" y="4985042"/>
            <a:ext cx="752130" cy="584775"/>
          </a:xfrm>
          <a:prstGeom prst="rect">
            <a:avLst/>
          </a:prstGeom>
        </p:spPr>
        <p:txBody>
          <a:bodyPr wrap="square">
            <a:spAutoFit/>
          </a:bodyPr>
          <a:lstStyle/>
          <a:p>
            <a:pPr algn="ctr"/>
            <a:r>
              <a:rPr lang="fr-FR" altLang="fr-FR" sz="1600" dirty="0"/>
              <a:t>7 800€</a:t>
            </a:r>
            <a:endParaRPr lang="fr-FR" sz="1200" dirty="0"/>
          </a:p>
          <a:p>
            <a:pPr algn="ctr"/>
            <a:endParaRPr lang="fr-FR" sz="1600" dirty="0"/>
          </a:p>
        </p:txBody>
      </p:sp>
      <p:sp>
        <p:nvSpPr>
          <p:cNvPr id="23" name="Rectangle 22">
            <a:extLst>
              <a:ext uri="{FF2B5EF4-FFF2-40B4-BE49-F238E27FC236}">
                <a16:creationId xmlns:a16="http://schemas.microsoft.com/office/drawing/2014/main" id="{F6D8D97D-5AF9-4BDE-8BE7-1EA0E8FA4545}"/>
              </a:ext>
            </a:extLst>
          </p:cNvPr>
          <p:cNvSpPr/>
          <p:nvPr/>
        </p:nvSpPr>
        <p:spPr>
          <a:xfrm>
            <a:off x="6882363" y="4094507"/>
            <a:ext cx="1191219" cy="14440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a:extLst>
              <a:ext uri="{FF2B5EF4-FFF2-40B4-BE49-F238E27FC236}">
                <a16:creationId xmlns:a16="http://schemas.microsoft.com/office/drawing/2014/main" id="{E8CAE6AB-A833-4AE0-8334-6BF3B02B11E9}"/>
              </a:ext>
            </a:extLst>
          </p:cNvPr>
          <p:cNvGrpSpPr/>
          <p:nvPr/>
        </p:nvGrpSpPr>
        <p:grpSpPr>
          <a:xfrm>
            <a:off x="916451" y="4089883"/>
            <a:ext cx="1236175" cy="1632547"/>
            <a:chOff x="916451" y="4604538"/>
            <a:chExt cx="1236175" cy="1624342"/>
          </a:xfrm>
        </p:grpSpPr>
        <p:pic>
          <p:nvPicPr>
            <p:cNvPr id="8" name="Graphique 7" descr="Pièces">
              <a:extLst>
                <a:ext uri="{FF2B5EF4-FFF2-40B4-BE49-F238E27FC236}">
                  <a16:creationId xmlns:a16="http://schemas.microsoft.com/office/drawing/2014/main" id="{525C3217-5EB7-43DD-8B42-BB95636D5E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5572" y="4859438"/>
              <a:ext cx="539505" cy="517715"/>
            </a:xfrm>
            <a:prstGeom prst="rect">
              <a:avLst/>
            </a:prstGeom>
          </p:spPr>
        </p:pic>
        <p:sp>
          <p:nvSpPr>
            <p:cNvPr id="9" name="Rectangle à coins arrondis 7">
              <a:extLst>
                <a:ext uri="{FF2B5EF4-FFF2-40B4-BE49-F238E27FC236}">
                  <a16:creationId xmlns:a16="http://schemas.microsoft.com/office/drawing/2014/main" id="{DCDEE938-581D-4F1A-A291-E268A9CA19B0}"/>
                </a:ext>
              </a:extLst>
            </p:cNvPr>
            <p:cNvSpPr/>
            <p:nvPr/>
          </p:nvSpPr>
          <p:spPr bwMode="auto">
            <a:xfrm>
              <a:off x="925094" y="5325769"/>
              <a:ext cx="1180460" cy="903111"/>
            </a:xfrm>
            <a:prstGeom prst="roundRect">
              <a:avLst/>
            </a:prstGeom>
            <a:noFill/>
            <a:ln w="15875">
              <a:noFill/>
              <a:miter lim="800000"/>
              <a:headEnd/>
              <a:tailEnd/>
            </a:ln>
          </p:spPr>
          <p:txBody>
            <a:bodyPr wrap="none" rtlCol="0" anchor="ctr"/>
            <a:lstStyle/>
            <a:p>
              <a:pPr algn="ctr"/>
              <a:r>
                <a:rPr lang="fr-FR" b="1" dirty="0"/>
                <a:t>10 000</a:t>
              </a:r>
              <a:r>
                <a:rPr lang="fr-FR" sz="1600" b="1" dirty="0"/>
                <a:t>€</a:t>
              </a:r>
              <a:endParaRPr lang="fr-FR" sz="2000" dirty="0"/>
            </a:p>
          </p:txBody>
        </p:sp>
        <p:sp>
          <p:nvSpPr>
            <p:cNvPr id="10" name="Rectangle 9">
              <a:extLst>
                <a:ext uri="{FF2B5EF4-FFF2-40B4-BE49-F238E27FC236}">
                  <a16:creationId xmlns:a16="http://schemas.microsoft.com/office/drawing/2014/main" id="{05100F12-611A-43BC-8137-5A9612738240}"/>
                </a:ext>
              </a:extLst>
            </p:cNvPr>
            <p:cNvSpPr/>
            <p:nvPr/>
          </p:nvSpPr>
          <p:spPr>
            <a:xfrm>
              <a:off x="934482" y="4604538"/>
              <a:ext cx="1191219" cy="14440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Shape 250">
              <a:extLst>
                <a:ext uri="{FF2B5EF4-FFF2-40B4-BE49-F238E27FC236}">
                  <a16:creationId xmlns:a16="http://schemas.microsoft.com/office/drawing/2014/main" id="{12D1AC18-1C13-4121-8DBB-63913D343AB0}"/>
                </a:ext>
              </a:extLst>
            </p:cNvPr>
            <p:cNvSpPr>
              <a:spLocks noChangeArrowheads="1"/>
            </p:cNvSpPr>
            <p:nvPr/>
          </p:nvSpPr>
          <p:spPr bwMode="auto">
            <a:xfrm>
              <a:off x="916451" y="5363059"/>
              <a:ext cx="1236175" cy="331749"/>
            </a:xfrm>
            <a:prstGeom prst="rect">
              <a:avLst/>
            </a:prstGeom>
            <a:noFill/>
            <a:ln>
              <a:noFill/>
            </a:ln>
          </p:spPr>
          <p:txBody>
            <a:bodyPr wrap="square" lIns="50800" tIns="50800" rIns="50800" bIns="50800" anchor="ctr">
              <a:spAutoFit/>
            </a:bodyPr>
            <a:lstStyle>
              <a:lvl1pPr defTabSz="409575">
                <a:spcBef>
                  <a:spcPct val="20000"/>
                </a:spcBef>
                <a:buBlip>
                  <a:blip r:embed="rId5"/>
                </a:buBlip>
                <a:defRPr sz="3200">
                  <a:solidFill>
                    <a:schemeClr val="tx1"/>
                  </a:solidFill>
                  <a:latin typeface="Arial" charset="0"/>
                  <a:ea typeface="MS PGothic" pitchFamily="34" charset="-128"/>
                </a:defRPr>
              </a:lvl1pPr>
              <a:lvl2pPr marL="742950" indent="-285750" defTabSz="409575">
                <a:spcBef>
                  <a:spcPct val="20000"/>
                </a:spcBef>
                <a:buChar char="–"/>
                <a:defRPr sz="2800">
                  <a:solidFill>
                    <a:srgbClr val="059C6C"/>
                  </a:solidFill>
                  <a:latin typeface="Arial" charset="0"/>
                  <a:ea typeface="MS PGothic" pitchFamily="34" charset="-128"/>
                </a:defRPr>
              </a:lvl2pPr>
              <a:lvl3pPr marL="1143000" indent="-228600" defTabSz="409575">
                <a:spcBef>
                  <a:spcPct val="20000"/>
                </a:spcBef>
                <a:buChar char="•"/>
                <a:defRPr sz="2400">
                  <a:solidFill>
                    <a:srgbClr val="D7093A"/>
                  </a:solidFill>
                  <a:latin typeface="Arial" charset="0"/>
                  <a:ea typeface="MS PGothic" pitchFamily="34" charset="-128"/>
                </a:defRPr>
              </a:lvl3pPr>
              <a:lvl4pPr marL="1600200" indent="-228600" defTabSz="409575">
                <a:spcBef>
                  <a:spcPct val="20000"/>
                </a:spcBef>
                <a:buChar char="–"/>
                <a:defRPr sz="2000">
                  <a:solidFill>
                    <a:schemeClr val="tx1"/>
                  </a:solidFill>
                  <a:latin typeface="Arial" charset="0"/>
                  <a:ea typeface="MS PGothic" pitchFamily="34" charset="-128"/>
                </a:defRPr>
              </a:lvl4pPr>
              <a:lvl5pPr marL="2057400" indent="-228600" defTabSz="409575">
                <a:spcBef>
                  <a:spcPct val="20000"/>
                </a:spcBef>
                <a:buChar char="»"/>
                <a:defRPr sz="2000">
                  <a:solidFill>
                    <a:schemeClr val="tx1"/>
                  </a:solidFill>
                  <a:latin typeface="Arial" charset="0"/>
                  <a:ea typeface="MS PGothic" pitchFamily="34"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50000"/>
                </a:spcBef>
                <a:buFontTx/>
                <a:buNone/>
                <a:defRPr/>
              </a:pPr>
              <a:r>
                <a:rPr lang="fr-FR" altLang="fr-FR" sz="1500" b="1" dirty="0">
                  <a:latin typeface="+mj-lt"/>
                  <a:ea typeface="+mj-ea"/>
                  <a:cs typeface="+mj-cs"/>
                </a:rPr>
                <a:t>Investissement</a:t>
              </a:r>
            </a:p>
          </p:txBody>
        </p:sp>
      </p:grpSp>
      <p:sp>
        <p:nvSpPr>
          <p:cNvPr id="125" name="ZoneTexte 124">
            <a:extLst>
              <a:ext uri="{FF2B5EF4-FFF2-40B4-BE49-F238E27FC236}">
                <a16:creationId xmlns:a16="http://schemas.microsoft.com/office/drawing/2014/main" id="{28B922BA-84DA-4DC9-BFB7-07F2AB5EC7F8}"/>
              </a:ext>
            </a:extLst>
          </p:cNvPr>
          <p:cNvSpPr txBox="1"/>
          <p:nvPr/>
        </p:nvSpPr>
        <p:spPr>
          <a:xfrm>
            <a:off x="6948462" y="5755426"/>
            <a:ext cx="1162715" cy="338554"/>
          </a:xfrm>
          <a:prstGeom prst="rect">
            <a:avLst/>
          </a:prstGeom>
          <a:noFill/>
        </p:spPr>
        <p:txBody>
          <a:bodyPr wrap="square">
            <a:spAutoFit/>
          </a:bodyPr>
          <a:lstStyle/>
          <a:p>
            <a:pPr algn="ctr"/>
            <a:r>
              <a:rPr lang="fr-FR" sz="1600" b="1" dirty="0"/>
              <a:t>au terme</a:t>
            </a:r>
          </a:p>
        </p:txBody>
      </p:sp>
      <p:cxnSp>
        <p:nvCxnSpPr>
          <p:cNvPr id="134" name="Connecteur droit 133">
            <a:extLst>
              <a:ext uri="{FF2B5EF4-FFF2-40B4-BE49-F238E27FC236}">
                <a16:creationId xmlns:a16="http://schemas.microsoft.com/office/drawing/2014/main" id="{9868D025-47F5-4B7E-A092-7B4E0B90929C}"/>
              </a:ext>
            </a:extLst>
          </p:cNvPr>
          <p:cNvCxnSpPr>
            <a:cxnSpLocks/>
          </p:cNvCxnSpPr>
          <p:nvPr/>
        </p:nvCxnSpPr>
        <p:spPr>
          <a:xfrm flipV="1">
            <a:off x="4136701" y="3508787"/>
            <a:ext cx="2724233" cy="1158334"/>
          </a:xfrm>
          <a:prstGeom prst="line">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701B9C0A-3DA3-4D7C-855B-61B1D573145D}"/>
              </a:ext>
            </a:extLst>
          </p:cNvPr>
          <p:cNvCxnSpPr>
            <a:cxnSpLocks/>
          </p:cNvCxnSpPr>
          <p:nvPr/>
        </p:nvCxnSpPr>
        <p:spPr>
          <a:xfrm flipV="1">
            <a:off x="4094691" y="4089883"/>
            <a:ext cx="2763893" cy="579381"/>
          </a:xfrm>
          <a:prstGeom prst="line">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3AE1AC88-17B0-496D-A27B-2B9E38FB9C99}"/>
              </a:ext>
            </a:extLst>
          </p:cNvPr>
          <p:cNvCxnSpPr>
            <a:cxnSpLocks/>
          </p:cNvCxnSpPr>
          <p:nvPr/>
        </p:nvCxnSpPr>
        <p:spPr>
          <a:xfrm>
            <a:off x="4122633" y="4674779"/>
            <a:ext cx="2756291" cy="323990"/>
          </a:xfrm>
          <a:prstGeom prst="line">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84562831-11E5-480E-964F-3702530ECD37}"/>
              </a:ext>
            </a:extLst>
          </p:cNvPr>
          <p:cNvSpPr/>
          <p:nvPr/>
        </p:nvSpPr>
        <p:spPr>
          <a:xfrm>
            <a:off x="6881430" y="5020252"/>
            <a:ext cx="1191219" cy="506910"/>
          </a:xfrm>
          <a:prstGeom prst="rect">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4BFF8A1-304C-4790-BA8B-8AB97BFE257E}"/>
              </a:ext>
            </a:extLst>
          </p:cNvPr>
          <p:cNvSpPr txBox="1"/>
          <p:nvPr/>
        </p:nvSpPr>
        <p:spPr>
          <a:xfrm rot="20255362">
            <a:off x="3881183" y="3704462"/>
            <a:ext cx="3572327" cy="276999"/>
          </a:xfrm>
          <a:prstGeom prst="rect">
            <a:avLst/>
          </a:prstGeom>
          <a:noFill/>
        </p:spPr>
        <p:txBody>
          <a:bodyPr wrap="square" rtlCol="0">
            <a:spAutoFit/>
          </a:bodyPr>
          <a:lstStyle/>
          <a:p>
            <a:pPr algn="ctr"/>
            <a:r>
              <a:rPr lang="fr-FR" sz="1200" dirty="0">
                <a:solidFill>
                  <a:schemeClr val="tx1">
                    <a:lumMod val="50000"/>
                    <a:lumOff val="50000"/>
                  </a:schemeClr>
                </a:solidFill>
              </a:rPr>
              <a:t>Scénario 3 : scénario favorable</a:t>
            </a:r>
          </a:p>
        </p:txBody>
      </p:sp>
      <p:sp>
        <p:nvSpPr>
          <p:cNvPr id="15" name="ZoneTexte 14">
            <a:extLst>
              <a:ext uri="{FF2B5EF4-FFF2-40B4-BE49-F238E27FC236}">
                <a16:creationId xmlns:a16="http://schemas.microsoft.com/office/drawing/2014/main" id="{2A8E6708-0B30-4E3F-AF8E-9B1B450E945C}"/>
              </a:ext>
            </a:extLst>
          </p:cNvPr>
          <p:cNvSpPr txBox="1"/>
          <p:nvPr/>
        </p:nvSpPr>
        <p:spPr>
          <a:xfrm rot="20904389">
            <a:off x="4084059" y="4068022"/>
            <a:ext cx="3572327" cy="276999"/>
          </a:xfrm>
          <a:prstGeom prst="rect">
            <a:avLst/>
          </a:prstGeom>
          <a:noFill/>
        </p:spPr>
        <p:txBody>
          <a:bodyPr wrap="square" rtlCol="0">
            <a:spAutoFit/>
          </a:bodyPr>
          <a:lstStyle/>
          <a:p>
            <a:pPr algn="ctr"/>
            <a:r>
              <a:rPr lang="fr-FR" sz="1200" dirty="0">
                <a:solidFill>
                  <a:schemeClr val="tx1">
                    <a:lumMod val="50000"/>
                    <a:lumOff val="50000"/>
                  </a:schemeClr>
                </a:solidFill>
              </a:rPr>
              <a:t>Scénario 1 : scénario neutre</a:t>
            </a:r>
          </a:p>
        </p:txBody>
      </p:sp>
      <p:sp>
        <p:nvSpPr>
          <p:cNvPr id="16" name="ZoneTexte 15">
            <a:extLst>
              <a:ext uri="{FF2B5EF4-FFF2-40B4-BE49-F238E27FC236}">
                <a16:creationId xmlns:a16="http://schemas.microsoft.com/office/drawing/2014/main" id="{60224D95-4974-4F3B-851E-2DC24BD55071}"/>
              </a:ext>
            </a:extLst>
          </p:cNvPr>
          <p:cNvSpPr txBox="1"/>
          <p:nvPr/>
        </p:nvSpPr>
        <p:spPr>
          <a:xfrm rot="415253">
            <a:off x="4001365" y="4630965"/>
            <a:ext cx="3572327" cy="276999"/>
          </a:xfrm>
          <a:prstGeom prst="rect">
            <a:avLst/>
          </a:prstGeom>
          <a:noFill/>
        </p:spPr>
        <p:txBody>
          <a:bodyPr wrap="square" rtlCol="0">
            <a:spAutoFit/>
          </a:bodyPr>
          <a:lstStyle/>
          <a:p>
            <a:pPr algn="ctr"/>
            <a:r>
              <a:rPr lang="fr-FR" sz="1200" dirty="0">
                <a:solidFill>
                  <a:schemeClr val="tx1">
                    <a:lumMod val="50000"/>
                    <a:lumOff val="50000"/>
                  </a:schemeClr>
                </a:solidFill>
              </a:rPr>
              <a:t>Scénario 2 : scénario défavorable</a:t>
            </a:r>
          </a:p>
        </p:txBody>
      </p:sp>
      <p:sp>
        <p:nvSpPr>
          <p:cNvPr id="114" name="ZoneTexte 113">
            <a:extLst>
              <a:ext uri="{FF2B5EF4-FFF2-40B4-BE49-F238E27FC236}">
                <a16:creationId xmlns:a16="http://schemas.microsoft.com/office/drawing/2014/main" id="{5992FC56-180A-42D0-9326-C46CEA866066}"/>
              </a:ext>
            </a:extLst>
          </p:cNvPr>
          <p:cNvSpPr txBox="1"/>
          <p:nvPr/>
        </p:nvSpPr>
        <p:spPr>
          <a:xfrm>
            <a:off x="6389388" y="5540100"/>
            <a:ext cx="2246571" cy="338554"/>
          </a:xfrm>
          <a:prstGeom prst="rect">
            <a:avLst/>
          </a:prstGeom>
          <a:noFill/>
        </p:spPr>
        <p:txBody>
          <a:bodyPr wrap="square" rtlCol="0">
            <a:spAutoFit/>
          </a:bodyPr>
          <a:lstStyle/>
          <a:p>
            <a:pPr algn="ctr"/>
            <a:r>
              <a:rPr lang="fr-FR" sz="1600" b="1" dirty="0"/>
              <a:t>Capital</a:t>
            </a:r>
          </a:p>
        </p:txBody>
      </p:sp>
      <p:sp>
        <p:nvSpPr>
          <p:cNvPr id="17" name="ZoneTexte 16">
            <a:extLst>
              <a:ext uri="{FF2B5EF4-FFF2-40B4-BE49-F238E27FC236}">
                <a16:creationId xmlns:a16="http://schemas.microsoft.com/office/drawing/2014/main" id="{F1D33567-8358-425C-AC4A-4B387E7F0AFE}"/>
              </a:ext>
            </a:extLst>
          </p:cNvPr>
          <p:cNvSpPr txBox="1"/>
          <p:nvPr/>
        </p:nvSpPr>
        <p:spPr>
          <a:xfrm>
            <a:off x="6882537" y="3994759"/>
            <a:ext cx="1162715" cy="830997"/>
          </a:xfrm>
          <a:prstGeom prst="rect">
            <a:avLst/>
          </a:prstGeom>
          <a:noFill/>
        </p:spPr>
        <p:txBody>
          <a:bodyPr wrap="square">
            <a:spAutoFit/>
          </a:bodyPr>
          <a:lstStyle/>
          <a:p>
            <a:pPr algn="ctr"/>
            <a:r>
              <a:rPr lang="fr-FR" sz="4800" b="1" dirty="0"/>
              <a:t>?</a:t>
            </a:r>
          </a:p>
        </p:txBody>
      </p:sp>
      <p:sp>
        <p:nvSpPr>
          <p:cNvPr id="32" name="ZoneTexte 31">
            <a:extLst>
              <a:ext uri="{FF2B5EF4-FFF2-40B4-BE49-F238E27FC236}">
                <a16:creationId xmlns:a16="http://schemas.microsoft.com/office/drawing/2014/main" id="{918B4594-AE77-4E3D-9DBE-92FE9CA787AC}"/>
              </a:ext>
            </a:extLst>
          </p:cNvPr>
          <p:cNvSpPr txBox="1"/>
          <p:nvPr/>
        </p:nvSpPr>
        <p:spPr>
          <a:xfrm>
            <a:off x="6886379" y="4615436"/>
            <a:ext cx="1105472" cy="369332"/>
          </a:xfrm>
          <a:prstGeom prst="rect">
            <a:avLst/>
          </a:prstGeom>
          <a:noFill/>
        </p:spPr>
        <p:txBody>
          <a:bodyPr wrap="square" rtlCol="0">
            <a:spAutoFit/>
          </a:bodyPr>
          <a:lstStyle/>
          <a:p>
            <a:r>
              <a:rPr lang="fr-FR" dirty="0">
                <a:solidFill>
                  <a:schemeClr val="tx1">
                    <a:lumMod val="50000"/>
                    <a:lumOff val="50000"/>
                  </a:schemeClr>
                </a:solidFill>
              </a:rPr>
              <a:t>&lt; 10 000€</a:t>
            </a:r>
          </a:p>
        </p:txBody>
      </p:sp>
      <p:sp>
        <p:nvSpPr>
          <p:cNvPr id="35" name="ZoneTexte 34">
            <a:extLst>
              <a:ext uri="{FF2B5EF4-FFF2-40B4-BE49-F238E27FC236}">
                <a16:creationId xmlns:a16="http://schemas.microsoft.com/office/drawing/2014/main" id="{E80D81C8-7B55-425C-BAAA-3DA4F4FA918E}"/>
              </a:ext>
            </a:extLst>
          </p:cNvPr>
          <p:cNvSpPr txBox="1"/>
          <p:nvPr/>
        </p:nvSpPr>
        <p:spPr>
          <a:xfrm>
            <a:off x="6905171" y="3038051"/>
            <a:ext cx="1105472" cy="369332"/>
          </a:xfrm>
          <a:prstGeom prst="rect">
            <a:avLst/>
          </a:prstGeom>
          <a:noFill/>
        </p:spPr>
        <p:txBody>
          <a:bodyPr wrap="square" rtlCol="0">
            <a:spAutoFit/>
          </a:bodyPr>
          <a:lstStyle/>
          <a:p>
            <a:r>
              <a:rPr lang="fr-FR" dirty="0">
                <a:solidFill>
                  <a:schemeClr val="tx1">
                    <a:lumMod val="50000"/>
                    <a:lumOff val="50000"/>
                  </a:schemeClr>
                </a:solidFill>
              </a:rPr>
              <a:t>&gt; 10 000€</a:t>
            </a:r>
          </a:p>
        </p:txBody>
      </p:sp>
      <p:pic>
        <p:nvPicPr>
          <p:cNvPr id="18" name="Image 17">
            <a:extLst>
              <a:ext uri="{FF2B5EF4-FFF2-40B4-BE49-F238E27FC236}">
                <a16:creationId xmlns:a16="http://schemas.microsoft.com/office/drawing/2014/main" id="{E30C4807-7F5E-4B13-A9E4-39C682F53DFC}"/>
              </a:ext>
            </a:extLst>
          </p:cNvPr>
          <p:cNvPicPr>
            <a:picLocks noChangeAspect="1"/>
          </p:cNvPicPr>
          <p:nvPr/>
        </p:nvPicPr>
        <p:blipFill>
          <a:blip r:embed="rId8"/>
          <a:stretch>
            <a:fillRect/>
          </a:stretch>
        </p:blipFill>
        <p:spPr>
          <a:xfrm>
            <a:off x="1020044" y="1876552"/>
            <a:ext cx="1131901" cy="712678"/>
          </a:xfrm>
          <a:prstGeom prst="rect">
            <a:avLst/>
          </a:prstGeom>
        </p:spPr>
      </p:pic>
      <p:sp>
        <p:nvSpPr>
          <p:cNvPr id="21" name="ZoneTexte 20">
            <a:extLst>
              <a:ext uri="{FF2B5EF4-FFF2-40B4-BE49-F238E27FC236}">
                <a16:creationId xmlns:a16="http://schemas.microsoft.com/office/drawing/2014/main" id="{040EA582-A543-480A-915A-E8CABD729A46}"/>
              </a:ext>
            </a:extLst>
          </p:cNvPr>
          <p:cNvSpPr txBox="1"/>
          <p:nvPr/>
        </p:nvSpPr>
        <p:spPr>
          <a:xfrm>
            <a:off x="1322219" y="2058946"/>
            <a:ext cx="1155106" cy="353943"/>
          </a:xfrm>
          <a:prstGeom prst="rect">
            <a:avLst/>
          </a:prstGeom>
          <a:noFill/>
        </p:spPr>
        <p:txBody>
          <a:bodyPr wrap="square" rtlCol="0">
            <a:spAutoFit/>
          </a:bodyPr>
          <a:lstStyle/>
          <a:p>
            <a:r>
              <a:rPr lang="fr-FR" sz="1700" b="1" dirty="0"/>
              <a:t>FCPI</a:t>
            </a:r>
          </a:p>
        </p:txBody>
      </p:sp>
      <p:sp>
        <p:nvSpPr>
          <p:cNvPr id="22" name="ZoneTexte 21">
            <a:extLst>
              <a:ext uri="{FF2B5EF4-FFF2-40B4-BE49-F238E27FC236}">
                <a16:creationId xmlns:a16="http://schemas.microsoft.com/office/drawing/2014/main" id="{ADC24A01-AFE9-4C7D-82D6-D470CEDC9BC1}"/>
              </a:ext>
            </a:extLst>
          </p:cNvPr>
          <p:cNvSpPr txBox="1"/>
          <p:nvPr/>
        </p:nvSpPr>
        <p:spPr>
          <a:xfrm rot="20664867">
            <a:off x="890810" y="1883272"/>
            <a:ext cx="574712" cy="307777"/>
          </a:xfrm>
          <a:prstGeom prst="rect">
            <a:avLst/>
          </a:prstGeom>
          <a:solidFill>
            <a:srgbClr val="F2CCCC"/>
          </a:solidFill>
          <a:ln>
            <a:solidFill>
              <a:schemeClr val="dk1"/>
            </a:solidFill>
            <a:prstDash val="sysDash"/>
          </a:ln>
        </p:spPr>
        <p:txBody>
          <a:bodyPr wrap="square" rtlCol="0">
            <a:spAutoFit/>
          </a:bodyPr>
          <a:lstStyle/>
          <a:p>
            <a:pPr algn="ctr"/>
            <a:r>
              <a:rPr lang="fr-FR" sz="1400" dirty="0">
                <a:solidFill>
                  <a:srgbClr val="00B050"/>
                </a:solidFill>
              </a:rPr>
              <a:t>22%</a:t>
            </a:r>
          </a:p>
        </p:txBody>
      </p:sp>
      <p:sp>
        <p:nvSpPr>
          <p:cNvPr id="51" name="Text Box 23">
            <a:extLst>
              <a:ext uri="{FF2B5EF4-FFF2-40B4-BE49-F238E27FC236}">
                <a16:creationId xmlns:a16="http://schemas.microsoft.com/office/drawing/2014/main" id="{56C0B467-3D91-44FC-87E3-BC35D5D8D0CD}"/>
              </a:ext>
            </a:extLst>
          </p:cNvPr>
          <p:cNvSpPr txBox="1">
            <a:spLocks noChangeArrowheads="1"/>
          </p:cNvSpPr>
          <p:nvPr/>
        </p:nvSpPr>
        <p:spPr bwMode="auto">
          <a:xfrm>
            <a:off x="2414538" y="1880028"/>
            <a:ext cx="39204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800080"/>
                </a:solidFill>
                <a:latin typeface="Benguiat Gothic Medium" pitchFamily="34" charset="0"/>
                <a:cs typeface="Arial" panose="020B0604020202020204" pitchFamily="34" charset="0"/>
              </a:defRPr>
            </a:lvl1pPr>
            <a:lvl2pPr marL="742950" indent="-285750">
              <a:spcBef>
                <a:spcPct val="20000"/>
              </a:spcBef>
              <a:buChar char="–"/>
              <a:defRPr sz="1200">
                <a:solidFill>
                  <a:srgbClr val="800080"/>
                </a:solidFill>
                <a:latin typeface="Benguiat Gothic Book" pitchFamily="34" charset="0"/>
                <a:cs typeface="Arial" panose="020B0604020202020204" pitchFamily="34" charset="0"/>
              </a:defRPr>
            </a:lvl2pPr>
            <a:lvl3pPr marL="1143000" indent="-228600">
              <a:spcBef>
                <a:spcPct val="20000"/>
              </a:spcBef>
              <a:buChar char="•"/>
              <a:defRPr sz="1200">
                <a:solidFill>
                  <a:schemeClr val="accent1"/>
                </a:solidFill>
                <a:latin typeface="Benguiat Gothic Medium" pitchFamily="34" charset="0"/>
                <a:cs typeface="Arial" panose="020B0604020202020204" pitchFamily="34" charset="0"/>
              </a:defRPr>
            </a:lvl3pPr>
            <a:lvl4pPr marL="1600200" indent="-228600">
              <a:spcBef>
                <a:spcPct val="20000"/>
              </a:spcBef>
              <a:buChar char="–"/>
              <a:defRPr sz="1100">
                <a:solidFill>
                  <a:schemeClr val="bg2"/>
                </a:solidFill>
                <a:latin typeface="Benguiat Gothic Medium" pitchFamily="34" charset="0"/>
                <a:cs typeface="Arial" panose="020B0604020202020204" pitchFamily="34" charset="0"/>
              </a:defRPr>
            </a:lvl4pPr>
            <a:lvl5pPr marL="2057400" indent="-228600">
              <a:spcBef>
                <a:spcPct val="20000"/>
              </a:spcBef>
              <a:buChar char="»"/>
              <a:defRPr sz="1000">
                <a:solidFill>
                  <a:schemeClr val="tx1"/>
                </a:solidFill>
                <a:latin typeface="Benguiat Gothic Medium" pitchFamily="34" charset="0"/>
                <a:cs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9pPr>
          </a:lstStyle>
          <a:p>
            <a:pPr eaLnBrk="1" hangingPunct="1">
              <a:spcBef>
                <a:spcPts val="600"/>
              </a:spcBef>
              <a:buNone/>
            </a:pPr>
            <a:r>
              <a:rPr lang="fr-FR" altLang="fr-FR" dirty="0">
                <a:solidFill>
                  <a:srgbClr val="333333"/>
                </a:solidFill>
                <a:latin typeface="+mn-lt"/>
              </a:rPr>
              <a:t>Montant de la souscription : ……………… </a:t>
            </a:r>
            <a:r>
              <a:rPr lang="fr-FR" altLang="fr-FR" dirty="0">
                <a:solidFill>
                  <a:schemeClr val="tx1"/>
                </a:solidFill>
                <a:latin typeface="+mn-lt"/>
              </a:rPr>
              <a:t>10 500 €</a:t>
            </a:r>
          </a:p>
          <a:p>
            <a:pPr marL="285750" indent="-285750" eaLnBrk="1" hangingPunct="1">
              <a:spcBef>
                <a:spcPts val="600"/>
              </a:spcBef>
              <a:buFont typeface="Wingdings" panose="05000000000000000000" pitchFamily="2" charset="2"/>
              <a:buChar char="è"/>
            </a:pPr>
            <a:r>
              <a:rPr lang="fr-FR" altLang="fr-FR" dirty="0">
                <a:solidFill>
                  <a:schemeClr val="tx1"/>
                </a:solidFill>
                <a:latin typeface="+mn-lt"/>
              </a:rPr>
              <a:t>Montant de l’investissement : …….. </a:t>
            </a:r>
            <a:r>
              <a:rPr lang="fr-FR" altLang="fr-FR" b="1" dirty="0">
                <a:solidFill>
                  <a:schemeClr val="tx1"/>
                </a:solidFill>
                <a:latin typeface="+mn-lt"/>
              </a:rPr>
              <a:t>10 000 </a:t>
            </a:r>
            <a:r>
              <a:rPr lang="fr-FR" altLang="fr-FR" b="1" dirty="0">
                <a:solidFill>
                  <a:srgbClr val="333333"/>
                </a:solidFill>
                <a:latin typeface="+mn-lt"/>
              </a:rPr>
              <a:t>€</a:t>
            </a:r>
          </a:p>
        </p:txBody>
      </p:sp>
      <p:sp>
        <p:nvSpPr>
          <p:cNvPr id="52" name="Text Box 25">
            <a:extLst>
              <a:ext uri="{FF2B5EF4-FFF2-40B4-BE49-F238E27FC236}">
                <a16:creationId xmlns:a16="http://schemas.microsoft.com/office/drawing/2014/main" id="{794D29A0-FCCB-42B0-9ADA-1E791968DB94}"/>
              </a:ext>
            </a:extLst>
          </p:cNvPr>
          <p:cNvSpPr txBox="1">
            <a:spLocks noChangeArrowheads="1"/>
          </p:cNvSpPr>
          <p:nvPr/>
        </p:nvSpPr>
        <p:spPr bwMode="auto">
          <a:xfrm>
            <a:off x="2236275" y="2477938"/>
            <a:ext cx="4312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800080"/>
                </a:solidFill>
                <a:latin typeface="Benguiat Gothic Medium" pitchFamily="34" charset="0"/>
                <a:cs typeface="Arial" panose="020B0604020202020204" pitchFamily="34" charset="0"/>
              </a:defRPr>
            </a:lvl1pPr>
            <a:lvl2pPr marL="742950" indent="-285750">
              <a:spcBef>
                <a:spcPct val="20000"/>
              </a:spcBef>
              <a:buChar char="–"/>
              <a:defRPr sz="1200">
                <a:solidFill>
                  <a:srgbClr val="800080"/>
                </a:solidFill>
                <a:latin typeface="Benguiat Gothic Book" pitchFamily="34" charset="0"/>
                <a:cs typeface="Arial" panose="020B0604020202020204" pitchFamily="34" charset="0"/>
              </a:defRPr>
            </a:lvl2pPr>
            <a:lvl3pPr marL="1143000" indent="-228600">
              <a:spcBef>
                <a:spcPct val="20000"/>
              </a:spcBef>
              <a:buChar char="•"/>
              <a:defRPr sz="1200">
                <a:solidFill>
                  <a:schemeClr val="accent1"/>
                </a:solidFill>
                <a:latin typeface="Benguiat Gothic Medium" pitchFamily="34" charset="0"/>
                <a:cs typeface="Arial" panose="020B0604020202020204" pitchFamily="34" charset="0"/>
              </a:defRPr>
            </a:lvl3pPr>
            <a:lvl4pPr marL="1600200" indent="-228600">
              <a:spcBef>
                <a:spcPct val="20000"/>
              </a:spcBef>
              <a:buChar char="–"/>
              <a:defRPr sz="1100">
                <a:solidFill>
                  <a:schemeClr val="bg2"/>
                </a:solidFill>
                <a:latin typeface="Benguiat Gothic Medium" pitchFamily="34" charset="0"/>
                <a:cs typeface="Arial" panose="020B0604020202020204" pitchFamily="34" charset="0"/>
              </a:defRPr>
            </a:lvl4pPr>
            <a:lvl5pPr marL="2057400" indent="-228600">
              <a:spcBef>
                <a:spcPct val="20000"/>
              </a:spcBef>
              <a:buChar char="»"/>
              <a:defRPr sz="1000">
                <a:solidFill>
                  <a:schemeClr val="tx1"/>
                </a:solidFill>
                <a:latin typeface="Benguiat Gothic Medium" pitchFamily="34" charset="0"/>
                <a:cs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9pPr>
          </a:lstStyle>
          <a:p>
            <a:pPr eaLnBrk="1" hangingPunct="1">
              <a:spcBef>
                <a:spcPct val="50000"/>
              </a:spcBef>
              <a:buFontTx/>
              <a:buNone/>
            </a:pPr>
            <a:r>
              <a:rPr lang="fr-FR" altLang="fr-FR" dirty="0">
                <a:solidFill>
                  <a:srgbClr val="333333"/>
                </a:solidFill>
                <a:latin typeface="+mn-lt"/>
                <a:sym typeface="Wingdings" panose="05000000000000000000" pitchFamily="2" charset="2"/>
              </a:rPr>
              <a:t>  T</a:t>
            </a:r>
            <a:r>
              <a:rPr lang="fr-FR" altLang="fr-FR" dirty="0">
                <a:solidFill>
                  <a:srgbClr val="333333"/>
                </a:solidFill>
                <a:latin typeface="+mn-lt"/>
              </a:rPr>
              <a:t>aux de la réduction d’impôt : …...…    </a:t>
            </a:r>
            <a:r>
              <a:rPr lang="fr-FR" altLang="fr-FR" b="1" dirty="0">
                <a:solidFill>
                  <a:srgbClr val="00B050"/>
                </a:solidFill>
                <a:latin typeface="+mn-lt"/>
              </a:rPr>
              <a:t>22 %</a:t>
            </a:r>
          </a:p>
        </p:txBody>
      </p:sp>
      <p:sp>
        <p:nvSpPr>
          <p:cNvPr id="53" name="Text Box 26">
            <a:extLst>
              <a:ext uri="{FF2B5EF4-FFF2-40B4-BE49-F238E27FC236}">
                <a16:creationId xmlns:a16="http://schemas.microsoft.com/office/drawing/2014/main" id="{A2BBE464-FE09-48F1-9E20-0D58B66CC537}"/>
              </a:ext>
            </a:extLst>
          </p:cNvPr>
          <p:cNvSpPr txBox="1">
            <a:spLocks noChangeArrowheads="1"/>
          </p:cNvSpPr>
          <p:nvPr/>
        </p:nvSpPr>
        <p:spPr bwMode="auto">
          <a:xfrm>
            <a:off x="2412521" y="2774222"/>
            <a:ext cx="4312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rgbClr val="800080"/>
                </a:solidFill>
                <a:latin typeface="Benguiat Gothic Medium" pitchFamily="34" charset="0"/>
                <a:cs typeface="Arial" panose="020B0604020202020204" pitchFamily="34" charset="0"/>
              </a:defRPr>
            </a:lvl1pPr>
            <a:lvl2pPr marL="742950" indent="-285750">
              <a:spcBef>
                <a:spcPct val="20000"/>
              </a:spcBef>
              <a:buChar char="–"/>
              <a:defRPr sz="1200">
                <a:solidFill>
                  <a:srgbClr val="800080"/>
                </a:solidFill>
                <a:latin typeface="Benguiat Gothic Book" pitchFamily="34" charset="0"/>
                <a:cs typeface="Arial" panose="020B0604020202020204" pitchFamily="34" charset="0"/>
              </a:defRPr>
            </a:lvl2pPr>
            <a:lvl3pPr marL="1143000" indent="-228600">
              <a:spcBef>
                <a:spcPct val="20000"/>
              </a:spcBef>
              <a:buChar char="•"/>
              <a:defRPr sz="1200">
                <a:solidFill>
                  <a:schemeClr val="accent1"/>
                </a:solidFill>
                <a:latin typeface="Benguiat Gothic Medium" pitchFamily="34" charset="0"/>
                <a:cs typeface="Arial" panose="020B0604020202020204" pitchFamily="34" charset="0"/>
              </a:defRPr>
            </a:lvl3pPr>
            <a:lvl4pPr marL="1600200" indent="-228600">
              <a:spcBef>
                <a:spcPct val="20000"/>
              </a:spcBef>
              <a:buChar char="–"/>
              <a:defRPr sz="1100">
                <a:solidFill>
                  <a:schemeClr val="bg2"/>
                </a:solidFill>
                <a:latin typeface="Benguiat Gothic Medium" pitchFamily="34" charset="0"/>
                <a:cs typeface="Arial" panose="020B0604020202020204" pitchFamily="34" charset="0"/>
              </a:defRPr>
            </a:lvl4pPr>
            <a:lvl5pPr marL="2057400" indent="-228600">
              <a:spcBef>
                <a:spcPct val="20000"/>
              </a:spcBef>
              <a:buChar char="»"/>
              <a:defRPr sz="1000">
                <a:solidFill>
                  <a:schemeClr val="tx1"/>
                </a:solidFill>
                <a:latin typeface="Benguiat Gothic Medium" pitchFamily="34" charset="0"/>
                <a:cs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Benguiat Gothic Medium" pitchFamily="34" charset="0"/>
                <a:cs typeface="Arial" panose="020B0604020202020204" pitchFamily="34" charset="0"/>
              </a:defRPr>
            </a:lvl9pPr>
          </a:lstStyle>
          <a:p>
            <a:pPr eaLnBrk="1" hangingPunct="1">
              <a:spcBef>
                <a:spcPct val="50000"/>
              </a:spcBef>
              <a:buFontTx/>
              <a:buNone/>
            </a:pPr>
            <a:r>
              <a:rPr lang="fr-FR" altLang="fr-FR" dirty="0">
                <a:solidFill>
                  <a:srgbClr val="333333"/>
                </a:solidFill>
                <a:latin typeface="+mn-lt"/>
                <a:sym typeface="Wingdings" panose="05000000000000000000" pitchFamily="2" charset="2"/>
              </a:rPr>
              <a:t>  </a:t>
            </a:r>
            <a:r>
              <a:rPr lang="fr-FR" altLang="fr-FR" dirty="0">
                <a:solidFill>
                  <a:srgbClr val="333333"/>
                </a:solidFill>
                <a:latin typeface="+mn-lt"/>
              </a:rPr>
              <a:t>Montant de la réduction d’impôt : ..  </a:t>
            </a:r>
            <a:r>
              <a:rPr lang="fr-FR" altLang="fr-FR" b="1" dirty="0">
                <a:solidFill>
                  <a:srgbClr val="333333"/>
                </a:solidFill>
                <a:latin typeface="+mn-lt"/>
              </a:rPr>
              <a:t>2 200 €</a:t>
            </a:r>
          </a:p>
        </p:txBody>
      </p:sp>
      <p:grpSp>
        <p:nvGrpSpPr>
          <p:cNvPr id="41" name="Groupe 40">
            <a:extLst>
              <a:ext uri="{FF2B5EF4-FFF2-40B4-BE49-F238E27FC236}">
                <a16:creationId xmlns:a16="http://schemas.microsoft.com/office/drawing/2014/main" id="{BA7973B0-D634-423D-89AD-8EC1463B5A29}"/>
              </a:ext>
            </a:extLst>
          </p:cNvPr>
          <p:cNvGrpSpPr/>
          <p:nvPr/>
        </p:nvGrpSpPr>
        <p:grpSpPr>
          <a:xfrm>
            <a:off x="4092624" y="5530966"/>
            <a:ext cx="3420050" cy="357294"/>
            <a:chOff x="4092624" y="4954183"/>
            <a:chExt cx="3420050" cy="357294"/>
          </a:xfrm>
        </p:grpSpPr>
        <p:cxnSp>
          <p:nvCxnSpPr>
            <p:cNvPr id="106" name="Connecteur droit avec flèche 105">
              <a:extLst>
                <a:ext uri="{FF2B5EF4-FFF2-40B4-BE49-F238E27FC236}">
                  <a16:creationId xmlns:a16="http://schemas.microsoft.com/office/drawing/2014/main" id="{11D6306F-9BD4-45CF-A394-C90274545B79}"/>
                </a:ext>
              </a:extLst>
            </p:cNvPr>
            <p:cNvCxnSpPr/>
            <p:nvPr/>
          </p:nvCxnSpPr>
          <p:spPr bwMode="auto">
            <a:xfrm>
              <a:off x="4092624" y="4954183"/>
              <a:ext cx="2768310" cy="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ZoneTexte 24">
              <a:extLst>
                <a:ext uri="{FF2B5EF4-FFF2-40B4-BE49-F238E27FC236}">
                  <a16:creationId xmlns:a16="http://schemas.microsoft.com/office/drawing/2014/main" id="{577D08C6-E252-43BA-90D1-3301CD3AF972}"/>
                </a:ext>
              </a:extLst>
            </p:cNvPr>
            <p:cNvSpPr txBox="1"/>
            <p:nvPr/>
          </p:nvSpPr>
          <p:spPr>
            <a:xfrm>
              <a:off x="6349959" y="5049867"/>
              <a:ext cx="1162715" cy="261610"/>
            </a:xfrm>
            <a:prstGeom prst="rect">
              <a:avLst/>
            </a:prstGeom>
            <a:noFill/>
          </p:spPr>
          <p:txBody>
            <a:bodyPr wrap="square" rtlCol="0">
              <a:spAutoFit/>
            </a:bodyPr>
            <a:lstStyle/>
            <a:p>
              <a:r>
                <a:rPr lang="fr-FR" sz="1100" dirty="0"/>
                <a:t>7-10 ans</a:t>
              </a:r>
            </a:p>
          </p:txBody>
        </p:sp>
      </p:grpSp>
      <p:sp>
        <p:nvSpPr>
          <p:cNvPr id="33" name="Ellipse 32">
            <a:extLst>
              <a:ext uri="{FF2B5EF4-FFF2-40B4-BE49-F238E27FC236}">
                <a16:creationId xmlns:a16="http://schemas.microsoft.com/office/drawing/2014/main" id="{703EF69B-8613-43BE-9995-923E69605249}"/>
              </a:ext>
            </a:extLst>
          </p:cNvPr>
          <p:cNvSpPr/>
          <p:nvPr/>
        </p:nvSpPr>
        <p:spPr>
          <a:xfrm>
            <a:off x="6730144" y="3039382"/>
            <a:ext cx="1469352" cy="1096061"/>
          </a:xfrm>
          <a:prstGeom prst="ellipse">
            <a:avLst/>
          </a:prstGeom>
          <a:solidFill>
            <a:srgbClr val="FFE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74576A57-E62E-4BD8-A17E-A2CD82AB4620}"/>
              </a:ext>
            </a:extLst>
          </p:cNvPr>
          <p:cNvSpPr txBox="1"/>
          <p:nvPr/>
        </p:nvSpPr>
        <p:spPr>
          <a:xfrm>
            <a:off x="6592573" y="3224098"/>
            <a:ext cx="1752240" cy="738664"/>
          </a:xfrm>
          <a:prstGeom prst="rect">
            <a:avLst/>
          </a:prstGeom>
          <a:noFill/>
        </p:spPr>
        <p:txBody>
          <a:bodyPr wrap="square" rtlCol="0">
            <a:spAutoFit/>
          </a:bodyPr>
          <a:lstStyle/>
          <a:p>
            <a:pPr algn="ctr"/>
            <a:r>
              <a:rPr lang="fr-FR" sz="1100" b="1" dirty="0">
                <a:solidFill>
                  <a:srgbClr val="00B050"/>
                </a:solidFill>
              </a:rPr>
              <a:t>EXONÉRATION </a:t>
            </a:r>
            <a:br>
              <a:rPr lang="fr-FR" sz="1100" b="1" dirty="0">
                <a:solidFill>
                  <a:srgbClr val="00B050"/>
                </a:solidFill>
              </a:rPr>
            </a:br>
            <a:r>
              <a:rPr lang="fr-FR" sz="1100" b="1" dirty="0">
                <a:solidFill>
                  <a:srgbClr val="00B050"/>
                </a:solidFill>
              </a:rPr>
              <a:t>DE FISCALITÉ SUR</a:t>
            </a:r>
          </a:p>
          <a:p>
            <a:pPr algn="ctr"/>
            <a:r>
              <a:rPr lang="fr-FR" sz="1100" b="1" dirty="0">
                <a:solidFill>
                  <a:srgbClr val="00B050"/>
                </a:solidFill>
              </a:rPr>
              <a:t>LES PLUS-VALUES</a:t>
            </a:r>
            <a:br>
              <a:rPr lang="fr-FR" sz="1100" dirty="0"/>
            </a:br>
            <a:r>
              <a:rPr lang="fr-FR" sz="800" dirty="0"/>
              <a:t>(hors prélèvements sociaux)</a:t>
            </a:r>
            <a:endParaRPr lang="fr-FR" sz="900" dirty="0"/>
          </a:p>
        </p:txBody>
      </p:sp>
      <p:sp>
        <p:nvSpPr>
          <p:cNvPr id="27" name="ZoneTexte 26">
            <a:extLst>
              <a:ext uri="{FF2B5EF4-FFF2-40B4-BE49-F238E27FC236}">
                <a16:creationId xmlns:a16="http://schemas.microsoft.com/office/drawing/2014/main" id="{AAC1794F-A2BA-4673-8CC0-0E46BBD3E482}"/>
              </a:ext>
            </a:extLst>
          </p:cNvPr>
          <p:cNvSpPr txBox="1"/>
          <p:nvPr/>
        </p:nvSpPr>
        <p:spPr>
          <a:xfrm>
            <a:off x="7036509" y="3769639"/>
            <a:ext cx="1105472" cy="369332"/>
          </a:xfrm>
          <a:prstGeom prst="rect">
            <a:avLst/>
          </a:prstGeom>
          <a:noFill/>
        </p:spPr>
        <p:txBody>
          <a:bodyPr wrap="square" rtlCol="0">
            <a:spAutoFit/>
          </a:bodyPr>
          <a:lstStyle/>
          <a:p>
            <a:r>
              <a:rPr lang="fr-FR" dirty="0">
                <a:solidFill>
                  <a:schemeClr val="tx1">
                    <a:lumMod val="50000"/>
                    <a:lumOff val="50000"/>
                  </a:schemeClr>
                </a:solidFill>
              </a:rPr>
              <a:t>10 000€</a:t>
            </a:r>
          </a:p>
        </p:txBody>
      </p:sp>
      <p:sp>
        <p:nvSpPr>
          <p:cNvPr id="81" name="Rectangle : coins arrondis 80">
            <a:extLst>
              <a:ext uri="{FF2B5EF4-FFF2-40B4-BE49-F238E27FC236}">
                <a16:creationId xmlns:a16="http://schemas.microsoft.com/office/drawing/2014/main" id="{34209FF8-78A1-47AD-9760-82E24C29B049}"/>
              </a:ext>
            </a:extLst>
          </p:cNvPr>
          <p:cNvSpPr/>
          <p:nvPr/>
        </p:nvSpPr>
        <p:spPr>
          <a:xfrm>
            <a:off x="452956" y="1289452"/>
            <a:ext cx="8133469" cy="5136045"/>
          </a:xfrm>
          <a:prstGeom prst="roundRect">
            <a:avLst>
              <a:gd name="adj" fmla="val 234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88B1E1D6-672B-483B-8320-8A18E7D7AB17}"/>
              </a:ext>
            </a:extLst>
          </p:cNvPr>
          <p:cNvSpPr txBox="1"/>
          <p:nvPr/>
        </p:nvSpPr>
        <p:spPr>
          <a:xfrm>
            <a:off x="5872326" y="2761492"/>
            <a:ext cx="355889" cy="246221"/>
          </a:xfrm>
          <a:prstGeom prst="rect">
            <a:avLst/>
          </a:prstGeom>
          <a:noFill/>
        </p:spPr>
        <p:txBody>
          <a:bodyPr wrap="square" rtlCol="0">
            <a:spAutoFit/>
          </a:bodyPr>
          <a:lstStyle/>
          <a:p>
            <a:r>
              <a:rPr lang="fr-FR" sz="1000" dirty="0"/>
              <a:t>*</a:t>
            </a:r>
            <a:endParaRPr lang="fr-FR" sz="1200" dirty="0"/>
          </a:p>
        </p:txBody>
      </p:sp>
      <p:grpSp>
        <p:nvGrpSpPr>
          <p:cNvPr id="6" name="Groupe 5">
            <a:extLst>
              <a:ext uri="{FF2B5EF4-FFF2-40B4-BE49-F238E27FC236}">
                <a16:creationId xmlns:a16="http://schemas.microsoft.com/office/drawing/2014/main" id="{42946A8A-4757-43C6-9BE9-D5B329BB7668}"/>
              </a:ext>
            </a:extLst>
          </p:cNvPr>
          <p:cNvGrpSpPr/>
          <p:nvPr/>
        </p:nvGrpSpPr>
        <p:grpSpPr>
          <a:xfrm>
            <a:off x="934482" y="4051033"/>
            <a:ext cx="3167268" cy="632800"/>
            <a:chOff x="934482" y="4051033"/>
            <a:chExt cx="3167268" cy="632800"/>
          </a:xfrm>
        </p:grpSpPr>
        <p:grpSp>
          <p:nvGrpSpPr>
            <p:cNvPr id="4" name="Groupe 3">
              <a:extLst>
                <a:ext uri="{FF2B5EF4-FFF2-40B4-BE49-F238E27FC236}">
                  <a16:creationId xmlns:a16="http://schemas.microsoft.com/office/drawing/2014/main" id="{AACDDA5B-1F1A-432A-A8F6-687DBC5FEB86}"/>
                </a:ext>
              </a:extLst>
            </p:cNvPr>
            <p:cNvGrpSpPr/>
            <p:nvPr/>
          </p:nvGrpSpPr>
          <p:grpSpPr>
            <a:xfrm>
              <a:off x="934482" y="4051033"/>
              <a:ext cx="3167268" cy="632800"/>
              <a:chOff x="934482" y="4571549"/>
              <a:chExt cx="3167268" cy="632800"/>
            </a:xfrm>
          </p:grpSpPr>
          <p:sp>
            <p:nvSpPr>
              <p:cNvPr id="108" name="Rectangle 107">
                <a:extLst>
                  <a:ext uri="{FF2B5EF4-FFF2-40B4-BE49-F238E27FC236}">
                    <a16:creationId xmlns:a16="http://schemas.microsoft.com/office/drawing/2014/main" id="{54DFE9E1-4DD0-4E0C-B9D6-B96BBCC35B80}"/>
                  </a:ext>
                </a:extLst>
              </p:cNvPr>
              <p:cNvSpPr>
                <a:spLocks noChangeArrowheads="1"/>
              </p:cNvSpPr>
              <p:nvPr/>
            </p:nvSpPr>
            <p:spPr bwMode="auto">
              <a:xfrm>
                <a:off x="934482" y="4614203"/>
                <a:ext cx="3167268" cy="575579"/>
              </a:xfrm>
              <a:prstGeom prst="rect">
                <a:avLst/>
              </a:prstGeom>
              <a:solidFill>
                <a:srgbClr val="C00000">
                  <a:alpha val="20000"/>
                </a:srgbClr>
              </a:solidFill>
              <a:ln>
                <a:noFill/>
              </a:ln>
            </p:spPr>
            <p:txBody>
              <a:bodyPr/>
              <a:lstStyle>
                <a:lvl1pPr>
                  <a:spcBef>
                    <a:spcPct val="20000"/>
                  </a:spcBef>
                  <a:buBlip>
                    <a:blip r:embed="rId5"/>
                  </a:buBlip>
                  <a:defRPr sz="3200">
                    <a:solidFill>
                      <a:schemeClr val="tx1"/>
                    </a:solidFill>
                    <a:latin typeface="Arial" charset="0"/>
                    <a:ea typeface="MS PGothic" pitchFamily="34" charset="-128"/>
                  </a:defRPr>
                </a:lvl1pPr>
                <a:lvl2pPr marL="742950" indent="-285750">
                  <a:spcBef>
                    <a:spcPct val="20000"/>
                  </a:spcBef>
                  <a:buChar char="–"/>
                  <a:defRPr sz="2800">
                    <a:solidFill>
                      <a:srgbClr val="059C6C"/>
                    </a:solidFill>
                    <a:latin typeface="Arial" charset="0"/>
                    <a:ea typeface="MS PGothic" pitchFamily="34" charset="-128"/>
                  </a:defRPr>
                </a:lvl2pPr>
                <a:lvl3pPr marL="1143000" indent="-228600">
                  <a:spcBef>
                    <a:spcPct val="20000"/>
                  </a:spcBef>
                  <a:buChar char="•"/>
                  <a:defRPr sz="2400">
                    <a:solidFill>
                      <a:srgbClr val="D7093A"/>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fr-FR" altLang="fr-FR" sz="2400" dirty="0">
                  <a:solidFill>
                    <a:srgbClr val="000000"/>
                  </a:solidFill>
                </a:endParaRPr>
              </a:p>
            </p:txBody>
          </p:sp>
          <p:sp>
            <p:nvSpPr>
              <p:cNvPr id="20" name="ZoneTexte 19">
                <a:extLst>
                  <a:ext uri="{FF2B5EF4-FFF2-40B4-BE49-F238E27FC236}">
                    <a16:creationId xmlns:a16="http://schemas.microsoft.com/office/drawing/2014/main" id="{E390D100-5CCC-494E-9D3B-4DA2A4A15765}"/>
                  </a:ext>
                </a:extLst>
              </p:cNvPr>
              <p:cNvSpPr txBox="1"/>
              <p:nvPr/>
            </p:nvSpPr>
            <p:spPr>
              <a:xfrm>
                <a:off x="3007285" y="4896572"/>
                <a:ext cx="1094465" cy="307777"/>
              </a:xfrm>
              <a:prstGeom prst="rect">
                <a:avLst/>
              </a:prstGeom>
              <a:noFill/>
            </p:spPr>
            <p:txBody>
              <a:bodyPr wrap="square">
                <a:spAutoFit/>
              </a:bodyPr>
              <a:lstStyle/>
              <a:p>
                <a:pPr algn="ctr"/>
                <a:r>
                  <a:rPr lang="fr-FR" sz="1400" b="1" dirty="0">
                    <a:solidFill>
                      <a:srgbClr val="00B050"/>
                    </a:solidFill>
                  </a:rPr>
                  <a:t>(22%)</a:t>
                </a:r>
              </a:p>
            </p:txBody>
          </p:sp>
          <p:sp>
            <p:nvSpPr>
              <p:cNvPr id="103" name="Shape 250">
                <a:extLst>
                  <a:ext uri="{FF2B5EF4-FFF2-40B4-BE49-F238E27FC236}">
                    <a16:creationId xmlns:a16="http://schemas.microsoft.com/office/drawing/2014/main" id="{AB0737ED-8A00-43DC-A234-EABDB664DCFC}"/>
                  </a:ext>
                </a:extLst>
              </p:cNvPr>
              <p:cNvSpPr>
                <a:spLocks noChangeArrowheads="1"/>
              </p:cNvSpPr>
              <p:nvPr/>
            </p:nvSpPr>
            <p:spPr bwMode="auto">
              <a:xfrm>
                <a:off x="2129664" y="4571549"/>
                <a:ext cx="1861720" cy="348813"/>
              </a:xfrm>
              <a:prstGeom prst="rect">
                <a:avLst/>
              </a:prstGeom>
              <a:noFill/>
              <a:ln>
                <a:noFill/>
              </a:ln>
            </p:spPr>
            <p:txBody>
              <a:bodyPr wrap="square" lIns="50800" tIns="50800" rIns="50800" bIns="50800" anchor="ctr">
                <a:spAutoFit/>
              </a:bodyPr>
              <a:lstStyle>
                <a:lvl1pPr defTabSz="409575">
                  <a:spcBef>
                    <a:spcPct val="20000"/>
                  </a:spcBef>
                  <a:buBlip>
                    <a:blip r:embed="rId5"/>
                  </a:buBlip>
                  <a:defRPr sz="3200">
                    <a:solidFill>
                      <a:schemeClr val="tx1"/>
                    </a:solidFill>
                    <a:latin typeface="Arial" charset="0"/>
                    <a:ea typeface="MS PGothic" pitchFamily="34" charset="-128"/>
                  </a:defRPr>
                </a:lvl1pPr>
                <a:lvl2pPr marL="742950" indent="-285750" defTabSz="409575">
                  <a:spcBef>
                    <a:spcPct val="20000"/>
                  </a:spcBef>
                  <a:buChar char="–"/>
                  <a:defRPr sz="2800">
                    <a:solidFill>
                      <a:srgbClr val="059C6C"/>
                    </a:solidFill>
                    <a:latin typeface="Arial" charset="0"/>
                    <a:ea typeface="MS PGothic" pitchFamily="34" charset="-128"/>
                  </a:defRPr>
                </a:lvl2pPr>
                <a:lvl3pPr marL="1143000" indent="-228600" defTabSz="409575">
                  <a:spcBef>
                    <a:spcPct val="20000"/>
                  </a:spcBef>
                  <a:buChar char="•"/>
                  <a:defRPr sz="2400">
                    <a:solidFill>
                      <a:srgbClr val="D7093A"/>
                    </a:solidFill>
                    <a:latin typeface="Arial" charset="0"/>
                    <a:ea typeface="MS PGothic" pitchFamily="34" charset="-128"/>
                  </a:defRPr>
                </a:lvl3pPr>
                <a:lvl4pPr marL="1600200" indent="-228600" defTabSz="409575">
                  <a:spcBef>
                    <a:spcPct val="20000"/>
                  </a:spcBef>
                  <a:buChar char="–"/>
                  <a:defRPr sz="2000">
                    <a:solidFill>
                      <a:schemeClr val="tx1"/>
                    </a:solidFill>
                    <a:latin typeface="Arial" charset="0"/>
                    <a:ea typeface="MS PGothic" pitchFamily="34" charset="-128"/>
                  </a:defRPr>
                </a:lvl4pPr>
                <a:lvl5pPr marL="2057400" indent="-228600" defTabSz="409575">
                  <a:spcBef>
                    <a:spcPct val="20000"/>
                  </a:spcBef>
                  <a:buChar char="»"/>
                  <a:defRPr sz="2000">
                    <a:solidFill>
                      <a:schemeClr val="tx1"/>
                    </a:solidFill>
                    <a:latin typeface="Arial" charset="0"/>
                    <a:ea typeface="MS PGothic" pitchFamily="34"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50000"/>
                  </a:spcBef>
                  <a:buFontTx/>
                  <a:buNone/>
                  <a:defRPr/>
                </a:pPr>
                <a:r>
                  <a:rPr lang="fr-FR" altLang="fr-FR" sz="1600" dirty="0">
                    <a:latin typeface="+mj-lt"/>
                    <a:ea typeface="+mj-ea"/>
                    <a:cs typeface="+mj-cs"/>
                  </a:rPr>
                  <a:t>Réduction d’impôt</a:t>
                </a:r>
              </a:p>
            </p:txBody>
          </p:sp>
          <p:sp>
            <p:nvSpPr>
              <p:cNvPr id="104" name="Rectangle 103">
                <a:extLst>
                  <a:ext uri="{FF2B5EF4-FFF2-40B4-BE49-F238E27FC236}">
                    <a16:creationId xmlns:a16="http://schemas.microsoft.com/office/drawing/2014/main" id="{AD6DB10F-CA6A-4BD0-B098-DC1E43B0A2D3}"/>
                  </a:ext>
                </a:extLst>
              </p:cNvPr>
              <p:cNvSpPr/>
              <p:nvPr/>
            </p:nvSpPr>
            <p:spPr>
              <a:xfrm>
                <a:off x="2607629" y="4865794"/>
                <a:ext cx="752130" cy="338554"/>
              </a:xfrm>
              <a:prstGeom prst="rect">
                <a:avLst/>
              </a:prstGeom>
            </p:spPr>
            <p:txBody>
              <a:bodyPr wrap="none">
                <a:spAutoFit/>
              </a:bodyPr>
              <a:lstStyle/>
              <a:p>
                <a:pPr algn="ctr"/>
                <a:r>
                  <a:rPr lang="fr-FR" altLang="fr-FR" sz="1600" dirty="0"/>
                  <a:t>2 200€</a:t>
                </a:r>
                <a:endParaRPr lang="fr-FR" sz="1200" dirty="0"/>
              </a:p>
            </p:txBody>
          </p:sp>
        </p:grpSp>
        <p:sp>
          <p:nvSpPr>
            <p:cNvPr id="3" name="ZoneTexte 2">
              <a:extLst>
                <a:ext uri="{FF2B5EF4-FFF2-40B4-BE49-F238E27FC236}">
                  <a16:creationId xmlns:a16="http://schemas.microsoft.com/office/drawing/2014/main" id="{3BE807DD-7680-42A6-A9A7-653C7602E495}"/>
                </a:ext>
              </a:extLst>
            </p:cNvPr>
            <p:cNvSpPr txBox="1"/>
            <p:nvPr/>
          </p:nvSpPr>
          <p:spPr>
            <a:xfrm>
              <a:off x="3189431" y="4365445"/>
              <a:ext cx="355889" cy="246221"/>
            </a:xfrm>
            <a:prstGeom prst="rect">
              <a:avLst/>
            </a:prstGeom>
            <a:noFill/>
          </p:spPr>
          <p:txBody>
            <a:bodyPr wrap="square" rtlCol="0">
              <a:spAutoFit/>
            </a:bodyPr>
            <a:lstStyle/>
            <a:p>
              <a:r>
                <a:rPr lang="fr-FR" sz="1000" dirty="0"/>
                <a:t>*</a:t>
              </a:r>
              <a:endParaRPr lang="fr-FR" sz="1200" dirty="0"/>
            </a:p>
          </p:txBody>
        </p:sp>
      </p:grpSp>
      <p:sp>
        <p:nvSpPr>
          <p:cNvPr id="5" name="ZoneTexte 4">
            <a:extLst>
              <a:ext uri="{FF2B5EF4-FFF2-40B4-BE49-F238E27FC236}">
                <a16:creationId xmlns:a16="http://schemas.microsoft.com/office/drawing/2014/main" id="{659B5F13-4DAC-4238-9C87-DC8AC66301A3}"/>
              </a:ext>
            </a:extLst>
          </p:cNvPr>
          <p:cNvSpPr txBox="1"/>
          <p:nvPr/>
        </p:nvSpPr>
        <p:spPr>
          <a:xfrm>
            <a:off x="382164" y="6596390"/>
            <a:ext cx="6834501" cy="200055"/>
          </a:xfrm>
          <a:prstGeom prst="rect">
            <a:avLst/>
          </a:prstGeom>
          <a:noFill/>
        </p:spPr>
        <p:txBody>
          <a:bodyPr wrap="square" rtlCol="0">
            <a:spAutoFit/>
          </a:bodyPr>
          <a:lstStyle/>
          <a:p>
            <a:r>
              <a:rPr lang="fr-FR" sz="700" dirty="0"/>
              <a:t>* Le taux de réduction d’impôt s’applique sur le montant de l’investissement (= montant de votre souscription nette des droits d’entrée du fonds)</a:t>
            </a:r>
            <a:endParaRPr lang="fr-FR" sz="1000" dirty="0"/>
          </a:p>
        </p:txBody>
      </p:sp>
    </p:spTree>
    <p:extLst>
      <p:ext uri="{BB962C8B-B14F-4D97-AF65-F5344CB8AC3E}">
        <p14:creationId xmlns:p14="http://schemas.microsoft.com/office/powerpoint/2010/main" val="13241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down)">
                                      <p:cBhvr>
                                        <p:cTn id="53" dur="500"/>
                                        <p:tgtEl>
                                          <p:spTgt spid="10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down)">
                                      <p:cBhvr>
                                        <p:cTn id="56" dur="500"/>
                                        <p:tgtEl>
                                          <p:spTgt spid="10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wipe(down)">
                                      <p:cBhvr>
                                        <p:cTn id="59" dur="500"/>
                                        <p:tgtEl>
                                          <p:spTgt spid="1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wipe(down)">
                                      <p:cBhvr>
                                        <p:cTn id="67" dur="500"/>
                                        <p:tgtEl>
                                          <p:spTgt spid="12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wipe(down)">
                                      <p:cBhvr>
                                        <p:cTn id="73" dur="500"/>
                                        <p:tgtEl>
                                          <p:spTgt spid="1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5"/>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xit" presetSubtype="0" fill="hold" grpId="1"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37"/>
                                        </p:tgtEl>
                                        <p:attrNameLst>
                                          <p:attrName>style.visibility</p:attrName>
                                        </p:attrNameLst>
                                      </p:cBhvr>
                                      <p:to>
                                        <p:strVal val="visible"/>
                                      </p:to>
                                    </p:set>
                                  </p:childTnLst>
                                </p:cTn>
                              </p:par>
                              <p:par>
                                <p:cTn id="94" presetID="22" presetClass="entr" presetSubtype="4" fill="hold" grpId="0" nodeType="with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wipe(down)">
                                      <p:cBhvr>
                                        <p:cTn id="96" dur="500"/>
                                        <p:tgtEl>
                                          <p:spTgt spid="140"/>
                                        </p:tgtEl>
                                      </p:cBhvr>
                                    </p:animEffec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00"/>
                                        <p:tgtEl>
                                          <p:spTgt spid="24"/>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4"/>
                                        </p:tgtEl>
                                        <p:attrNameLst>
                                          <p:attrName>style.visibility</p:attrName>
                                        </p:attrNameLst>
                                      </p:cBhvr>
                                      <p:to>
                                        <p:strVal val="visible"/>
                                      </p:to>
                                    </p:set>
                                  </p:childTnLst>
                                </p:cTn>
                              </p:par>
                            </p:childTnLst>
                          </p:cTn>
                        </p:par>
                        <p:par>
                          <p:cTn id="109" fill="hold">
                            <p:stCondLst>
                              <p:cond delay="500"/>
                            </p:stCondLst>
                            <p:childTnLst>
                              <p:par>
                                <p:cTn id="110" presetID="1" presetClass="entr" presetSubtype="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27"/>
                                        </p:tgtEl>
                                        <p:attrNameLst>
                                          <p:attrName>style.visibility</p:attrName>
                                        </p:attrNameLst>
                                      </p:cBhvr>
                                      <p:to>
                                        <p:strVal val="hidden"/>
                                      </p:to>
                                    </p:set>
                                  </p:childTnLst>
                                </p:cTn>
                              </p:par>
                              <p:par>
                                <p:cTn id="116" presetID="1"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childTnLst>
                                </p:cTn>
                              </p:par>
                              <p:par>
                                <p:cTn id="120" presetID="1" presetClass="exit" presetSubtype="0" fill="hold" grpId="1" nodeType="withEffect">
                                  <p:stCondLst>
                                    <p:cond delay="0"/>
                                  </p:stCondLst>
                                  <p:childTnLst>
                                    <p:set>
                                      <p:cBhvr>
                                        <p:cTn id="121" dur="1" fill="hold">
                                          <p:stCondLst>
                                            <p:cond delay="0"/>
                                          </p:stCondLst>
                                        </p:cTn>
                                        <p:tgtEl>
                                          <p:spTgt spid="3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70"/>
                                        </p:tgtEl>
                                        <p:attrNameLst>
                                          <p:attrName>style.visibility</p:attrName>
                                        </p:attrNameLst>
                                      </p:cBhvr>
                                      <p:to>
                                        <p:strVal val="visible"/>
                                      </p:to>
                                    </p:set>
                                  </p:childTnLst>
                                </p:cTn>
                              </p:par>
                              <p:par>
                                <p:cTn id="126" presetID="1" presetClass="exit" presetSubtype="0" fill="hold" grpId="1" nodeType="withEffect">
                                  <p:stCondLst>
                                    <p:cond delay="0"/>
                                  </p:stCondLst>
                                  <p:childTnLst>
                                    <p:set>
                                      <p:cBhvr>
                                        <p:cTn id="127" dur="1" fill="hold">
                                          <p:stCondLst>
                                            <p:cond delay="0"/>
                                          </p:stCondLst>
                                        </p:cTn>
                                        <p:tgtEl>
                                          <p:spTgt spid="51"/>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5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53"/>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36"/>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43"/>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01"/>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05"/>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10"/>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41"/>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125"/>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17"/>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14"/>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3"/>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15"/>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135"/>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27"/>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16"/>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37"/>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140"/>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24"/>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1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134"/>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35"/>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33"/>
                                        </p:tgtEl>
                                        <p:attrNameLst>
                                          <p:attrName>style.visibility</p:attrName>
                                        </p:attrNameLst>
                                      </p:cBhvr>
                                      <p:to>
                                        <p:strVal val="hidden"/>
                                      </p:to>
                                    </p:set>
                                  </p:childTnLst>
                                </p:cTn>
                              </p:par>
                              <p:par>
                                <p:cTn id="174" presetID="1" presetClass="exit" presetSubtype="0" fill="hold" grpId="0" nodeType="withEffect">
                                  <p:stCondLst>
                                    <p:cond delay="0"/>
                                  </p:stCondLst>
                                  <p:childTnLst>
                                    <p:set>
                                      <p:cBhvr>
                                        <p:cTn id="175" dur="1" fill="hold">
                                          <p:stCondLst>
                                            <p:cond delay="0"/>
                                          </p:stCondLst>
                                        </p:cTn>
                                        <p:tgtEl>
                                          <p:spTgt spid="12"/>
                                        </p:tgtEl>
                                        <p:attrNameLst>
                                          <p:attrName>style.visibility</p:attrName>
                                        </p:attrNameLst>
                                      </p:cBhvr>
                                      <p:to>
                                        <p:strVal val="hidden"/>
                                      </p:to>
                                    </p:set>
                                  </p:childTnLst>
                                </p:cTn>
                              </p:par>
                              <p:par>
                                <p:cTn id="176" presetID="1" presetClass="exit" presetSubtype="0" fill="hold" grpId="0" nodeType="withEffect">
                                  <p:stCondLst>
                                    <p:cond delay="0"/>
                                  </p:stCondLst>
                                  <p:childTnLst>
                                    <p:set>
                                      <p:cBhvr>
                                        <p:cTn id="177" dur="1" fill="hold">
                                          <p:stCondLst>
                                            <p:cond delay="0"/>
                                          </p:stCondLst>
                                        </p:cTn>
                                        <p:tgtEl>
                                          <p:spTgt spid="69"/>
                                        </p:tgtEl>
                                        <p:attrNameLst>
                                          <p:attrName>style.visibility</p:attrName>
                                        </p:attrNameLst>
                                      </p:cBhvr>
                                      <p:to>
                                        <p:strVal val="hidden"/>
                                      </p:to>
                                    </p:set>
                                  </p:childTnLst>
                                </p:cTn>
                              </p:par>
                              <p:par>
                                <p:cTn id="178" presetID="1" presetClass="exit" presetSubtype="0" fill="hold" grpId="0" nodeType="withEffect">
                                  <p:stCondLst>
                                    <p:cond delay="0"/>
                                  </p:stCondLst>
                                  <p:childTnLst>
                                    <p:set>
                                      <p:cBhvr>
                                        <p:cTn id="179" dur="1" fill="hold">
                                          <p:stCondLst>
                                            <p:cond delay="0"/>
                                          </p:stCondLst>
                                        </p:cTn>
                                        <p:tgtEl>
                                          <p:spTgt spid="60"/>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5"/>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37"/>
                                        </p:tgtEl>
                                        <p:attrNameLst>
                                          <p:attrName>style.visibility</p:attrName>
                                        </p:attrNameLst>
                                      </p:cBhvr>
                                      <p:to>
                                        <p:strVal val="hidden"/>
                                      </p:to>
                                    </p:set>
                                  </p:childTnLst>
                                </p:cTn>
                              </p:par>
                              <p:par>
                                <p:cTn id="186" presetID="1" presetClass="entr" presetSubtype="0" fill="hold" grpId="1" nodeType="withEffect">
                                  <p:stCondLst>
                                    <p:cond delay="0"/>
                                  </p:stCondLst>
                                  <p:childTnLst>
                                    <p:set>
                                      <p:cBhvr>
                                        <p:cTn id="187" dur="1" fill="hold">
                                          <p:stCondLst>
                                            <p:cond delay="0"/>
                                          </p:stCondLst>
                                        </p:cTn>
                                        <p:tgtEl>
                                          <p:spTgt spid="81"/>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3084"/>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71"/>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8"/>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67"/>
                                        </p:tgtEl>
                                        <p:attrNameLst>
                                          <p:attrName>style.visibility</p:attrName>
                                        </p:attrNameLst>
                                      </p:cBhvr>
                                      <p:to>
                                        <p:strVal val="visible"/>
                                      </p:to>
                                    </p:set>
                                    <p:animEffect transition="in" filter="wipe(left)">
                                      <p:cBhvr>
                                        <p:cTn id="20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67" grpId="0"/>
      <p:bldP spid="68" grpId="0"/>
      <p:bldP spid="60" grpId="0" animBg="1"/>
      <p:bldP spid="60" grpId="1" animBg="1"/>
      <p:bldP spid="24" grpId="0" animBg="1"/>
      <p:bldP spid="24" grpId="1" animBg="1"/>
      <p:bldP spid="110" grpId="0" animBg="1"/>
      <p:bldP spid="110" grpId="1" animBg="1"/>
      <p:bldP spid="12" grpId="0" animBg="1"/>
      <p:bldP spid="69" grpId="0"/>
      <p:bldP spid="101" grpId="0"/>
      <p:bldP spid="101" grpId="1"/>
      <p:bldP spid="105" grpId="0"/>
      <p:bldP spid="105" grpId="1"/>
      <p:bldP spid="23" grpId="0" animBg="1"/>
      <p:bldP spid="23" grpId="1" animBg="1"/>
      <p:bldP spid="125" grpId="0"/>
      <p:bldP spid="125" grpId="1"/>
      <p:bldP spid="140" grpId="0" animBg="1"/>
      <p:bldP spid="140" grpId="1" animBg="1"/>
      <p:bldP spid="11" grpId="0"/>
      <p:bldP spid="11" grpId="1"/>
      <p:bldP spid="15" grpId="0"/>
      <p:bldP spid="15" grpId="1"/>
      <p:bldP spid="16" grpId="0"/>
      <p:bldP spid="16" grpId="1"/>
      <p:bldP spid="114" grpId="0"/>
      <p:bldP spid="114" grpId="1"/>
      <p:bldP spid="17" grpId="0"/>
      <p:bldP spid="17" grpId="1"/>
      <p:bldP spid="17" grpId="2"/>
      <p:bldP spid="32" grpId="0"/>
      <p:bldP spid="32" grpId="1"/>
      <p:bldP spid="35" grpId="0"/>
      <p:bldP spid="35" grpId="1"/>
      <p:bldP spid="21" grpId="0"/>
      <p:bldP spid="21" grpId="1"/>
      <p:bldP spid="22" grpId="0" animBg="1"/>
      <p:bldP spid="22" grpId="1" animBg="1"/>
      <p:bldP spid="51" grpId="0"/>
      <p:bldP spid="51" grpId="1"/>
      <p:bldP spid="52" grpId="0"/>
      <p:bldP spid="52" grpId="1"/>
      <p:bldP spid="53" grpId="0"/>
      <p:bldP spid="53" grpId="1"/>
      <p:bldP spid="33" grpId="0" animBg="1"/>
      <p:bldP spid="33" grpId="1" animBg="1"/>
      <p:bldP spid="37" grpId="0"/>
      <p:bldP spid="37" grpId="1"/>
      <p:bldP spid="27" grpId="0"/>
      <p:bldP spid="27" grpId="1"/>
      <p:bldP spid="27" grpId="2"/>
      <p:bldP spid="81" grpId="1" animBg="1"/>
      <p:bldP spid="2"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0BCB8FF1-7876-41BC-8A53-0EA893C9682D}"/>
              </a:ext>
            </a:extLst>
          </p:cNvPr>
          <p:cNvSpPr/>
          <p:nvPr/>
        </p:nvSpPr>
        <p:spPr>
          <a:xfrm>
            <a:off x="3738661" y="2390700"/>
            <a:ext cx="1747739" cy="1444727"/>
          </a:xfrm>
          <a:custGeom>
            <a:avLst/>
            <a:gdLst>
              <a:gd name="connsiteX0" fmla="*/ 0 w 1559052"/>
              <a:gd name="connsiteY0" fmla="*/ 132835 h 796993"/>
              <a:gd name="connsiteX1" fmla="*/ 132835 w 1559052"/>
              <a:gd name="connsiteY1" fmla="*/ 0 h 796993"/>
              <a:gd name="connsiteX2" fmla="*/ 1426217 w 1559052"/>
              <a:gd name="connsiteY2" fmla="*/ 0 h 796993"/>
              <a:gd name="connsiteX3" fmla="*/ 1559052 w 1559052"/>
              <a:gd name="connsiteY3" fmla="*/ 132835 h 796993"/>
              <a:gd name="connsiteX4" fmla="*/ 1559052 w 1559052"/>
              <a:gd name="connsiteY4" fmla="*/ 664158 h 796993"/>
              <a:gd name="connsiteX5" fmla="*/ 1426217 w 1559052"/>
              <a:gd name="connsiteY5" fmla="*/ 796993 h 796993"/>
              <a:gd name="connsiteX6" fmla="*/ 132835 w 1559052"/>
              <a:gd name="connsiteY6" fmla="*/ 796993 h 796993"/>
              <a:gd name="connsiteX7" fmla="*/ 0 w 1559052"/>
              <a:gd name="connsiteY7" fmla="*/ 664158 h 796993"/>
              <a:gd name="connsiteX8" fmla="*/ 0 w 1559052"/>
              <a:gd name="connsiteY8" fmla="*/ 132835 h 79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052" h="796993">
                <a:moveTo>
                  <a:pt x="0" y="132835"/>
                </a:moveTo>
                <a:cubicBezTo>
                  <a:pt x="0" y="59472"/>
                  <a:pt x="59472" y="0"/>
                  <a:pt x="132835" y="0"/>
                </a:cubicBezTo>
                <a:lnTo>
                  <a:pt x="1426217" y="0"/>
                </a:lnTo>
                <a:cubicBezTo>
                  <a:pt x="1499580" y="0"/>
                  <a:pt x="1559052" y="59472"/>
                  <a:pt x="1559052" y="132835"/>
                </a:cubicBezTo>
                <a:lnTo>
                  <a:pt x="1559052" y="664158"/>
                </a:lnTo>
                <a:cubicBezTo>
                  <a:pt x="1559052" y="737521"/>
                  <a:pt x="1499580" y="796993"/>
                  <a:pt x="1426217" y="796993"/>
                </a:cubicBezTo>
                <a:lnTo>
                  <a:pt x="132835" y="796993"/>
                </a:lnTo>
                <a:cubicBezTo>
                  <a:pt x="59472" y="796993"/>
                  <a:pt x="0" y="737521"/>
                  <a:pt x="0" y="664158"/>
                </a:cubicBezTo>
                <a:lnTo>
                  <a:pt x="0" y="132835"/>
                </a:lnTo>
                <a:close/>
              </a:path>
            </a:pathLst>
          </a:custGeom>
          <a:solidFill>
            <a:srgbClr val="C00000"/>
          </a:solidFill>
        </p:spPr>
        <p:style>
          <a:lnRef idx="3">
            <a:schemeClr val="lt1">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15106" tIns="115106" rIns="115106" bIns="115106" numCol="1" spcCol="1270" anchor="ctr" anchorCtr="0">
            <a:noAutofit/>
          </a:bodyPr>
          <a:lstStyle/>
          <a:p>
            <a:pPr marL="0" lvl="0" indent="0" algn="ctr" defTabSz="889000">
              <a:lnSpc>
                <a:spcPct val="90000"/>
              </a:lnSpc>
              <a:spcBef>
                <a:spcPct val="0"/>
              </a:spcBef>
              <a:spcAft>
                <a:spcPct val="35000"/>
              </a:spcAft>
              <a:buNone/>
            </a:pPr>
            <a:endParaRPr lang="fr-FR" sz="2000" kern="1200" dirty="0">
              <a:solidFill>
                <a:schemeClr val="bg1"/>
              </a:solidFill>
            </a:endParaRPr>
          </a:p>
        </p:txBody>
      </p:sp>
      <p:sp>
        <p:nvSpPr>
          <p:cNvPr id="2" name="ZoneTexte 1">
            <a:extLst>
              <a:ext uri="{FF2B5EF4-FFF2-40B4-BE49-F238E27FC236}">
                <a16:creationId xmlns:a16="http://schemas.microsoft.com/office/drawing/2014/main" id="{1338EAF2-3857-4137-B90A-0B5225CB3325}"/>
              </a:ext>
            </a:extLst>
          </p:cNvPr>
          <p:cNvSpPr txBox="1"/>
          <p:nvPr/>
        </p:nvSpPr>
        <p:spPr>
          <a:xfrm>
            <a:off x="4174410" y="2789897"/>
            <a:ext cx="1055666" cy="646331"/>
          </a:xfrm>
          <a:prstGeom prst="rect">
            <a:avLst/>
          </a:prstGeom>
          <a:noFill/>
        </p:spPr>
        <p:txBody>
          <a:bodyPr wrap="square" rtlCol="0">
            <a:spAutoFit/>
          </a:bodyPr>
          <a:lstStyle/>
          <a:p>
            <a:r>
              <a:rPr lang="fr-FR" sz="3600" b="1" dirty="0">
                <a:solidFill>
                  <a:schemeClr val="bg1"/>
                </a:solidFill>
              </a:rPr>
              <a:t>OU</a:t>
            </a:r>
          </a:p>
        </p:txBody>
      </p:sp>
      <p:sp>
        <p:nvSpPr>
          <p:cNvPr id="8" name="Rectangle : coins arrondis 7">
            <a:extLst>
              <a:ext uri="{FF2B5EF4-FFF2-40B4-BE49-F238E27FC236}">
                <a16:creationId xmlns:a16="http://schemas.microsoft.com/office/drawing/2014/main" id="{12BF640F-C0CD-47DB-940B-BD226ECF2A20}"/>
              </a:ext>
            </a:extLst>
          </p:cNvPr>
          <p:cNvSpPr/>
          <p:nvPr/>
        </p:nvSpPr>
        <p:spPr>
          <a:xfrm>
            <a:off x="1139482" y="1832020"/>
            <a:ext cx="2813810" cy="3669776"/>
          </a:xfrm>
          <a:prstGeom prst="roundRect">
            <a:avLst>
              <a:gd name="adj" fmla="val 7668"/>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6CD6B0D9-62DF-42D6-8C3C-CB40BBCB4D4A}"/>
              </a:ext>
            </a:extLst>
          </p:cNvPr>
          <p:cNvSpPr/>
          <p:nvPr/>
        </p:nvSpPr>
        <p:spPr>
          <a:xfrm>
            <a:off x="5201433" y="1832020"/>
            <a:ext cx="2813810" cy="3669776"/>
          </a:xfrm>
          <a:prstGeom prst="roundRect">
            <a:avLst>
              <a:gd name="adj" fmla="val 7668"/>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2" name="Picture 6" descr="Free Icon | Couple beside home">
            <a:extLst>
              <a:ext uri="{FF2B5EF4-FFF2-40B4-BE49-F238E27FC236}">
                <a16:creationId xmlns:a16="http://schemas.microsoft.com/office/drawing/2014/main" id="{9C20FE82-214F-44B3-9B15-75AF6704E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284" y="2789897"/>
            <a:ext cx="1751858" cy="17518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ser icon - stick man, circle, people, button, avatar in 2020 | Portrait  cartoon, Icon, Face profile">
            <a:extLst>
              <a:ext uri="{FF2B5EF4-FFF2-40B4-BE49-F238E27FC236}">
                <a16:creationId xmlns:a16="http://schemas.microsoft.com/office/drawing/2014/main" id="{15C68E89-90C4-461A-B83F-6D5915A5F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98" y="2808956"/>
            <a:ext cx="1747739" cy="174773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994AB512-BEDD-4555-860C-C46DC07BEA65}"/>
              </a:ext>
            </a:extLst>
          </p:cNvPr>
          <p:cNvSpPr txBox="1"/>
          <p:nvPr/>
        </p:nvSpPr>
        <p:spPr>
          <a:xfrm>
            <a:off x="1708518" y="2194553"/>
            <a:ext cx="1747739" cy="400110"/>
          </a:xfrm>
          <a:prstGeom prst="rect">
            <a:avLst/>
          </a:prstGeom>
          <a:noFill/>
        </p:spPr>
        <p:txBody>
          <a:bodyPr wrap="square" rtlCol="0">
            <a:spAutoFit/>
          </a:bodyPr>
          <a:lstStyle/>
          <a:p>
            <a:pPr algn="ctr"/>
            <a:r>
              <a:rPr lang="fr-FR" sz="2000" b="1" dirty="0"/>
              <a:t>Célibataire</a:t>
            </a:r>
          </a:p>
        </p:txBody>
      </p:sp>
      <p:sp>
        <p:nvSpPr>
          <p:cNvPr id="13" name="ZoneTexte 12">
            <a:extLst>
              <a:ext uri="{FF2B5EF4-FFF2-40B4-BE49-F238E27FC236}">
                <a16:creationId xmlns:a16="http://schemas.microsoft.com/office/drawing/2014/main" id="{9D12EB8F-4C4D-49C3-A8D8-7E7F91B84CAD}"/>
              </a:ext>
            </a:extLst>
          </p:cNvPr>
          <p:cNvSpPr txBox="1"/>
          <p:nvPr/>
        </p:nvSpPr>
        <p:spPr>
          <a:xfrm>
            <a:off x="5734468" y="2194553"/>
            <a:ext cx="1747739" cy="400110"/>
          </a:xfrm>
          <a:prstGeom prst="rect">
            <a:avLst/>
          </a:prstGeom>
          <a:noFill/>
        </p:spPr>
        <p:txBody>
          <a:bodyPr wrap="square" rtlCol="0">
            <a:spAutoFit/>
          </a:bodyPr>
          <a:lstStyle/>
          <a:p>
            <a:pPr algn="ctr"/>
            <a:r>
              <a:rPr lang="fr-FR" sz="2000" b="1" dirty="0"/>
              <a:t>Couple</a:t>
            </a:r>
          </a:p>
        </p:txBody>
      </p:sp>
      <p:sp>
        <p:nvSpPr>
          <p:cNvPr id="14" name="ZoneTexte 13">
            <a:extLst>
              <a:ext uri="{FF2B5EF4-FFF2-40B4-BE49-F238E27FC236}">
                <a16:creationId xmlns:a16="http://schemas.microsoft.com/office/drawing/2014/main" id="{F2894F08-43B6-4CA7-9C67-02AE7B578532}"/>
              </a:ext>
            </a:extLst>
          </p:cNvPr>
          <p:cNvSpPr txBox="1"/>
          <p:nvPr/>
        </p:nvSpPr>
        <p:spPr>
          <a:xfrm>
            <a:off x="2624824" y="6321555"/>
            <a:ext cx="5540188" cy="369332"/>
          </a:xfrm>
          <a:prstGeom prst="rect">
            <a:avLst/>
          </a:prstGeom>
          <a:noFill/>
        </p:spPr>
        <p:txBody>
          <a:bodyPr wrap="square" rtlCol="0">
            <a:spAutoFit/>
          </a:bodyPr>
          <a:lstStyle/>
          <a:p>
            <a:r>
              <a:rPr lang="fr-FR" b="1" dirty="0"/>
              <a:t>Sélectionnez votre mode d’acquisition</a:t>
            </a:r>
          </a:p>
        </p:txBody>
      </p:sp>
      <p:pic>
        <p:nvPicPr>
          <p:cNvPr id="15" name="Image 14">
            <a:extLst>
              <a:ext uri="{FF2B5EF4-FFF2-40B4-BE49-F238E27FC236}">
                <a16:creationId xmlns:a16="http://schemas.microsoft.com/office/drawing/2014/main" id="{92D450BE-2040-49E0-BF02-943A86D98B7E}"/>
              </a:ext>
            </a:extLst>
          </p:cNvPr>
          <p:cNvPicPr>
            <a:picLocks noChangeAspect="1"/>
          </p:cNvPicPr>
          <p:nvPr/>
        </p:nvPicPr>
        <p:blipFill>
          <a:blip r:embed="rId4"/>
          <a:stretch>
            <a:fillRect/>
          </a:stretch>
        </p:blipFill>
        <p:spPr>
          <a:xfrm>
            <a:off x="2345269" y="6321555"/>
            <a:ext cx="279555" cy="381393"/>
          </a:xfrm>
          <a:prstGeom prst="rect">
            <a:avLst/>
          </a:prstGeom>
        </p:spPr>
      </p:pic>
      <p:sp>
        <p:nvSpPr>
          <p:cNvPr id="37" name="ZoneTexte 36">
            <a:extLst>
              <a:ext uri="{FF2B5EF4-FFF2-40B4-BE49-F238E27FC236}">
                <a16:creationId xmlns:a16="http://schemas.microsoft.com/office/drawing/2014/main" id="{4AA4F183-3D60-426F-A5B6-0B8EABDA8507}"/>
              </a:ext>
            </a:extLst>
          </p:cNvPr>
          <p:cNvSpPr txBox="1"/>
          <p:nvPr/>
        </p:nvSpPr>
        <p:spPr>
          <a:xfrm>
            <a:off x="5903082" y="2516226"/>
            <a:ext cx="1410510" cy="261610"/>
          </a:xfrm>
          <a:prstGeom prst="rect">
            <a:avLst/>
          </a:prstGeom>
          <a:noFill/>
        </p:spPr>
        <p:txBody>
          <a:bodyPr wrap="square">
            <a:spAutoFit/>
          </a:bodyPr>
          <a:lstStyle/>
          <a:p>
            <a:pPr algn="ctr"/>
            <a:r>
              <a:rPr lang="fr-FR" sz="1100" b="1" dirty="0"/>
              <a:t>(même foyer fiscal)</a:t>
            </a:r>
          </a:p>
        </p:txBody>
      </p:sp>
      <p:sp>
        <p:nvSpPr>
          <p:cNvPr id="41" name="Rectangle 40">
            <a:extLst>
              <a:ext uri="{FF2B5EF4-FFF2-40B4-BE49-F238E27FC236}">
                <a16:creationId xmlns:a16="http://schemas.microsoft.com/office/drawing/2014/main" id="{A60675BA-8DFC-4083-AB45-98D9E8EBA9F1}"/>
              </a:ext>
            </a:extLst>
          </p:cNvPr>
          <p:cNvSpPr/>
          <p:nvPr/>
        </p:nvSpPr>
        <p:spPr>
          <a:xfrm>
            <a:off x="3422356" y="578569"/>
            <a:ext cx="1864613" cy="461665"/>
          </a:xfrm>
          <a:prstGeom prst="rect">
            <a:avLst/>
          </a:prstGeom>
        </p:spPr>
        <p:txBody>
          <a:bodyPr wrap="none">
            <a:spAutoFit/>
          </a:bodyPr>
          <a:lstStyle/>
          <a:p>
            <a:r>
              <a:rPr lang="fr-FR" sz="2400" cap="all" dirty="0"/>
              <a:t>EN PRATIQUE</a:t>
            </a:r>
            <a:endParaRPr lang="fr-FR" sz="2400" dirty="0"/>
          </a:p>
        </p:txBody>
      </p:sp>
      <p:cxnSp>
        <p:nvCxnSpPr>
          <p:cNvPr id="42" name="Connecteur droit 41">
            <a:extLst>
              <a:ext uri="{FF2B5EF4-FFF2-40B4-BE49-F238E27FC236}">
                <a16:creationId xmlns:a16="http://schemas.microsoft.com/office/drawing/2014/main" id="{43F4D8F2-006F-4CE3-ACB9-796E64A6605F}"/>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4" name="ZoneTexte 3">
            <a:extLst>
              <a:ext uri="{FF2B5EF4-FFF2-40B4-BE49-F238E27FC236}">
                <a16:creationId xmlns:a16="http://schemas.microsoft.com/office/drawing/2014/main" id="{37C3E68F-8FEC-4869-BA22-6C0D911A0136}"/>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5" name="Rectangle 4">
            <a:hlinkClick r:id="rId5" action="ppaction://hlinksldjump"/>
            <a:extLst>
              <a:ext uri="{FF2B5EF4-FFF2-40B4-BE49-F238E27FC236}">
                <a16:creationId xmlns:a16="http://schemas.microsoft.com/office/drawing/2014/main" id="{CFF75725-7953-4198-876B-3CB47FBA8B29}"/>
              </a:ext>
            </a:extLst>
          </p:cNvPr>
          <p:cNvSpPr/>
          <p:nvPr/>
        </p:nvSpPr>
        <p:spPr>
          <a:xfrm>
            <a:off x="984738" y="1505243"/>
            <a:ext cx="3189672" cy="420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hlinkClick r:id="rId6" action="ppaction://hlinksldjump"/>
            <a:extLst>
              <a:ext uri="{FF2B5EF4-FFF2-40B4-BE49-F238E27FC236}">
                <a16:creationId xmlns:a16="http://schemas.microsoft.com/office/drawing/2014/main" id="{C2318A6E-140F-48C8-81D1-735C5EEA3687}"/>
              </a:ext>
            </a:extLst>
          </p:cNvPr>
          <p:cNvSpPr/>
          <p:nvPr/>
        </p:nvSpPr>
        <p:spPr>
          <a:xfrm>
            <a:off x="4951828" y="1501039"/>
            <a:ext cx="3189672" cy="420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390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54F9956-7FB9-4E86-98BC-0F55EEE5A043}"/>
              </a:ext>
            </a:extLst>
          </p:cNvPr>
          <p:cNvSpPr/>
          <p:nvPr/>
        </p:nvSpPr>
        <p:spPr>
          <a:xfrm rot="10800000">
            <a:off x="6202571" y="2247839"/>
            <a:ext cx="1675328" cy="645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257B70A6-7BC2-4FAE-B71C-8FB108C9957D}"/>
              </a:ext>
            </a:extLst>
          </p:cNvPr>
          <p:cNvSpPr/>
          <p:nvPr/>
        </p:nvSpPr>
        <p:spPr>
          <a:xfrm rot="10800000">
            <a:off x="6202570" y="2255006"/>
            <a:ext cx="1492325" cy="645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377CD80-7351-4153-A1F8-81B3920D7A34}"/>
              </a:ext>
            </a:extLst>
          </p:cNvPr>
          <p:cNvSpPr/>
          <p:nvPr/>
        </p:nvSpPr>
        <p:spPr>
          <a:xfrm rot="10800000">
            <a:off x="2537886" y="2256382"/>
            <a:ext cx="1839683" cy="645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05166F98-ECAD-4C12-A874-D41909FF945B}"/>
              </a:ext>
            </a:extLst>
          </p:cNvPr>
          <p:cNvSpPr/>
          <p:nvPr/>
        </p:nvSpPr>
        <p:spPr>
          <a:xfrm rot="10800000">
            <a:off x="2535012" y="2258510"/>
            <a:ext cx="1642470" cy="645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5CB5DEA-E8E9-489A-B308-01276857F1ED}"/>
              </a:ext>
            </a:extLst>
          </p:cNvPr>
          <p:cNvSpPr/>
          <p:nvPr/>
        </p:nvSpPr>
        <p:spPr>
          <a:xfrm>
            <a:off x="359201" y="3378763"/>
            <a:ext cx="326665" cy="3145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A40D714F-FA8A-4934-A38A-F55702976A35}"/>
              </a:ext>
            </a:extLst>
          </p:cNvPr>
          <p:cNvSpPr txBox="1"/>
          <p:nvPr/>
        </p:nvSpPr>
        <p:spPr>
          <a:xfrm>
            <a:off x="717878" y="3277227"/>
            <a:ext cx="3345338" cy="523220"/>
          </a:xfrm>
          <a:prstGeom prst="rect">
            <a:avLst/>
          </a:prstGeom>
          <a:noFill/>
        </p:spPr>
        <p:txBody>
          <a:bodyPr wrap="square" rtlCol="0">
            <a:spAutoFit/>
          </a:bodyPr>
          <a:lstStyle/>
          <a:p>
            <a:r>
              <a:rPr lang="fr-FR" sz="1400" b="1" dirty="0">
                <a:solidFill>
                  <a:srgbClr val="C00000"/>
                </a:solidFill>
              </a:rPr>
              <a:t>Vos réductions</a:t>
            </a:r>
          </a:p>
          <a:p>
            <a:r>
              <a:rPr lang="fr-FR" sz="1400" b="1" dirty="0">
                <a:solidFill>
                  <a:srgbClr val="C00000"/>
                </a:solidFill>
              </a:rPr>
              <a:t>d’impôt* :</a:t>
            </a:r>
          </a:p>
        </p:txBody>
      </p:sp>
      <p:sp>
        <p:nvSpPr>
          <p:cNvPr id="18" name="ZoneTexte 17">
            <a:extLst>
              <a:ext uri="{FF2B5EF4-FFF2-40B4-BE49-F238E27FC236}">
                <a16:creationId xmlns:a16="http://schemas.microsoft.com/office/drawing/2014/main" id="{B1782444-C5AD-4861-8593-D7E8BAD1978E}"/>
              </a:ext>
            </a:extLst>
          </p:cNvPr>
          <p:cNvSpPr txBox="1"/>
          <p:nvPr/>
        </p:nvSpPr>
        <p:spPr>
          <a:xfrm>
            <a:off x="381845" y="3391551"/>
            <a:ext cx="253137" cy="338554"/>
          </a:xfrm>
          <a:prstGeom prst="rect">
            <a:avLst/>
          </a:prstGeom>
          <a:noFill/>
        </p:spPr>
        <p:txBody>
          <a:bodyPr wrap="square" rtlCol="0">
            <a:spAutoFit/>
          </a:bodyPr>
          <a:lstStyle/>
          <a:p>
            <a:r>
              <a:rPr lang="fr-FR" sz="1600" b="1" dirty="0">
                <a:solidFill>
                  <a:schemeClr val="bg1"/>
                </a:solidFill>
              </a:rPr>
              <a:t>3</a:t>
            </a:r>
          </a:p>
        </p:txBody>
      </p:sp>
      <p:sp>
        <p:nvSpPr>
          <p:cNvPr id="121" name="Flèche : droite rayée 120">
            <a:extLst>
              <a:ext uri="{FF2B5EF4-FFF2-40B4-BE49-F238E27FC236}">
                <a16:creationId xmlns:a16="http://schemas.microsoft.com/office/drawing/2014/main" id="{52FCF835-FBEA-456F-BB65-F718A3122E81}"/>
              </a:ext>
            </a:extLst>
          </p:cNvPr>
          <p:cNvSpPr/>
          <p:nvPr/>
        </p:nvSpPr>
        <p:spPr>
          <a:xfrm rot="5400000">
            <a:off x="3080231" y="2947725"/>
            <a:ext cx="775533" cy="1519958"/>
          </a:xfrm>
          <a:prstGeom prst="stripedRightArrow">
            <a:avLst>
              <a:gd name="adj1" fmla="val 50000"/>
              <a:gd name="adj2" fmla="val 5544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98050778-FCC8-4ECC-AFCF-525770B32D91}"/>
              </a:ext>
            </a:extLst>
          </p:cNvPr>
          <p:cNvSpPr txBox="1"/>
          <p:nvPr/>
        </p:nvSpPr>
        <p:spPr>
          <a:xfrm>
            <a:off x="424338" y="2104094"/>
            <a:ext cx="253137" cy="338554"/>
          </a:xfrm>
          <a:prstGeom prst="rect">
            <a:avLst/>
          </a:prstGeom>
          <a:noFill/>
        </p:spPr>
        <p:txBody>
          <a:bodyPr wrap="square" rtlCol="0">
            <a:spAutoFit/>
          </a:bodyPr>
          <a:lstStyle/>
          <a:p>
            <a:r>
              <a:rPr lang="fr-FR" sz="1600" b="1" dirty="0">
                <a:solidFill>
                  <a:schemeClr val="bg1"/>
                </a:solidFill>
              </a:rPr>
              <a:t>2</a:t>
            </a:r>
          </a:p>
        </p:txBody>
      </p:sp>
      <p:sp>
        <p:nvSpPr>
          <p:cNvPr id="17" name="ZoneTexte 16">
            <a:extLst>
              <a:ext uri="{FF2B5EF4-FFF2-40B4-BE49-F238E27FC236}">
                <a16:creationId xmlns:a16="http://schemas.microsoft.com/office/drawing/2014/main" id="{AB972925-EF71-4E20-A0F0-2403BC9ECA25}"/>
              </a:ext>
            </a:extLst>
          </p:cNvPr>
          <p:cNvSpPr txBox="1"/>
          <p:nvPr/>
        </p:nvSpPr>
        <p:spPr>
          <a:xfrm>
            <a:off x="412473" y="2093363"/>
            <a:ext cx="253137" cy="338554"/>
          </a:xfrm>
          <a:prstGeom prst="rect">
            <a:avLst/>
          </a:prstGeom>
          <a:noFill/>
        </p:spPr>
        <p:txBody>
          <a:bodyPr wrap="square" rtlCol="0">
            <a:spAutoFit/>
          </a:bodyPr>
          <a:lstStyle/>
          <a:p>
            <a:r>
              <a:rPr lang="fr-FR" sz="1600" b="1" dirty="0">
                <a:solidFill>
                  <a:schemeClr val="bg1"/>
                </a:solidFill>
              </a:rPr>
              <a:t>2</a:t>
            </a:r>
          </a:p>
        </p:txBody>
      </p:sp>
      <p:sp>
        <p:nvSpPr>
          <p:cNvPr id="175" name="Flèche : droite rayée 174">
            <a:extLst>
              <a:ext uri="{FF2B5EF4-FFF2-40B4-BE49-F238E27FC236}">
                <a16:creationId xmlns:a16="http://schemas.microsoft.com/office/drawing/2014/main" id="{F62D5924-5017-4257-B4D0-DAC4790FF521}"/>
              </a:ext>
            </a:extLst>
          </p:cNvPr>
          <p:cNvSpPr/>
          <p:nvPr/>
        </p:nvSpPr>
        <p:spPr>
          <a:xfrm rot="5400000">
            <a:off x="6678573" y="2931154"/>
            <a:ext cx="812758" cy="1578555"/>
          </a:xfrm>
          <a:prstGeom prst="stripedRightArrow">
            <a:avLst>
              <a:gd name="adj1" fmla="val 53565"/>
              <a:gd name="adj2" fmla="val 545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98F6D3F-98AB-4293-B4F6-E6CF39B6CB11}"/>
              </a:ext>
            </a:extLst>
          </p:cNvPr>
          <p:cNvSpPr/>
          <p:nvPr/>
        </p:nvSpPr>
        <p:spPr>
          <a:xfrm>
            <a:off x="1921859" y="577400"/>
            <a:ext cx="4918526" cy="461665"/>
          </a:xfrm>
          <a:prstGeom prst="rect">
            <a:avLst/>
          </a:prstGeom>
        </p:spPr>
        <p:txBody>
          <a:bodyPr wrap="none">
            <a:spAutoFit/>
          </a:bodyPr>
          <a:lstStyle/>
          <a:p>
            <a:r>
              <a:rPr lang="fr-FR" sz="2400" cap="all" dirty="0"/>
              <a:t>EN PRATIQUE : pour un Célibataire</a:t>
            </a:r>
            <a:endParaRPr lang="fr-FR" sz="2400" dirty="0"/>
          </a:p>
        </p:txBody>
      </p:sp>
      <p:cxnSp>
        <p:nvCxnSpPr>
          <p:cNvPr id="5" name="Connecteur droit 4">
            <a:extLst>
              <a:ext uri="{FF2B5EF4-FFF2-40B4-BE49-F238E27FC236}">
                <a16:creationId xmlns:a16="http://schemas.microsoft.com/office/drawing/2014/main" id="{22B7D532-0DB5-41DF-A05F-67714805AC6E}"/>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9982CD1B-C9FD-46F0-A121-243390425297}"/>
              </a:ext>
            </a:extLst>
          </p:cNvPr>
          <p:cNvSpPr txBox="1"/>
          <p:nvPr/>
        </p:nvSpPr>
        <p:spPr>
          <a:xfrm>
            <a:off x="2713012" y="2353492"/>
            <a:ext cx="1422267" cy="400110"/>
          </a:xfrm>
          <a:prstGeom prst="rect">
            <a:avLst/>
          </a:prstGeom>
          <a:noFill/>
        </p:spPr>
        <p:txBody>
          <a:bodyPr wrap="square" rtlCol="0">
            <a:spAutoFit/>
          </a:bodyPr>
          <a:lstStyle/>
          <a:p>
            <a:pPr algn="ctr"/>
            <a:r>
              <a:rPr lang="fr-FR" sz="2000" b="1" dirty="0">
                <a:solidFill>
                  <a:schemeClr val="bg1"/>
                </a:solidFill>
              </a:rPr>
              <a:t>FCPI</a:t>
            </a:r>
          </a:p>
        </p:txBody>
      </p:sp>
      <p:sp>
        <p:nvSpPr>
          <p:cNvPr id="59" name="ZoneTexte 58">
            <a:extLst>
              <a:ext uri="{FF2B5EF4-FFF2-40B4-BE49-F238E27FC236}">
                <a16:creationId xmlns:a16="http://schemas.microsoft.com/office/drawing/2014/main" id="{98AB4383-EAD6-4B4A-A6CB-45F559368B87}"/>
              </a:ext>
            </a:extLst>
          </p:cNvPr>
          <p:cNvSpPr txBox="1"/>
          <p:nvPr/>
        </p:nvSpPr>
        <p:spPr>
          <a:xfrm>
            <a:off x="6394225" y="2261838"/>
            <a:ext cx="1317884" cy="615553"/>
          </a:xfrm>
          <a:prstGeom prst="rect">
            <a:avLst/>
          </a:prstGeom>
          <a:noFill/>
        </p:spPr>
        <p:txBody>
          <a:bodyPr wrap="square" rtlCol="0">
            <a:spAutoFit/>
          </a:bodyPr>
          <a:lstStyle/>
          <a:p>
            <a:pPr algn="ctr"/>
            <a:r>
              <a:rPr lang="fr-FR" sz="2000" b="1" dirty="0">
                <a:solidFill>
                  <a:schemeClr val="bg1"/>
                </a:solidFill>
              </a:rPr>
              <a:t>FIP </a:t>
            </a:r>
          </a:p>
          <a:p>
            <a:pPr algn="ctr"/>
            <a:r>
              <a:rPr lang="fr-FR" sz="1400" b="1" dirty="0">
                <a:solidFill>
                  <a:schemeClr val="bg1"/>
                </a:solidFill>
              </a:rPr>
              <a:t>« Outre-Mer »</a:t>
            </a:r>
            <a:endParaRPr lang="fr-FR" sz="2000" b="1" dirty="0">
              <a:solidFill>
                <a:schemeClr val="bg1"/>
              </a:solidFill>
            </a:endParaRPr>
          </a:p>
        </p:txBody>
      </p:sp>
      <p:cxnSp>
        <p:nvCxnSpPr>
          <p:cNvPr id="64" name="Connecteur droit avec flèche 63">
            <a:extLst>
              <a:ext uri="{FF2B5EF4-FFF2-40B4-BE49-F238E27FC236}">
                <a16:creationId xmlns:a16="http://schemas.microsoft.com/office/drawing/2014/main" id="{674C8DEF-0D7A-44E0-8E94-21D2D423F556}"/>
              </a:ext>
            </a:extLst>
          </p:cNvPr>
          <p:cNvCxnSpPr>
            <a:cxnSpLocks/>
          </p:cNvCxnSpPr>
          <p:nvPr/>
        </p:nvCxnSpPr>
        <p:spPr>
          <a:xfrm flipV="1">
            <a:off x="2550197" y="2191818"/>
            <a:ext cx="1793767" cy="6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C71D6C24-7EE0-45FE-ACA2-40DE657C2D3A}"/>
              </a:ext>
            </a:extLst>
          </p:cNvPr>
          <p:cNvCxnSpPr>
            <a:cxnSpLocks/>
          </p:cNvCxnSpPr>
          <p:nvPr/>
        </p:nvCxnSpPr>
        <p:spPr>
          <a:xfrm>
            <a:off x="6202573" y="2200602"/>
            <a:ext cx="1636831"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131FCDC7-F6A5-4270-B50B-ECA461A9116C}"/>
              </a:ext>
            </a:extLst>
          </p:cNvPr>
          <p:cNvSpPr txBox="1"/>
          <p:nvPr/>
        </p:nvSpPr>
        <p:spPr>
          <a:xfrm>
            <a:off x="7219454" y="1840220"/>
            <a:ext cx="970578" cy="276999"/>
          </a:xfrm>
          <a:prstGeom prst="rect">
            <a:avLst/>
          </a:prstGeom>
          <a:noFill/>
        </p:spPr>
        <p:txBody>
          <a:bodyPr wrap="square" rtlCol="0">
            <a:spAutoFit/>
          </a:bodyPr>
          <a:lstStyle/>
          <a:p>
            <a:r>
              <a:rPr lang="fr-FR" sz="1200" dirty="0"/>
              <a:t>12 000€</a:t>
            </a:r>
          </a:p>
        </p:txBody>
      </p:sp>
      <p:sp>
        <p:nvSpPr>
          <p:cNvPr id="88" name="ZoneTexte 87">
            <a:extLst>
              <a:ext uri="{FF2B5EF4-FFF2-40B4-BE49-F238E27FC236}">
                <a16:creationId xmlns:a16="http://schemas.microsoft.com/office/drawing/2014/main" id="{2F46B66F-5358-4698-A34B-FF9B024ED154}"/>
              </a:ext>
            </a:extLst>
          </p:cNvPr>
          <p:cNvSpPr txBox="1"/>
          <p:nvPr/>
        </p:nvSpPr>
        <p:spPr>
          <a:xfrm>
            <a:off x="3798971" y="1820225"/>
            <a:ext cx="696740" cy="276999"/>
          </a:xfrm>
          <a:prstGeom prst="rect">
            <a:avLst/>
          </a:prstGeom>
          <a:noFill/>
        </p:spPr>
        <p:txBody>
          <a:bodyPr wrap="square" rtlCol="0">
            <a:spAutoFit/>
          </a:bodyPr>
          <a:lstStyle/>
          <a:p>
            <a:r>
              <a:rPr lang="fr-FR" sz="1200" dirty="0"/>
              <a:t>12 000€ </a:t>
            </a:r>
          </a:p>
        </p:txBody>
      </p:sp>
      <p:sp>
        <p:nvSpPr>
          <p:cNvPr id="90" name="ZoneTexte 89">
            <a:extLst>
              <a:ext uri="{FF2B5EF4-FFF2-40B4-BE49-F238E27FC236}">
                <a16:creationId xmlns:a16="http://schemas.microsoft.com/office/drawing/2014/main" id="{78AAD3C9-EF98-4E2A-84CD-F9C254BBA4B8}"/>
              </a:ext>
            </a:extLst>
          </p:cNvPr>
          <p:cNvSpPr txBox="1"/>
          <p:nvPr/>
        </p:nvSpPr>
        <p:spPr>
          <a:xfrm>
            <a:off x="6049814" y="1918663"/>
            <a:ext cx="586737" cy="276999"/>
          </a:xfrm>
          <a:prstGeom prst="rect">
            <a:avLst/>
          </a:prstGeom>
          <a:noFill/>
        </p:spPr>
        <p:txBody>
          <a:bodyPr wrap="square" rtlCol="0">
            <a:spAutoFit/>
          </a:bodyPr>
          <a:lstStyle/>
          <a:p>
            <a:r>
              <a:rPr lang="fr-FR" sz="1200" dirty="0"/>
              <a:t>0€</a:t>
            </a:r>
          </a:p>
        </p:txBody>
      </p:sp>
      <p:sp>
        <p:nvSpPr>
          <p:cNvPr id="123" name="Flèche : droite rayée 122">
            <a:extLst>
              <a:ext uri="{FF2B5EF4-FFF2-40B4-BE49-F238E27FC236}">
                <a16:creationId xmlns:a16="http://schemas.microsoft.com/office/drawing/2014/main" id="{A6C8C051-9D87-4A35-B26E-65F33C9E6B3F}"/>
              </a:ext>
            </a:extLst>
          </p:cNvPr>
          <p:cNvSpPr/>
          <p:nvPr/>
        </p:nvSpPr>
        <p:spPr>
          <a:xfrm rot="5400000">
            <a:off x="4908628" y="2935203"/>
            <a:ext cx="812758" cy="1578555"/>
          </a:xfrm>
          <a:prstGeom prst="stripedRightArrow">
            <a:avLst>
              <a:gd name="adj1" fmla="val 53565"/>
              <a:gd name="adj2" fmla="val 545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a:extLst>
              <a:ext uri="{FF2B5EF4-FFF2-40B4-BE49-F238E27FC236}">
                <a16:creationId xmlns:a16="http://schemas.microsoft.com/office/drawing/2014/main" id="{35AF2BB3-ADB8-4756-BFE3-1FACD2D36422}"/>
              </a:ext>
            </a:extLst>
          </p:cNvPr>
          <p:cNvSpPr txBox="1"/>
          <p:nvPr/>
        </p:nvSpPr>
        <p:spPr>
          <a:xfrm>
            <a:off x="4757996" y="3327807"/>
            <a:ext cx="1169626" cy="400110"/>
          </a:xfrm>
          <a:prstGeom prst="rect">
            <a:avLst/>
          </a:prstGeom>
          <a:noFill/>
        </p:spPr>
        <p:txBody>
          <a:bodyPr wrap="square" rtlCol="0">
            <a:spAutoFit/>
          </a:bodyPr>
          <a:lstStyle/>
          <a:p>
            <a:pPr algn="ctr"/>
            <a:r>
              <a:rPr lang="fr-FR" sz="2000" b="1" dirty="0">
                <a:solidFill>
                  <a:srgbClr val="C00000"/>
                </a:solidFill>
              </a:rPr>
              <a:t>22%</a:t>
            </a:r>
            <a:endParaRPr lang="fr-FR" sz="1400" b="1" dirty="0">
              <a:solidFill>
                <a:srgbClr val="C00000"/>
              </a:solidFill>
            </a:endParaRPr>
          </a:p>
        </p:txBody>
      </p:sp>
      <p:sp>
        <p:nvSpPr>
          <p:cNvPr id="131" name="ZoneTexte 130">
            <a:extLst>
              <a:ext uri="{FF2B5EF4-FFF2-40B4-BE49-F238E27FC236}">
                <a16:creationId xmlns:a16="http://schemas.microsoft.com/office/drawing/2014/main" id="{3F376DC9-2F36-4568-923F-DABD93357158}"/>
              </a:ext>
            </a:extLst>
          </p:cNvPr>
          <p:cNvSpPr txBox="1"/>
          <p:nvPr/>
        </p:nvSpPr>
        <p:spPr>
          <a:xfrm>
            <a:off x="6508312" y="3345765"/>
            <a:ext cx="1169626" cy="400110"/>
          </a:xfrm>
          <a:prstGeom prst="rect">
            <a:avLst/>
          </a:prstGeom>
          <a:noFill/>
        </p:spPr>
        <p:txBody>
          <a:bodyPr wrap="square" rtlCol="0">
            <a:spAutoFit/>
          </a:bodyPr>
          <a:lstStyle/>
          <a:p>
            <a:pPr algn="ctr"/>
            <a:r>
              <a:rPr lang="fr-FR" sz="2000" b="1" dirty="0">
                <a:solidFill>
                  <a:srgbClr val="C00000"/>
                </a:solidFill>
              </a:rPr>
              <a:t>27%</a:t>
            </a:r>
          </a:p>
        </p:txBody>
      </p:sp>
      <p:sp>
        <p:nvSpPr>
          <p:cNvPr id="139" name="Rectangle 138">
            <a:extLst>
              <a:ext uri="{FF2B5EF4-FFF2-40B4-BE49-F238E27FC236}">
                <a16:creationId xmlns:a16="http://schemas.microsoft.com/office/drawing/2014/main" id="{E978320E-28EB-46C5-BD1A-00F05B9EC1F1}"/>
              </a:ext>
            </a:extLst>
          </p:cNvPr>
          <p:cNvSpPr/>
          <p:nvPr/>
        </p:nvSpPr>
        <p:spPr>
          <a:xfrm rot="10800000">
            <a:off x="4454941" y="4373363"/>
            <a:ext cx="167532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a:extLst>
              <a:ext uri="{FF2B5EF4-FFF2-40B4-BE49-F238E27FC236}">
                <a16:creationId xmlns:a16="http://schemas.microsoft.com/office/drawing/2014/main" id="{9C991CDA-547E-4803-9804-4CA0BB9CB146}"/>
              </a:ext>
            </a:extLst>
          </p:cNvPr>
          <p:cNvSpPr/>
          <p:nvPr/>
        </p:nvSpPr>
        <p:spPr>
          <a:xfrm rot="10800000">
            <a:off x="4464082" y="4371238"/>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4" name="Connecteur droit avec flèche 143">
            <a:extLst>
              <a:ext uri="{FF2B5EF4-FFF2-40B4-BE49-F238E27FC236}">
                <a16:creationId xmlns:a16="http://schemas.microsoft.com/office/drawing/2014/main" id="{2F897A6C-D9A3-4D5E-AC44-294F8B4B6A80}"/>
              </a:ext>
            </a:extLst>
          </p:cNvPr>
          <p:cNvCxnSpPr>
            <a:cxnSpLocks/>
          </p:cNvCxnSpPr>
          <p:nvPr/>
        </p:nvCxnSpPr>
        <p:spPr>
          <a:xfrm>
            <a:off x="4518238" y="4320995"/>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1A3DA557-277D-49AE-9B72-B78C1732BAA9}"/>
              </a:ext>
            </a:extLst>
          </p:cNvPr>
          <p:cNvSpPr/>
          <p:nvPr/>
        </p:nvSpPr>
        <p:spPr>
          <a:xfrm rot="10800000">
            <a:off x="2544461" y="4378586"/>
            <a:ext cx="183310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3B6040B5-590A-45CE-85EE-645FDA8D8B9B}"/>
              </a:ext>
            </a:extLst>
          </p:cNvPr>
          <p:cNvSpPr/>
          <p:nvPr/>
        </p:nvSpPr>
        <p:spPr>
          <a:xfrm rot="10800000">
            <a:off x="2554989" y="4380175"/>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3" name="Connecteur droit avec flèche 142">
            <a:extLst>
              <a:ext uri="{FF2B5EF4-FFF2-40B4-BE49-F238E27FC236}">
                <a16:creationId xmlns:a16="http://schemas.microsoft.com/office/drawing/2014/main" id="{C08D376A-274B-4238-A2EA-39110A0EF36F}"/>
              </a:ext>
            </a:extLst>
          </p:cNvPr>
          <p:cNvCxnSpPr>
            <a:cxnSpLocks/>
          </p:cNvCxnSpPr>
          <p:nvPr/>
        </p:nvCxnSpPr>
        <p:spPr>
          <a:xfrm>
            <a:off x="2562018" y="4313751"/>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6" name="ZoneTexte 145">
            <a:extLst>
              <a:ext uri="{FF2B5EF4-FFF2-40B4-BE49-F238E27FC236}">
                <a16:creationId xmlns:a16="http://schemas.microsoft.com/office/drawing/2014/main" id="{545A3005-9510-45E9-BE4B-F33E61C7D20C}"/>
              </a:ext>
            </a:extLst>
          </p:cNvPr>
          <p:cNvSpPr txBox="1"/>
          <p:nvPr/>
        </p:nvSpPr>
        <p:spPr>
          <a:xfrm>
            <a:off x="2450007" y="4056438"/>
            <a:ext cx="407928" cy="276999"/>
          </a:xfrm>
          <a:prstGeom prst="rect">
            <a:avLst/>
          </a:prstGeom>
          <a:noFill/>
        </p:spPr>
        <p:txBody>
          <a:bodyPr wrap="square" rtlCol="0">
            <a:spAutoFit/>
          </a:bodyPr>
          <a:lstStyle/>
          <a:p>
            <a:r>
              <a:rPr lang="fr-FR" sz="1200" dirty="0">
                <a:solidFill>
                  <a:srgbClr val="C00000"/>
                </a:solidFill>
              </a:rPr>
              <a:t>0€</a:t>
            </a:r>
          </a:p>
        </p:txBody>
      </p:sp>
      <p:sp>
        <p:nvSpPr>
          <p:cNvPr id="148" name="ZoneTexte 147">
            <a:extLst>
              <a:ext uri="{FF2B5EF4-FFF2-40B4-BE49-F238E27FC236}">
                <a16:creationId xmlns:a16="http://schemas.microsoft.com/office/drawing/2014/main" id="{307D15FC-193D-4B9C-991A-3290542DD4FD}"/>
              </a:ext>
            </a:extLst>
          </p:cNvPr>
          <p:cNvSpPr txBox="1"/>
          <p:nvPr/>
        </p:nvSpPr>
        <p:spPr>
          <a:xfrm>
            <a:off x="3154645" y="4150956"/>
            <a:ext cx="1519958" cy="276999"/>
          </a:xfrm>
          <a:prstGeom prst="rect">
            <a:avLst/>
          </a:prstGeom>
          <a:noFill/>
        </p:spPr>
        <p:txBody>
          <a:bodyPr wrap="square" rtlCol="0">
            <a:spAutoFit/>
          </a:bodyPr>
          <a:lstStyle/>
          <a:p>
            <a:r>
              <a:rPr lang="fr-FR" sz="1200" dirty="0">
                <a:solidFill>
                  <a:srgbClr val="C00000"/>
                </a:solidFill>
              </a:rPr>
              <a:t>2 640€ </a:t>
            </a:r>
            <a:r>
              <a:rPr lang="fr-FR" sz="900" dirty="0">
                <a:solidFill>
                  <a:srgbClr val="C00000"/>
                </a:solidFill>
              </a:rPr>
              <a:t>MAXIMUM</a:t>
            </a:r>
            <a:endParaRPr lang="fr-FR" sz="1200" dirty="0">
              <a:solidFill>
                <a:srgbClr val="C00000"/>
              </a:solidFill>
            </a:endParaRPr>
          </a:p>
        </p:txBody>
      </p:sp>
      <p:sp>
        <p:nvSpPr>
          <p:cNvPr id="150" name="ZoneTexte 149">
            <a:extLst>
              <a:ext uri="{FF2B5EF4-FFF2-40B4-BE49-F238E27FC236}">
                <a16:creationId xmlns:a16="http://schemas.microsoft.com/office/drawing/2014/main" id="{91A53DE3-EEAD-4A86-B5A8-DFB6053433B0}"/>
              </a:ext>
            </a:extLst>
          </p:cNvPr>
          <p:cNvSpPr txBox="1"/>
          <p:nvPr/>
        </p:nvSpPr>
        <p:spPr>
          <a:xfrm>
            <a:off x="4421808" y="4069169"/>
            <a:ext cx="407928" cy="276999"/>
          </a:xfrm>
          <a:prstGeom prst="rect">
            <a:avLst/>
          </a:prstGeom>
          <a:noFill/>
        </p:spPr>
        <p:txBody>
          <a:bodyPr wrap="square" rtlCol="0">
            <a:spAutoFit/>
          </a:bodyPr>
          <a:lstStyle/>
          <a:p>
            <a:r>
              <a:rPr lang="fr-FR" sz="1200" dirty="0">
                <a:solidFill>
                  <a:srgbClr val="C00000"/>
                </a:solidFill>
              </a:rPr>
              <a:t>0€</a:t>
            </a:r>
          </a:p>
        </p:txBody>
      </p:sp>
      <p:sp>
        <p:nvSpPr>
          <p:cNvPr id="151" name="ZoneTexte 150">
            <a:extLst>
              <a:ext uri="{FF2B5EF4-FFF2-40B4-BE49-F238E27FC236}">
                <a16:creationId xmlns:a16="http://schemas.microsoft.com/office/drawing/2014/main" id="{D40304E7-CC94-42E4-8157-2021763B4AD5}"/>
              </a:ext>
            </a:extLst>
          </p:cNvPr>
          <p:cNvSpPr txBox="1"/>
          <p:nvPr/>
        </p:nvSpPr>
        <p:spPr>
          <a:xfrm>
            <a:off x="5095414" y="4159083"/>
            <a:ext cx="1519958" cy="276999"/>
          </a:xfrm>
          <a:prstGeom prst="rect">
            <a:avLst/>
          </a:prstGeom>
          <a:noFill/>
        </p:spPr>
        <p:txBody>
          <a:bodyPr wrap="square" rtlCol="0">
            <a:spAutoFit/>
          </a:bodyPr>
          <a:lstStyle/>
          <a:p>
            <a:r>
              <a:rPr lang="fr-FR" sz="1200" dirty="0">
                <a:solidFill>
                  <a:srgbClr val="C00000"/>
                </a:solidFill>
              </a:rPr>
              <a:t>2 640€ </a:t>
            </a:r>
            <a:r>
              <a:rPr lang="fr-FR" sz="900" dirty="0">
                <a:solidFill>
                  <a:srgbClr val="C00000"/>
                </a:solidFill>
              </a:rPr>
              <a:t>MAXIMUM</a:t>
            </a:r>
            <a:endParaRPr lang="fr-FR" sz="1200" dirty="0">
              <a:solidFill>
                <a:srgbClr val="C00000"/>
              </a:solidFill>
            </a:endParaRPr>
          </a:p>
        </p:txBody>
      </p:sp>
      <p:sp>
        <p:nvSpPr>
          <p:cNvPr id="154" name="Accolade fermante 153">
            <a:extLst>
              <a:ext uri="{FF2B5EF4-FFF2-40B4-BE49-F238E27FC236}">
                <a16:creationId xmlns:a16="http://schemas.microsoft.com/office/drawing/2014/main" id="{6A86EE05-48F1-4C36-9A57-BC81D8B93597}"/>
              </a:ext>
            </a:extLst>
          </p:cNvPr>
          <p:cNvSpPr/>
          <p:nvPr/>
        </p:nvSpPr>
        <p:spPr>
          <a:xfrm rot="5400000">
            <a:off x="5045557" y="2434664"/>
            <a:ext cx="341471" cy="5544462"/>
          </a:xfrm>
          <a:prstGeom prst="rightBrace">
            <a:avLst>
              <a:gd name="adj1" fmla="val 48927"/>
              <a:gd name="adj2" fmla="val 50484"/>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3" name="ZoneTexte 162">
            <a:extLst>
              <a:ext uri="{FF2B5EF4-FFF2-40B4-BE49-F238E27FC236}">
                <a16:creationId xmlns:a16="http://schemas.microsoft.com/office/drawing/2014/main" id="{A91CDCF2-1F2B-4A9B-B165-09380CE3D413}"/>
              </a:ext>
            </a:extLst>
          </p:cNvPr>
          <p:cNvSpPr txBox="1"/>
          <p:nvPr/>
        </p:nvSpPr>
        <p:spPr>
          <a:xfrm>
            <a:off x="4718635" y="3595157"/>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65" name="ZoneTexte 164">
            <a:extLst>
              <a:ext uri="{FF2B5EF4-FFF2-40B4-BE49-F238E27FC236}">
                <a16:creationId xmlns:a16="http://schemas.microsoft.com/office/drawing/2014/main" id="{AAD97A87-5C4E-4A0C-BA75-0A6AF5CF3C36}"/>
              </a:ext>
            </a:extLst>
          </p:cNvPr>
          <p:cNvSpPr txBox="1"/>
          <p:nvPr/>
        </p:nvSpPr>
        <p:spPr>
          <a:xfrm>
            <a:off x="4733890" y="3748195"/>
            <a:ext cx="1208390" cy="276999"/>
          </a:xfrm>
          <a:prstGeom prst="rect">
            <a:avLst/>
          </a:prstGeom>
          <a:noFill/>
        </p:spPr>
        <p:txBody>
          <a:bodyPr wrap="square" rtlCol="0">
            <a:spAutoFit/>
          </a:bodyPr>
          <a:lstStyle/>
          <a:p>
            <a:pPr algn="ctr"/>
            <a:r>
              <a:rPr lang="fr-FR" sz="1200" b="1" dirty="0">
                <a:solidFill>
                  <a:srgbClr val="C00000"/>
                </a:solidFill>
              </a:rPr>
              <a:t>d’impôt</a:t>
            </a:r>
          </a:p>
        </p:txBody>
      </p:sp>
      <p:sp>
        <p:nvSpPr>
          <p:cNvPr id="167" name="ZoneTexte 166">
            <a:extLst>
              <a:ext uri="{FF2B5EF4-FFF2-40B4-BE49-F238E27FC236}">
                <a16:creationId xmlns:a16="http://schemas.microsoft.com/office/drawing/2014/main" id="{469F908A-0CC1-4D06-B27C-FD5BE3841F8A}"/>
              </a:ext>
            </a:extLst>
          </p:cNvPr>
          <p:cNvSpPr txBox="1"/>
          <p:nvPr/>
        </p:nvSpPr>
        <p:spPr>
          <a:xfrm>
            <a:off x="6486506" y="3580091"/>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69" name="ZoneTexte 168">
            <a:extLst>
              <a:ext uri="{FF2B5EF4-FFF2-40B4-BE49-F238E27FC236}">
                <a16:creationId xmlns:a16="http://schemas.microsoft.com/office/drawing/2014/main" id="{7DF304E7-AFCE-4893-82EE-FE639F93D541}"/>
              </a:ext>
            </a:extLst>
          </p:cNvPr>
          <p:cNvSpPr txBox="1"/>
          <p:nvPr/>
        </p:nvSpPr>
        <p:spPr>
          <a:xfrm>
            <a:off x="6515829" y="3733129"/>
            <a:ext cx="1208390" cy="276999"/>
          </a:xfrm>
          <a:prstGeom prst="rect">
            <a:avLst/>
          </a:prstGeom>
          <a:noFill/>
        </p:spPr>
        <p:txBody>
          <a:bodyPr wrap="square" rtlCol="0">
            <a:spAutoFit/>
          </a:bodyPr>
          <a:lstStyle/>
          <a:p>
            <a:pPr algn="ctr"/>
            <a:r>
              <a:rPr lang="fr-FR" sz="1200" b="1" dirty="0">
                <a:solidFill>
                  <a:srgbClr val="C00000"/>
                </a:solidFill>
              </a:rPr>
              <a:t>d’impôt</a:t>
            </a:r>
          </a:p>
        </p:txBody>
      </p:sp>
      <p:sp>
        <p:nvSpPr>
          <p:cNvPr id="171" name="ZoneTexte 170">
            <a:extLst>
              <a:ext uri="{FF2B5EF4-FFF2-40B4-BE49-F238E27FC236}">
                <a16:creationId xmlns:a16="http://schemas.microsoft.com/office/drawing/2014/main" id="{AF448014-012F-47C4-95EC-5150C5866F33}"/>
              </a:ext>
            </a:extLst>
          </p:cNvPr>
          <p:cNvSpPr txBox="1"/>
          <p:nvPr/>
        </p:nvSpPr>
        <p:spPr>
          <a:xfrm>
            <a:off x="2893020" y="3591606"/>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27" name="ZoneTexte 126">
            <a:extLst>
              <a:ext uri="{FF2B5EF4-FFF2-40B4-BE49-F238E27FC236}">
                <a16:creationId xmlns:a16="http://schemas.microsoft.com/office/drawing/2014/main" id="{7ED1A2A4-A421-408C-9747-AF238D2E2025}"/>
              </a:ext>
            </a:extLst>
          </p:cNvPr>
          <p:cNvSpPr txBox="1"/>
          <p:nvPr/>
        </p:nvSpPr>
        <p:spPr>
          <a:xfrm>
            <a:off x="2914285" y="3347105"/>
            <a:ext cx="1169626" cy="400110"/>
          </a:xfrm>
          <a:prstGeom prst="rect">
            <a:avLst/>
          </a:prstGeom>
          <a:noFill/>
        </p:spPr>
        <p:txBody>
          <a:bodyPr wrap="square" rtlCol="0">
            <a:spAutoFit/>
          </a:bodyPr>
          <a:lstStyle/>
          <a:p>
            <a:pPr algn="ctr"/>
            <a:r>
              <a:rPr lang="fr-FR" sz="2000" b="1" dirty="0">
                <a:solidFill>
                  <a:srgbClr val="C00000"/>
                </a:solidFill>
              </a:rPr>
              <a:t>22%</a:t>
            </a:r>
            <a:endParaRPr lang="fr-FR" sz="1400" b="1" dirty="0">
              <a:solidFill>
                <a:srgbClr val="C00000"/>
              </a:solidFill>
            </a:endParaRPr>
          </a:p>
        </p:txBody>
      </p:sp>
      <p:sp>
        <p:nvSpPr>
          <p:cNvPr id="173" name="ZoneTexte 172">
            <a:extLst>
              <a:ext uri="{FF2B5EF4-FFF2-40B4-BE49-F238E27FC236}">
                <a16:creationId xmlns:a16="http://schemas.microsoft.com/office/drawing/2014/main" id="{09B04205-365C-4838-AAF8-FEC1795DC5DA}"/>
              </a:ext>
            </a:extLst>
          </p:cNvPr>
          <p:cNvSpPr txBox="1"/>
          <p:nvPr/>
        </p:nvSpPr>
        <p:spPr>
          <a:xfrm>
            <a:off x="2868282" y="3758923"/>
            <a:ext cx="1208390" cy="276999"/>
          </a:xfrm>
          <a:prstGeom prst="rect">
            <a:avLst/>
          </a:prstGeom>
          <a:noFill/>
        </p:spPr>
        <p:txBody>
          <a:bodyPr wrap="square" rtlCol="0">
            <a:spAutoFit/>
          </a:bodyPr>
          <a:lstStyle/>
          <a:p>
            <a:pPr algn="ctr"/>
            <a:r>
              <a:rPr lang="fr-FR" sz="1200" b="1" dirty="0">
                <a:solidFill>
                  <a:srgbClr val="C00000"/>
                </a:solidFill>
              </a:rPr>
              <a:t>d’impôt</a:t>
            </a:r>
          </a:p>
        </p:txBody>
      </p:sp>
      <p:sp>
        <p:nvSpPr>
          <p:cNvPr id="181" name="Rectangle : coins arrondis 180">
            <a:extLst>
              <a:ext uri="{FF2B5EF4-FFF2-40B4-BE49-F238E27FC236}">
                <a16:creationId xmlns:a16="http://schemas.microsoft.com/office/drawing/2014/main" id="{0E787E86-F274-4EB1-804F-557D0E6614BC}"/>
              </a:ext>
            </a:extLst>
          </p:cNvPr>
          <p:cNvSpPr/>
          <p:nvPr/>
        </p:nvSpPr>
        <p:spPr>
          <a:xfrm>
            <a:off x="7990449" y="6457072"/>
            <a:ext cx="914400" cy="237680"/>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a:extLst>
              <a:ext uri="{FF2B5EF4-FFF2-40B4-BE49-F238E27FC236}">
                <a16:creationId xmlns:a16="http://schemas.microsoft.com/office/drawing/2014/main" id="{F2C1AB44-67EE-45DD-B0E9-9C4D2C54D9E6}"/>
              </a:ext>
            </a:extLst>
          </p:cNvPr>
          <p:cNvSpPr txBox="1"/>
          <p:nvPr/>
        </p:nvSpPr>
        <p:spPr>
          <a:xfrm>
            <a:off x="8072090" y="6447327"/>
            <a:ext cx="914400" cy="276999"/>
          </a:xfrm>
          <a:prstGeom prst="rect">
            <a:avLst/>
          </a:prstGeom>
          <a:noFill/>
        </p:spPr>
        <p:txBody>
          <a:bodyPr wrap="square" rtlCol="0">
            <a:spAutoFit/>
          </a:bodyPr>
          <a:lstStyle/>
          <a:p>
            <a:r>
              <a:rPr lang="fr-FR" sz="1200" b="1" dirty="0">
                <a:solidFill>
                  <a:schemeClr val="tx1">
                    <a:lumMod val="65000"/>
                    <a:lumOff val="35000"/>
                  </a:schemeClr>
                </a:solidFill>
              </a:rPr>
              <a:t>SUITE</a:t>
            </a:r>
          </a:p>
        </p:txBody>
      </p:sp>
      <p:pic>
        <p:nvPicPr>
          <p:cNvPr id="187" name="Image 186">
            <a:extLst>
              <a:ext uri="{FF2B5EF4-FFF2-40B4-BE49-F238E27FC236}">
                <a16:creationId xmlns:a16="http://schemas.microsoft.com/office/drawing/2014/main" id="{E3A279DD-E7CC-40C8-AADD-0BBE4B26ED6B}"/>
              </a:ext>
            </a:extLst>
          </p:cNvPr>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156"/>
          <a:stretch/>
        </p:blipFill>
        <p:spPr bwMode="auto">
          <a:xfrm>
            <a:off x="8443034" y="6447327"/>
            <a:ext cx="461816" cy="367812"/>
          </a:xfrm>
          <a:prstGeom prst="rect">
            <a:avLst/>
          </a:prstGeom>
          <a:ln>
            <a:noFill/>
          </a:ln>
          <a:extLst>
            <a:ext uri="{53640926-AAD7-44D8-BBD7-CCE9431645EC}">
              <a14:shadowObscured xmlns:a14="http://schemas.microsoft.com/office/drawing/2010/main"/>
            </a:ext>
          </a:extLst>
        </p:spPr>
      </p:pic>
      <p:grpSp>
        <p:nvGrpSpPr>
          <p:cNvPr id="36" name="Groupe 35">
            <a:extLst>
              <a:ext uri="{FF2B5EF4-FFF2-40B4-BE49-F238E27FC236}">
                <a16:creationId xmlns:a16="http://schemas.microsoft.com/office/drawing/2014/main" id="{C0AD82EA-F196-4180-9A8B-115E75A01BE1}"/>
              </a:ext>
            </a:extLst>
          </p:cNvPr>
          <p:cNvGrpSpPr/>
          <p:nvPr/>
        </p:nvGrpSpPr>
        <p:grpSpPr>
          <a:xfrm>
            <a:off x="660261" y="5552504"/>
            <a:ext cx="7943364" cy="860015"/>
            <a:chOff x="452956" y="5764599"/>
            <a:chExt cx="7943364" cy="860015"/>
          </a:xfrm>
        </p:grpSpPr>
        <p:pic>
          <p:nvPicPr>
            <p:cNvPr id="23" name="Image 22">
              <a:extLst>
                <a:ext uri="{FF2B5EF4-FFF2-40B4-BE49-F238E27FC236}">
                  <a16:creationId xmlns:a16="http://schemas.microsoft.com/office/drawing/2014/main" id="{F759D28F-C417-48BC-B946-11F986BAC1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051" t="9115" r="6920" b="6178"/>
            <a:stretch/>
          </p:blipFill>
          <p:spPr>
            <a:xfrm>
              <a:off x="480239" y="5764599"/>
              <a:ext cx="637899" cy="794363"/>
            </a:xfrm>
            <a:prstGeom prst="rect">
              <a:avLst/>
            </a:prstGeom>
          </p:spPr>
        </p:pic>
        <p:sp>
          <p:nvSpPr>
            <p:cNvPr id="24" name="ZoneTexte 23">
              <a:extLst>
                <a:ext uri="{FF2B5EF4-FFF2-40B4-BE49-F238E27FC236}">
                  <a16:creationId xmlns:a16="http://schemas.microsoft.com/office/drawing/2014/main" id="{5E5DF897-FB8B-4C4F-9681-91473EB4EB86}"/>
                </a:ext>
              </a:extLst>
            </p:cNvPr>
            <p:cNvSpPr txBox="1"/>
            <p:nvPr/>
          </p:nvSpPr>
          <p:spPr>
            <a:xfrm>
              <a:off x="452956" y="5841827"/>
              <a:ext cx="1229598" cy="215444"/>
            </a:xfrm>
            <a:prstGeom prst="rect">
              <a:avLst/>
            </a:prstGeom>
            <a:noFill/>
          </p:spPr>
          <p:txBody>
            <a:bodyPr wrap="square" rtlCol="0">
              <a:spAutoFit/>
            </a:bodyPr>
            <a:lstStyle/>
            <a:p>
              <a:r>
                <a:rPr lang="fr-FR" sz="800" b="1" dirty="0">
                  <a:solidFill>
                    <a:srgbClr val="C00000"/>
                  </a:solidFill>
                </a:rPr>
                <a:t>ATTENTION</a:t>
              </a:r>
            </a:p>
          </p:txBody>
        </p:sp>
        <p:sp>
          <p:nvSpPr>
            <p:cNvPr id="26" name="ZoneTexte 25">
              <a:extLst>
                <a:ext uri="{FF2B5EF4-FFF2-40B4-BE49-F238E27FC236}">
                  <a16:creationId xmlns:a16="http://schemas.microsoft.com/office/drawing/2014/main" id="{B20F1ED3-DC28-40C6-83E7-BAAF46C14463}"/>
                </a:ext>
              </a:extLst>
            </p:cNvPr>
            <p:cNvSpPr txBox="1"/>
            <p:nvPr/>
          </p:nvSpPr>
          <p:spPr>
            <a:xfrm>
              <a:off x="1505243" y="6039839"/>
              <a:ext cx="6891077" cy="584775"/>
            </a:xfrm>
            <a:prstGeom prst="rect">
              <a:avLst/>
            </a:prstGeom>
            <a:noFill/>
          </p:spPr>
          <p:txBody>
            <a:bodyPr wrap="square" rtlCol="0">
              <a:spAutoFit/>
            </a:bodyPr>
            <a:lstStyle/>
            <a:p>
              <a:pPr algn="ctr"/>
              <a:r>
                <a:rPr lang="fr-FR" sz="1600" dirty="0"/>
                <a:t>Le </a:t>
              </a:r>
              <a:r>
                <a:rPr lang="fr-FR" sz="1600" b="1" dirty="0"/>
                <a:t>montant de cette réduction d’impôt </a:t>
              </a:r>
              <a:r>
                <a:rPr lang="fr-FR" sz="1600" dirty="0"/>
                <a:t>entre aussi dans le calcul </a:t>
              </a:r>
            </a:p>
            <a:p>
              <a:pPr algn="ctr"/>
              <a:r>
                <a:rPr lang="fr-FR" sz="1600" dirty="0"/>
                <a:t>du </a:t>
              </a:r>
              <a:r>
                <a:rPr lang="fr-FR" sz="1600" b="1" dirty="0"/>
                <a:t>plafonnement global des niches fiscales </a:t>
              </a:r>
              <a:r>
                <a:rPr lang="fr-FR" sz="1600" dirty="0"/>
                <a:t>de 10 000€ </a:t>
              </a:r>
              <a:r>
                <a:rPr lang="fr-FR" sz="1100" i="1" dirty="0"/>
                <a:t>(Art. 200-0A du CGI)</a:t>
              </a:r>
              <a:endParaRPr lang="fr-FR" sz="1600" i="1" dirty="0"/>
            </a:p>
          </p:txBody>
        </p:sp>
      </p:grpSp>
      <p:sp>
        <p:nvSpPr>
          <p:cNvPr id="28" name="ZoneTexte 27">
            <a:extLst>
              <a:ext uri="{FF2B5EF4-FFF2-40B4-BE49-F238E27FC236}">
                <a16:creationId xmlns:a16="http://schemas.microsoft.com/office/drawing/2014/main" id="{8A76C628-15A6-4B9A-ACC3-1506991DFDBE}"/>
              </a:ext>
            </a:extLst>
          </p:cNvPr>
          <p:cNvSpPr txBox="1"/>
          <p:nvPr/>
        </p:nvSpPr>
        <p:spPr>
          <a:xfrm>
            <a:off x="2419707" y="1930229"/>
            <a:ext cx="586737" cy="276999"/>
          </a:xfrm>
          <a:prstGeom prst="rect">
            <a:avLst/>
          </a:prstGeom>
          <a:noFill/>
        </p:spPr>
        <p:txBody>
          <a:bodyPr wrap="square" rtlCol="0">
            <a:spAutoFit/>
          </a:bodyPr>
          <a:lstStyle/>
          <a:p>
            <a:r>
              <a:rPr lang="fr-FR" sz="1200" dirty="0"/>
              <a:t>0€</a:t>
            </a:r>
          </a:p>
        </p:txBody>
      </p:sp>
      <p:grpSp>
        <p:nvGrpSpPr>
          <p:cNvPr id="35" name="Groupe 34">
            <a:extLst>
              <a:ext uri="{FF2B5EF4-FFF2-40B4-BE49-F238E27FC236}">
                <a16:creationId xmlns:a16="http://schemas.microsoft.com/office/drawing/2014/main" id="{B8C3B5E1-6B56-42A5-BC5B-0CA4EA47390B}"/>
              </a:ext>
            </a:extLst>
          </p:cNvPr>
          <p:cNvGrpSpPr/>
          <p:nvPr/>
        </p:nvGrpSpPr>
        <p:grpSpPr>
          <a:xfrm>
            <a:off x="356171" y="2305852"/>
            <a:ext cx="2041715" cy="523220"/>
            <a:chOff x="389857" y="1786589"/>
            <a:chExt cx="2041715" cy="523220"/>
          </a:xfrm>
        </p:grpSpPr>
        <p:grpSp>
          <p:nvGrpSpPr>
            <p:cNvPr id="31" name="Groupe 30">
              <a:extLst>
                <a:ext uri="{FF2B5EF4-FFF2-40B4-BE49-F238E27FC236}">
                  <a16:creationId xmlns:a16="http://schemas.microsoft.com/office/drawing/2014/main" id="{2F8E4E02-CCCE-4388-BA43-092CC5721E25}"/>
                </a:ext>
              </a:extLst>
            </p:cNvPr>
            <p:cNvGrpSpPr/>
            <p:nvPr/>
          </p:nvGrpSpPr>
          <p:grpSpPr>
            <a:xfrm>
              <a:off x="389857" y="1786589"/>
              <a:ext cx="2041715" cy="523220"/>
              <a:chOff x="389857" y="1786589"/>
              <a:chExt cx="2041715" cy="523220"/>
            </a:xfrm>
          </p:grpSpPr>
          <p:sp>
            <p:nvSpPr>
              <p:cNvPr id="15" name="Ellipse 14">
                <a:extLst>
                  <a:ext uri="{FF2B5EF4-FFF2-40B4-BE49-F238E27FC236}">
                    <a16:creationId xmlns:a16="http://schemas.microsoft.com/office/drawing/2014/main" id="{F4CD4AA3-22A6-4917-897E-6BD25589894F}"/>
                  </a:ext>
                </a:extLst>
              </p:cNvPr>
              <p:cNvSpPr/>
              <p:nvPr/>
            </p:nvSpPr>
            <p:spPr>
              <a:xfrm>
                <a:off x="389857" y="1838084"/>
                <a:ext cx="326665" cy="314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a:extLst>
                  <a:ext uri="{FF2B5EF4-FFF2-40B4-BE49-F238E27FC236}">
                    <a16:creationId xmlns:a16="http://schemas.microsoft.com/office/drawing/2014/main" id="{085F9126-BE23-41B4-B8E3-FE66B3BF51D4}"/>
                  </a:ext>
                </a:extLst>
              </p:cNvPr>
              <p:cNvSpPr txBox="1"/>
              <p:nvPr/>
            </p:nvSpPr>
            <p:spPr>
              <a:xfrm>
                <a:off x="693947" y="1786589"/>
                <a:ext cx="1737625" cy="523220"/>
              </a:xfrm>
              <a:prstGeom prst="rect">
                <a:avLst/>
              </a:prstGeom>
              <a:noFill/>
            </p:spPr>
            <p:txBody>
              <a:bodyPr wrap="square" rtlCol="0">
                <a:spAutoFit/>
              </a:bodyPr>
              <a:lstStyle/>
              <a:p>
                <a:r>
                  <a:rPr lang="fr-FR" sz="1400" b="1" dirty="0"/>
                  <a:t>Vos supports</a:t>
                </a:r>
                <a:br>
                  <a:rPr lang="fr-FR" sz="1400" b="1" dirty="0"/>
                </a:br>
                <a:r>
                  <a:rPr lang="fr-FR" sz="1400" b="1" dirty="0"/>
                  <a:t>d’investissement :</a:t>
                </a:r>
              </a:p>
            </p:txBody>
          </p:sp>
        </p:grpSp>
        <p:sp>
          <p:nvSpPr>
            <p:cNvPr id="33" name="ZoneTexte 32">
              <a:extLst>
                <a:ext uri="{FF2B5EF4-FFF2-40B4-BE49-F238E27FC236}">
                  <a16:creationId xmlns:a16="http://schemas.microsoft.com/office/drawing/2014/main" id="{0A9BC689-94AA-45BC-A2D5-9A8D5A70C98E}"/>
                </a:ext>
              </a:extLst>
            </p:cNvPr>
            <p:cNvSpPr txBox="1"/>
            <p:nvPr/>
          </p:nvSpPr>
          <p:spPr>
            <a:xfrm>
              <a:off x="420723" y="1819414"/>
              <a:ext cx="253137" cy="338554"/>
            </a:xfrm>
            <a:prstGeom prst="rect">
              <a:avLst/>
            </a:prstGeom>
            <a:noFill/>
          </p:spPr>
          <p:txBody>
            <a:bodyPr wrap="square" rtlCol="0">
              <a:spAutoFit/>
            </a:bodyPr>
            <a:lstStyle/>
            <a:p>
              <a:r>
                <a:rPr lang="fr-FR" sz="1600" b="1" dirty="0">
                  <a:solidFill>
                    <a:schemeClr val="bg1"/>
                  </a:solidFill>
                </a:rPr>
                <a:t>2</a:t>
              </a:r>
            </a:p>
          </p:txBody>
        </p:sp>
      </p:grpSp>
      <p:sp>
        <p:nvSpPr>
          <p:cNvPr id="37" name="ZoneTexte 36">
            <a:extLst>
              <a:ext uri="{FF2B5EF4-FFF2-40B4-BE49-F238E27FC236}">
                <a16:creationId xmlns:a16="http://schemas.microsoft.com/office/drawing/2014/main" id="{A6FFA826-73D2-4B57-8858-816A148567B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pic>
        <p:nvPicPr>
          <p:cNvPr id="38" name="Picture 8" descr="User icon - stick man, circle, people, button, avatar in 2020 | Portrait  cartoon, Icon, Face profile">
            <a:extLst>
              <a:ext uri="{FF2B5EF4-FFF2-40B4-BE49-F238E27FC236}">
                <a16:creationId xmlns:a16="http://schemas.microsoft.com/office/drawing/2014/main" id="{DD83F0F7-A106-4627-A03A-A4D9C374E1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116" y="158060"/>
            <a:ext cx="674348" cy="67434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hlinkClick r:id="rId7" action="ppaction://hlinksldjump"/>
            <a:extLst>
              <a:ext uri="{FF2B5EF4-FFF2-40B4-BE49-F238E27FC236}">
                <a16:creationId xmlns:a16="http://schemas.microsoft.com/office/drawing/2014/main" id="{5FE2A395-4AE4-47C4-BF7B-242587B27E73}"/>
              </a:ext>
            </a:extLst>
          </p:cNvPr>
          <p:cNvSpPr/>
          <p:nvPr/>
        </p:nvSpPr>
        <p:spPr>
          <a:xfrm>
            <a:off x="7448155" y="6151275"/>
            <a:ext cx="1545694" cy="645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67E954B1-4475-414B-A3AF-004E8D72FF86}"/>
              </a:ext>
            </a:extLst>
          </p:cNvPr>
          <p:cNvSpPr txBox="1"/>
          <p:nvPr/>
        </p:nvSpPr>
        <p:spPr>
          <a:xfrm>
            <a:off x="3731558" y="1946692"/>
            <a:ext cx="831566" cy="247318"/>
          </a:xfrm>
          <a:prstGeom prst="rect">
            <a:avLst/>
          </a:prstGeom>
          <a:noFill/>
        </p:spPr>
        <p:txBody>
          <a:bodyPr wrap="square">
            <a:spAutoFit/>
          </a:bodyPr>
          <a:lstStyle/>
          <a:p>
            <a:r>
              <a:rPr lang="fr-FR" sz="1000" dirty="0"/>
              <a:t>maximum</a:t>
            </a:r>
          </a:p>
        </p:txBody>
      </p:sp>
      <p:sp>
        <p:nvSpPr>
          <p:cNvPr id="7" name="ZoneTexte 6">
            <a:extLst>
              <a:ext uri="{FF2B5EF4-FFF2-40B4-BE49-F238E27FC236}">
                <a16:creationId xmlns:a16="http://schemas.microsoft.com/office/drawing/2014/main" id="{304BC1D6-F4FE-4198-82E5-96897A61FCA1}"/>
              </a:ext>
            </a:extLst>
          </p:cNvPr>
          <p:cNvSpPr txBox="1"/>
          <p:nvPr/>
        </p:nvSpPr>
        <p:spPr>
          <a:xfrm>
            <a:off x="7191399" y="1972515"/>
            <a:ext cx="831566" cy="247318"/>
          </a:xfrm>
          <a:prstGeom prst="rect">
            <a:avLst/>
          </a:prstGeom>
          <a:noFill/>
        </p:spPr>
        <p:txBody>
          <a:bodyPr wrap="square">
            <a:spAutoFit/>
          </a:bodyPr>
          <a:lstStyle/>
          <a:p>
            <a:r>
              <a:rPr lang="fr-FR" sz="1000" dirty="0"/>
              <a:t>maximum</a:t>
            </a:r>
          </a:p>
        </p:txBody>
      </p:sp>
      <p:sp>
        <p:nvSpPr>
          <p:cNvPr id="78" name="ZoneTexte 77">
            <a:extLst>
              <a:ext uri="{FF2B5EF4-FFF2-40B4-BE49-F238E27FC236}">
                <a16:creationId xmlns:a16="http://schemas.microsoft.com/office/drawing/2014/main" id="{5C52C5F0-1E9E-47F2-A93A-81F2BFA02601}"/>
              </a:ext>
            </a:extLst>
          </p:cNvPr>
          <p:cNvSpPr txBox="1"/>
          <p:nvPr/>
        </p:nvSpPr>
        <p:spPr>
          <a:xfrm>
            <a:off x="2562018" y="2871062"/>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80" name="ZoneTexte 79">
            <a:extLst>
              <a:ext uri="{FF2B5EF4-FFF2-40B4-BE49-F238E27FC236}">
                <a16:creationId xmlns:a16="http://schemas.microsoft.com/office/drawing/2014/main" id="{CFECD743-9E71-450F-AF90-119C259D298A}"/>
              </a:ext>
            </a:extLst>
          </p:cNvPr>
          <p:cNvSpPr txBox="1"/>
          <p:nvPr/>
        </p:nvSpPr>
        <p:spPr>
          <a:xfrm>
            <a:off x="6172472" y="2909076"/>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91" name="ZoneTexte 90">
            <a:extLst>
              <a:ext uri="{FF2B5EF4-FFF2-40B4-BE49-F238E27FC236}">
                <a16:creationId xmlns:a16="http://schemas.microsoft.com/office/drawing/2014/main" id="{EE3491BA-AE7D-42EE-B84E-6299E0B98925}"/>
              </a:ext>
            </a:extLst>
          </p:cNvPr>
          <p:cNvSpPr txBox="1"/>
          <p:nvPr/>
        </p:nvSpPr>
        <p:spPr>
          <a:xfrm>
            <a:off x="2320553" y="5396760"/>
            <a:ext cx="6122480" cy="369332"/>
          </a:xfrm>
          <a:prstGeom prst="rect">
            <a:avLst/>
          </a:prstGeom>
          <a:noFill/>
        </p:spPr>
        <p:txBody>
          <a:bodyPr wrap="square">
            <a:spAutoFit/>
          </a:bodyPr>
          <a:lstStyle/>
          <a:p>
            <a:pPr algn="ctr"/>
            <a:r>
              <a:rPr lang="fr-FR" sz="1800" b="1" dirty="0">
                <a:solidFill>
                  <a:srgbClr val="CC0000"/>
                </a:solidFill>
              </a:rPr>
              <a:t>Jusqu’à 8 520€ de réduction d’impôt !*</a:t>
            </a:r>
          </a:p>
        </p:txBody>
      </p:sp>
      <p:sp>
        <p:nvSpPr>
          <p:cNvPr id="82" name="ZoneTexte 81">
            <a:extLst>
              <a:ext uri="{FF2B5EF4-FFF2-40B4-BE49-F238E27FC236}">
                <a16:creationId xmlns:a16="http://schemas.microsoft.com/office/drawing/2014/main" id="{3C8E38E5-C1CE-45B0-8A5C-FEE56544CA11}"/>
              </a:ext>
            </a:extLst>
          </p:cNvPr>
          <p:cNvSpPr txBox="1"/>
          <p:nvPr/>
        </p:nvSpPr>
        <p:spPr>
          <a:xfrm>
            <a:off x="118905" y="6505418"/>
            <a:ext cx="7830724" cy="307777"/>
          </a:xfrm>
          <a:prstGeom prst="rect">
            <a:avLst/>
          </a:prstGeom>
          <a:noFill/>
        </p:spPr>
        <p:txBody>
          <a:bodyPr wrap="square" rtlCol="0">
            <a:spAutoFit/>
          </a:bodyPr>
          <a:lstStyle/>
          <a:p>
            <a:r>
              <a:rPr lang="fr-FR" sz="700" dirty="0"/>
              <a:t>* Hypothèses de taux de réduction d’impôt sur les FIP et FCPI retenus pour cette simulation.  Réduction d'impôt sur le montant du versement net de frais d’entrée.  </a:t>
            </a:r>
            <a:br>
              <a:rPr lang="fr-FR" sz="700" dirty="0"/>
            </a:br>
            <a:r>
              <a:rPr lang="fr-FR" sz="700" dirty="0"/>
              <a:t>   Réduction applicable uniquement au titre de 'imposition de l'année de versement  (non-reportable). Sous conditions de durée de détention. Avantage fiscal soumis au plafond des niches fiscales de 10 000 €. </a:t>
            </a:r>
          </a:p>
        </p:txBody>
      </p:sp>
      <p:grpSp>
        <p:nvGrpSpPr>
          <p:cNvPr id="12" name="Groupe 11">
            <a:extLst>
              <a:ext uri="{FF2B5EF4-FFF2-40B4-BE49-F238E27FC236}">
                <a16:creationId xmlns:a16="http://schemas.microsoft.com/office/drawing/2014/main" id="{A4B229F7-47C9-4EA6-BB20-A96D3B5F5BD2}"/>
              </a:ext>
            </a:extLst>
          </p:cNvPr>
          <p:cNvGrpSpPr/>
          <p:nvPr/>
        </p:nvGrpSpPr>
        <p:grpSpPr>
          <a:xfrm>
            <a:off x="394000" y="1197557"/>
            <a:ext cx="8415365" cy="523220"/>
            <a:chOff x="394000" y="1197557"/>
            <a:chExt cx="8415365" cy="523220"/>
          </a:xfrm>
        </p:grpSpPr>
        <p:sp>
          <p:nvSpPr>
            <p:cNvPr id="3" name="Ellipse 2">
              <a:extLst>
                <a:ext uri="{FF2B5EF4-FFF2-40B4-BE49-F238E27FC236}">
                  <a16:creationId xmlns:a16="http://schemas.microsoft.com/office/drawing/2014/main" id="{B6B37348-735E-4CD5-9667-D4BEEC4BF675}"/>
                </a:ext>
              </a:extLst>
            </p:cNvPr>
            <p:cNvSpPr/>
            <p:nvPr/>
          </p:nvSpPr>
          <p:spPr>
            <a:xfrm>
              <a:off x="394000" y="1277301"/>
              <a:ext cx="326665" cy="314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F0EB088-3BFA-415B-9513-F5BF9D8AE65B}"/>
                </a:ext>
              </a:extLst>
            </p:cNvPr>
            <p:cNvSpPr txBox="1"/>
            <p:nvPr/>
          </p:nvSpPr>
          <p:spPr>
            <a:xfrm>
              <a:off x="2116589" y="1227401"/>
              <a:ext cx="407928" cy="338554"/>
            </a:xfrm>
            <a:prstGeom prst="rect">
              <a:avLst/>
            </a:prstGeom>
            <a:noFill/>
          </p:spPr>
          <p:txBody>
            <a:bodyPr wrap="square" rtlCol="0">
              <a:spAutoFit/>
            </a:bodyPr>
            <a:lstStyle/>
            <a:p>
              <a:r>
                <a:rPr lang="fr-FR" sz="1600" dirty="0"/>
                <a:t>0€</a:t>
              </a:r>
            </a:p>
          </p:txBody>
        </p:sp>
        <p:cxnSp>
          <p:nvCxnSpPr>
            <p:cNvPr id="63" name="Connecteur droit avec flèche 62">
              <a:extLst>
                <a:ext uri="{FF2B5EF4-FFF2-40B4-BE49-F238E27FC236}">
                  <a16:creationId xmlns:a16="http://schemas.microsoft.com/office/drawing/2014/main" id="{BBFFA5A5-CB3E-46C3-BE56-A5D5B8670E3F}"/>
                </a:ext>
              </a:extLst>
            </p:cNvPr>
            <p:cNvCxnSpPr>
              <a:cxnSpLocks/>
            </p:cNvCxnSpPr>
            <p:nvPr/>
          </p:nvCxnSpPr>
          <p:spPr>
            <a:xfrm>
              <a:off x="2494420" y="1419640"/>
              <a:ext cx="5394538" cy="11975"/>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2E1A873B-EF2A-4DBF-BC10-3964ED458AB5}"/>
                </a:ext>
              </a:extLst>
            </p:cNvPr>
            <p:cNvSpPr txBox="1"/>
            <p:nvPr/>
          </p:nvSpPr>
          <p:spPr>
            <a:xfrm>
              <a:off x="679679" y="1197557"/>
              <a:ext cx="1513218" cy="523220"/>
            </a:xfrm>
            <a:prstGeom prst="rect">
              <a:avLst/>
            </a:prstGeom>
            <a:noFill/>
          </p:spPr>
          <p:txBody>
            <a:bodyPr wrap="square" rtlCol="0">
              <a:spAutoFit/>
            </a:bodyPr>
            <a:lstStyle/>
            <a:p>
              <a:r>
                <a:rPr lang="fr-FR" sz="1400" b="1" dirty="0"/>
                <a:t>Votre investissement :</a:t>
              </a:r>
            </a:p>
          </p:txBody>
        </p:sp>
        <p:sp>
          <p:nvSpPr>
            <p:cNvPr id="79" name="ZoneTexte 78">
              <a:extLst>
                <a:ext uri="{FF2B5EF4-FFF2-40B4-BE49-F238E27FC236}">
                  <a16:creationId xmlns:a16="http://schemas.microsoft.com/office/drawing/2014/main" id="{9CAF209D-5461-49B4-80F9-8389FBF01878}"/>
                </a:ext>
              </a:extLst>
            </p:cNvPr>
            <p:cNvSpPr txBox="1"/>
            <p:nvPr/>
          </p:nvSpPr>
          <p:spPr>
            <a:xfrm>
              <a:off x="7852762" y="1251395"/>
              <a:ext cx="956603" cy="338554"/>
            </a:xfrm>
            <a:prstGeom prst="rect">
              <a:avLst/>
            </a:prstGeom>
            <a:noFill/>
          </p:spPr>
          <p:txBody>
            <a:bodyPr wrap="square" rtlCol="0">
              <a:spAutoFit/>
            </a:bodyPr>
            <a:lstStyle/>
            <a:p>
              <a:r>
                <a:rPr lang="fr-FR" sz="1600" dirty="0"/>
                <a:t>36 000€</a:t>
              </a:r>
            </a:p>
          </p:txBody>
        </p:sp>
        <p:cxnSp>
          <p:nvCxnSpPr>
            <p:cNvPr id="86" name="Connecteur droit 85">
              <a:extLst>
                <a:ext uri="{FF2B5EF4-FFF2-40B4-BE49-F238E27FC236}">
                  <a16:creationId xmlns:a16="http://schemas.microsoft.com/office/drawing/2014/main" id="{07FB9DDE-CFA2-4A14-8425-292294512BD9}"/>
                </a:ext>
              </a:extLst>
            </p:cNvPr>
            <p:cNvCxnSpPr>
              <a:cxnSpLocks/>
            </p:cNvCxnSpPr>
            <p:nvPr/>
          </p:nvCxnSpPr>
          <p:spPr>
            <a:xfrm>
              <a:off x="4478740" y="1300495"/>
              <a:ext cx="0" cy="288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865CA18D-64EF-421B-9048-CE336C2793E4}"/>
                </a:ext>
              </a:extLst>
            </p:cNvPr>
            <p:cNvSpPr txBox="1"/>
            <p:nvPr/>
          </p:nvSpPr>
          <p:spPr>
            <a:xfrm>
              <a:off x="410271" y="1249956"/>
              <a:ext cx="253137" cy="338554"/>
            </a:xfrm>
            <a:prstGeom prst="rect">
              <a:avLst/>
            </a:prstGeom>
            <a:noFill/>
          </p:spPr>
          <p:txBody>
            <a:bodyPr wrap="square" rtlCol="0">
              <a:spAutoFit/>
            </a:bodyPr>
            <a:lstStyle/>
            <a:p>
              <a:r>
                <a:rPr lang="fr-FR" sz="1600" b="1" dirty="0">
                  <a:solidFill>
                    <a:schemeClr val="bg1"/>
                  </a:solidFill>
                </a:rPr>
                <a:t>1</a:t>
              </a:r>
            </a:p>
          </p:txBody>
        </p:sp>
        <p:cxnSp>
          <p:nvCxnSpPr>
            <p:cNvPr id="76" name="Connecteur droit 75">
              <a:extLst>
                <a:ext uri="{FF2B5EF4-FFF2-40B4-BE49-F238E27FC236}">
                  <a16:creationId xmlns:a16="http://schemas.microsoft.com/office/drawing/2014/main" id="{8B53A872-50B9-4BB1-82C2-884851A691EF}"/>
                </a:ext>
              </a:extLst>
            </p:cNvPr>
            <p:cNvCxnSpPr>
              <a:cxnSpLocks/>
            </p:cNvCxnSpPr>
            <p:nvPr/>
          </p:nvCxnSpPr>
          <p:spPr>
            <a:xfrm>
              <a:off x="6122604" y="1300495"/>
              <a:ext cx="0" cy="288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E3C10EC5-BABC-4561-83E3-4FF9D292985B}"/>
              </a:ext>
            </a:extLst>
          </p:cNvPr>
          <p:cNvSpPr/>
          <p:nvPr/>
        </p:nvSpPr>
        <p:spPr>
          <a:xfrm rot="10800000">
            <a:off x="4454942" y="2243994"/>
            <a:ext cx="1675328" cy="656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8F3DEF94-E808-47B8-B192-C8E64274B103}"/>
              </a:ext>
            </a:extLst>
          </p:cNvPr>
          <p:cNvSpPr/>
          <p:nvPr/>
        </p:nvSpPr>
        <p:spPr>
          <a:xfrm rot="10800000">
            <a:off x="4454941" y="2251162"/>
            <a:ext cx="1470171" cy="6496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id="{224A47FC-11A9-4B61-AEB5-8E1A9A3D4A8E}"/>
              </a:ext>
            </a:extLst>
          </p:cNvPr>
          <p:cNvSpPr txBox="1"/>
          <p:nvPr/>
        </p:nvSpPr>
        <p:spPr>
          <a:xfrm>
            <a:off x="4562298" y="2354213"/>
            <a:ext cx="1470173" cy="400110"/>
          </a:xfrm>
          <a:prstGeom prst="rect">
            <a:avLst/>
          </a:prstGeom>
          <a:noFill/>
        </p:spPr>
        <p:txBody>
          <a:bodyPr wrap="square" rtlCol="0">
            <a:spAutoFit/>
          </a:bodyPr>
          <a:lstStyle/>
          <a:p>
            <a:pPr algn="ctr"/>
            <a:r>
              <a:rPr lang="fr-FR" sz="2000" b="1" dirty="0">
                <a:solidFill>
                  <a:schemeClr val="bg1"/>
                </a:solidFill>
              </a:rPr>
              <a:t>FIP</a:t>
            </a:r>
          </a:p>
        </p:txBody>
      </p:sp>
      <p:cxnSp>
        <p:nvCxnSpPr>
          <p:cNvPr id="87" name="Connecteur droit avec flèche 86">
            <a:extLst>
              <a:ext uri="{FF2B5EF4-FFF2-40B4-BE49-F238E27FC236}">
                <a16:creationId xmlns:a16="http://schemas.microsoft.com/office/drawing/2014/main" id="{97A5977E-2716-43A2-A032-5A423153706C}"/>
              </a:ext>
            </a:extLst>
          </p:cNvPr>
          <p:cNvCxnSpPr>
            <a:cxnSpLocks/>
          </p:cNvCxnSpPr>
          <p:nvPr/>
        </p:nvCxnSpPr>
        <p:spPr>
          <a:xfrm>
            <a:off x="4454944" y="2196758"/>
            <a:ext cx="1636831"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ZoneTexte 88">
            <a:extLst>
              <a:ext uri="{FF2B5EF4-FFF2-40B4-BE49-F238E27FC236}">
                <a16:creationId xmlns:a16="http://schemas.microsoft.com/office/drawing/2014/main" id="{82F08D7C-858F-4A0F-8603-211D502C9C62}"/>
              </a:ext>
            </a:extLst>
          </p:cNvPr>
          <p:cNvSpPr txBox="1"/>
          <p:nvPr/>
        </p:nvSpPr>
        <p:spPr>
          <a:xfrm>
            <a:off x="5471825" y="1836376"/>
            <a:ext cx="970578" cy="276999"/>
          </a:xfrm>
          <a:prstGeom prst="rect">
            <a:avLst/>
          </a:prstGeom>
          <a:noFill/>
        </p:spPr>
        <p:txBody>
          <a:bodyPr wrap="square" rtlCol="0">
            <a:spAutoFit/>
          </a:bodyPr>
          <a:lstStyle/>
          <a:p>
            <a:r>
              <a:rPr lang="fr-FR" sz="1200" dirty="0"/>
              <a:t>12 000€</a:t>
            </a:r>
          </a:p>
        </p:txBody>
      </p:sp>
      <p:sp>
        <p:nvSpPr>
          <p:cNvPr id="92" name="ZoneTexte 91">
            <a:extLst>
              <a:ext uri="{FF2B5EF4-FFF2-40B4-BE49-F238E27FC236}">
                <a16:creationId xmlns:a16="http://schemas.microsoft.com/office/drawing/2014/main" id="{8A2007E3-DEDF-425B-A803-3DFE7322C5EE}"/>
              </a:ext>
            </a:extLst>
          </p:cNvPr>
          <p:cNvSpPr txBox="1"/>
          <p:nvPr/>
        </p:nvSpPr>
        <p:spPr>
          <a:xfrm>
            <a:off x="4344389" y="1914819"/>
            <a:ext cx="586737" cy="276999"/>
          </a:xfrm>
          <a:prstGeom prst="rect">
            <a:avLst/>
          </a:prstGeom>
          <a:noFill/>
        </p:spPr>
        <p:txBody>
          <a:bodyPr wrap="square" rtlCol="0">
            <a:spAutoFit/>
          </a:bodyPr>
          <a:lstStyle/>
          <a:p>
            <a:r>
              <a:rPr lang="fr-FR" sz="1200" dirty="0"/>
              <a:t>0€</a:t>
            </a:r>
          </a:p>
        </p:txBody>
      </p:sp>
      <p:sp>
        <p:nvSpPr>
          <p:cNvPr id="93" name="ZoneTexte 92">
            <a:extLst>
              <a:ext uri="{FF2B5EF4-FFF2-40B4-BE49-F238E27FC236}">
                <a16:creationId xmlns:a16="http://schemas.microsoft.com/office/drawing/2014/main" id="{8D173B40-3362-4C5E-89FC-E6F1A358C0FB}"/>
              </a:ext>
            </a:extLst>
          </p:cNvPr>
          <p:cNvSpPr txBox="1"/>
          <p:nvPr/>
        </p:nvSpPr>
        <p:spPr>
          <a:xfrm>
            <a:off x="5443770" y="1968671"/>
            <a:ext cx="831566" cy="247318"/>
          </a:xfrm>
          <a:prstGeom prst="rect">
            <a:avLst/>
          </a:prstGeom>
          <a:noFill/>
        </p:spPr>
        <p:txBody>
          <a:bodyPr wrap="square">
            <a:spAutoFit/>
          </a:bodyPr>
          <a:lstStyle/>
          <a:p>
            <a:r>
              <a:rPr lang="fr-FR" sz="1000" dirty="0"/>
              <a:t>maximum</a:t>
            </a:r>
          </a:p>
        </p:txBody>
      </p:sp>
      <p:sp>
        <p:nvSpPr>
          <p:cNvPr id="94" name="ZoneTexte 93">
            <a:extLst>
              <a:ext uri="{FF2B5EF4-FFF2-40B4-BE49-F238E27FC236}">
                <a16:creationId xmlns:a16="http://schemas.microsoft.com/office/drawing/2014/main" id="{13144BE6-9E70-4E2F-998C-A46554E67BEA}"/>
              </a:ext>
            </a:extLst>
          </p:cNvPr>
          <p:cNvSpPr txBox="1"/>
          <p:nvPr/>
        </p:nvSpPr>
        <p:spPr>
          <a:xfrm>
            <a:off x="4424920" y="2893269"/>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95" name="Rectangle 94">
            <a:extLst>
              <a:ext uri="{FF2B5EF4-FFF2-40B4-BE49-F238E27FC236}">
                <a16:creationId xmlns:a16="http://schemas.microsoft.com/office/drawing/2014/main" id="{D0A8BA58-B2D2-4FE7-86B1-434136764A94}"/>
              </a:ext>
            </a:extLst>
          </p:cNvPr>
          <p:cNvSpPr/>
          <p:nvPr/>
        </p:nvSpPr>
        <p:spPr>
          <a:xfrm rot="10800000">
            <a:off x="6209087" y="4358245"/>
            <a:ext cx="167532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id="{F91AE9C2-5887-4982-A9BF-C8A97B19F660}"/>
              </a:ext>
            </a:extLst>
          </p:cNvPr>
          <p:cNvSpPr/>
          <p:nvPr/>
        </p:nvSpPr>
        <p:spPr>
          <a:xfrm rot="10800000">
            <a:off x="6204160" y="4356120"/>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avec flèche 96">
            <a:extLst>
              <a:ext uri="{FF2B5EF4-FFF2-40B4-BE49-F238E27FC236}">
                <a16:creationId xmlns:a16="http://schemas.microsoft.com/office/drawing/2014/main" id="{24128AC8-0B5E-4A74-AADF-15AC881CBCDA}"/>
              </a:ext>
            </a:extLst>
          </p:cNvPr>
          <p:cNvCxnSpPr>
            <a:cxnSpLocks/>
          </p:cNvCxnSpPr>
          <p:nvPr/>
        </p:nvCxnSpPr>
        <p:spPr>
          <a:xfrm>
            <a:off x="6272384" y="4305877"/>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ZoneTexte 97">
            <a:extLst>
              <a:ext uri="{FF2B5EF4-FFF2-40B4-BE49-F238E27FC236}">
                <a16:creationId xmlns:a16="http://schemas.microsoft.com/office/drawing/2014/main" id="{22B8DB08-385D-496E-80CB-22B04392F6C3}"/>
              </a:ext>
            </a:extLst>
          </p:cNvPr>
          <p:cNvSpPr txBox="1"/>
          <p:nvPr/>
        </p:nvSpPr>
        <p:spPr>
          <a:xfrm>
            <a:off x="6175954" y="4068119"/>
            <a:ext cx="407928" cy="276999"/>
          </a:xfrm>
          <a:prstGeom prst="rect">
            <a:avLst/>
          </a:prstGeom>
          <a:noFill/>
        </p:spPr>
        <p:txBody>
          <a:bodyPr wrap="square" rtlCol="0">
            <a:spAutoFit/>
          </a:bodyPr>
          <a:lstStyle/>
          <a:p>
            <a:r>
              <a:rPr lang="fr-FR" sz="1200" dirty="0">
                <a:solidFill>
                  <a:srgbClr val="C00000"/>
                </a:solidFill>
              </a:rPr>
              <a:t>0€</a:t>
            </a:r>
          </a:p>
        </p:txBody>
      </p:sp>
      <p:sp>
        <p:nvSpPr>
          <p:cNvPr id="99" name="ZoneTexte 98">
            <a:extLst>
              <a:ext uri="{FF2B5EF4-FFF2-40B4-BE49-F238E27FC236}">
                <a16:creationId xmlns:a16="http://schemas.microsoft.com/office/drawing/2014/main" id="{E16972EA-A71B-416C-8578-843401F3AB95}"/>
              </a:ext>
            </a:extLst>
          </p:cNvPr>
          <p:cNvSpPr txBox="1"/>
          <p:nvPr/>
        </p:nvSpPr>
        <p:spPr>
          <a:xfrm>
            <a:off x="6849560" y="4143965"/>
            <a:ext cx="1519958" cy="276999"/>
          </a:xfrm>
          <a:prstGeom prst="rect">
            <a:avLst/>
          </a:prstGeom>
          <a:noFill/>
        </p:spPr>
        <p:txBody>
          <a:bodyPr wrap="square" rtlCol="0">
            <a:spAutoFit/>
          </a:bodyPr>
          <a:lstStyle/>
          <a:p>
            <a:r>
              <a:rPr lang="fr-FR" sz="1200" dirty="0">
                <a:solidFill>
                  <a:srgbClr val="C00000"/>
                </a:solidFill>
              </a:rPr>
              <a:t>3 240€ </a:t>
            </a:r>
            <a:r>
              <a:rPr lang="fr-FR" sz="900" dirty="0">
                <a:solidFill>
                  <a:srgbClr val="C00000"/>
                </a:solidFill>
              </a:rPr>
              <a:t>MAXIMUM</a:t>
            </a:r>
            <a:endParaRPr lang="fr-FR" sz="1200" dirty="0">
              <a:solidFill>
                <a:srgbClr val="C00000"/>
              </a:solidFill>
            </a:endParaRPr>
          </a:p>
        </p:txBody>
      </p:sp>
    </p:spTree>
    <p:extLst>
      <p:ext uri="{BB962C8B-B14F-4D97-AF65-F5344CB8AC3E}">
        <p14:creationId xmlns:p14="http://schemas.microsoft.com/office/powerpoint/2010/main" val="2558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left)">
                                      <p:cBhvr>
                                        <p:cTn id="34" dur="500"/>
                                        <p:tgtEl>
                                          <p:spTgt spid="8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left)">
                                      <p:cBhvr>
                                        <p:cTn id="40" dur="500"/>
                                        <p:tgtEl>
                                          <p:spTgt spid="89"/>
                                        </p:tgtEl>
                                      </p:cBhvr>
                                    </p:animEffect>
                                  </p:childTnLst>
                                </p:cTn>
                              </p:par>
                              <p:par>
                                <p:cTn id="41" presetID="22" presetClass="entr" presetSubtype="8"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left)">
                                      <p:cBhvr>
                                        <p:cTn id="43" dur="500"/>
                                        <p:tgtEl>
                                          <p:spTgt spid="8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500"/>
                                        <p:tgtEl>
                                          <p:spTgt spid="9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left)">
                                      <p:cBhvr>
                                        <p:cTn id="50" dur="500"/>
                                        <p:tgtEl>
                                          <p:spTgt spid="9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left)">
                                      <p:cBhvr>
                                        <p:cTn id="53" dur="500"/>
                                        <p:tgtEl>
                                          <p:spTgt spid="5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par>
                                <p:cTn id="60" presetID="22" presetClass="entr" presetSubtype="8"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7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7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6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6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3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69"/>
                                        </p:tgtEl>
                                        <p:attrNameLst>
                                          <p:attrName>style.visibility</p:attrName>
                                        </p:attrNameLst>
                                      </p:cBhvr>
                                      <p:to>
                                        <p:strVal val="visible"/>
                                      </p:to>
                                    </p:set>
                                  </p:childTnLst>
                                </p:cTn>
                              </p:par>
                              <p:par>
                                <p:cTn id="92" presetID="16" presetClass="entr" presetSubtype="37"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barn(outVertical)">
                                      <p:cBhvr>
                                        <p:cTn id="94" dur="500"/>
                                        <p:tgtEl>
                                          <p:spTgt spid="78"/>
                                        </p:tgtEl>
                                      </p:cBhvr>
                                    </p:animEffect>
                                  </p:childTnLst>
                                </p:cTn>
                              </p:par>
                              <p:par>
                                <p:cTn id="95" presetID="16" presetClass="entr" presetSubtype="37"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arn(outVertical)">
                                      <p:cBhvr>
                                        <p:cTn id="97" dur="500"/>
                                        <p:tgtEl>
                                          <p:spTgt spid="80"/>
                                        </p:tgtEl>
                                      </p:cBhvr>
                                    </p:animEffect>
                                  </p:childTnLst>
                                </p:cTn>
                              </p:par>
                              <p:par>
                                <p:cTn id="98" presetID="16" presetClass="entr" presetSubtype="37"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barn(outVertical)">
                                      <p:cBhvr>
                                        <p:cTn id="100" dur="500"/>
                                        <p:tgtEl>
                                          <p:spTgt spid="94"/>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left)">
                                      <p:cBhvr>
                                        <p:cTn id="107" dur="500"/>
                                        <p:tgtEl>
                                          <p:spTgt spid="7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wipe(left)">
                                      <p:cBhvr>
                                        <p:cTn id="110" dur="500"/>
                                        <p:tgtEl>
                                          <p:spTgt spid="83"/>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121"/>
                                        </p:tgtEl>
                                        <p:attrNameLst>
                                          <p:attrName>style.visibility</p:attrName>
                                        </p:attrNameLst>
                                      </p:cBhvr>
                                      <p:to>
                                        <p:strVal val="visible"/>
                                      </p:to>
                                    </p:set>
                                    <p:animEffect transition="in" filter="wipe(up)">
                                      <p:cBhvr>
                                        <p:cTn id="114" dur="500"/>
                                        <p:tgtEl>
                                          <p:spTgt spid="121"/>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wipe(up)">
                                      <p:cBhvr>
                                        <p:cTn id="117" dur="500"/>
                                        <p:tgtEl>
                                          <p:spTgt spid="12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wipe(up)">
                                      <p:cBhvr>
                                        <p:cTn id="120" dur="500"/>
                                        <p:tgtEl>
                                          <p:spTgt spid="175"/>
                                        </p:tgtEl>
                                      </p:cBhvr>
                                    </p:animEffect>
                                  </p:childTnLst>
                                </p:cTn>
                              </p:par>
                            </p:childTnLst>
                          </p:cTn>
                        </p:par>
                        <p:par>
                          <p:cTn id="121" fill="hold">
                            <p:stCondLst>
                              <p:cond delay="1500"/>
                            </p:stCondLst>
                            <p:childTnLst>
                              <p:par>
                                <p:cTn id="122" presetID="1" presetClass="entr" presetSubtype="0"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3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95"/>
                                        </p:tgtEl>
                                        <p:attrNameLst>
                                          <p:attrName>style.visibility</p:attrName>
                                        </p:attrNameLst>
                                      </p:cBhvr>
                                      <p:to>
                                        <p:strVal val="visible"/>
                                      </p:to>
                                    </p:set>
                                  </p:childTnLst>
                                </p:cTn>
                              </p:par>
                              <p:par>
                                <p:cTn id="128" presetID="22" presetClass="entr" presetSubtype="8" fill="hold" grpId="0" nodeType="withEffect">
                                  <p:stCondLst>
                                    <p:cond delay="0"/>
                                  </p:stCondLst>
                                  <p:childTnLst>
                                    <p:set>
                                      <p:cBhvr>
                                        <p:cTn id="129" dur="1" fill="hold">
                                          <p:stCondLst>
                                            <p:cond delay="0"/>
                                          </p:stCondLst>
                                        </p:cTn>
                                        <p:tgtEl>
                                          <p:spTgt spid="146"/>
                                        </p:tgtEl>
                                        <p:attrNameLst>
                                          <p:attrName>style.visibility</p:attrName>
                                        </p:attrNameLst>
                                      </p:cBhvr>
                                      <p:to>
                                        <p:strVal val="visible"/>
                                      </p:to>
                                    </p:set>
                                    <p:animEffect transition="in" filter="wipe(left)">
                                      <p:cBhvr>
                                        <p:cTn id="130" dur="500"/>
                                        <p:tgtEl>
                                          <p:spTgt spid="146"/>
                                        </p:tgtEl>
                                      </p:cBhvr>
                                    </p:animEffect>
                                  </p:childTnLst>
                                </p:cTn>
                              </p:par>
                              <p:par>
                                <p:cTn id="131" presetID="22" presetClass="entr" presetSubtype="8" fill="hold" nodeType="with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wipe(left)">
                                      <p:cBhvr>
                                        <p:cTn id="133" dur="500"/>
                                        <p:tgtEl>
                                          <p:spTgt spid="143"/>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wipe(left)">
                                      <p:cBhvr>
                                        <p:cTn id="136" dur="500"/>
                                        <p:tgtEl>
                                          <p:spTgt spid="14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37"/>
                                        </p:tgtEl>
                                        <p:attrNameLst>
                                          <p:attrName>style.visibility</p:attrName>
                                        </p:attrNameLst>
                                      </p:cBhvr>
                                      <p:to>
                                        <p:strVal val="visible"/>
                                      </p:to>
                                    </p:set>
                                    <p:animEffect transition="in" filter="wipe(left)">
                                      <p:cBhvr>
                                        <p:cTn id="139" dur="500"/>
                                        <p:tgtEl>
                                          <p:spTgt spid="13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41"/>
                                        </p:tgtEl>
                                        <p:attrNameLst>
                                          <p:attrName>style.visibility</p:attrName>
                                        </p:attrNameLst>
                                      </p:cBhvr>
                                      <p:to>
                                        <p:strVal val="visible"/>
                                      </p:to>
                                    </p:set>
                                    <p:animEffect transition="in" filter="wipe(left)">
                                      <p:cBhvr>
                                        <p:cTn id="142" dur="500"/>
                                        <p:tgtEl>
                                          <p:spTgt spid="141"/>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50"/>
                                        </p:tgtEl>
                                        <p:attrNameLst>
                                          <p:attrName>style.visibility</p:attrName>
                                        </p:attrNameLst>
                                      </p:cBhvr>
                                      <p:to>
                                        <p:strVal val="visible"/>
                                      </p:to>
                                    </p:set>
                                    <p:animEffect transition="in" filter="wipe(left)">
                                      <p:cBhvr>
                                        <p:cTn id="145" dur="500"/>
                                        <p:tgtEl>
                                          <p:spTgt spid="150"/>
                                        </p:tgtEl>
                                      </p:cBhvr>
                                    </p:animEffect>
                                  </p:childTnLst>
                                </p:cTn>
                              </p:par>
                              <p:par>
                                <p:cTn id="146" presetID="22" presetClass="entr" presetSubtype="8" fill="hold"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wipe(left)">
                                      <p:cBhvr>
                                        <p:cTn id="148" dur="500"/>
                                        <p:tgtEl>
                                          <p:spTgt spid="144"/>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151"/>
                                        </p:tgtEl>
                                        <p:attrNameLst>
                                          <p:attrName>style.visibility</p:attrName>
                                        </p:attrNameLst>
                                      </p:cBhvr>
                                      <p:to>
                                        <p:strVal val="visible"/>
                                      </p:to>
                                    </p:set>
                                    <p:animEffect transition="in" filter="wipe(left)">
                                      <p:cBhvr>
                                        <p:cTn id="151" dur="500"/>
                                        <p:tgtEl>
                                          <p:spTgt spid="151"/>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wipe(left)">
                                      <p:cBhvr>
                                        <p:cTn id="154" dur="500"/>
                                        <p:tgtEl>
                                          <p:spTgt spid="9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500"/>
                                        <p:tgtEl>
                                          <p:spTgt spid="98"/>
                                        </p:tgtEl>
                                      </p:cBhvr>
                                    </p:animEffect>
                                  </p:childTnLst>
                                </p:cTn>
                              </p:par>
                              <p:par>
                                <p:cTn id="158" presetID="22" presetClass="entr" presetSubtype="8" fill="hold" nodeType="with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wipe(left)">
                                      <p:cBhvr>
                                        <p:cTn id="160" dur="500"/>
                                        <p:tgtEl>
                                          <p:spTgt spid="97"/>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wipe(left)">
                                      <p:cBhvr>
                                        <p:cTn id="163" dur="500"/>
                                        <p:tgtEl>
                                          <p:spTgt spid="99"/>
                                        </p:tgtEl>
                                      </p:cBhvr>
                                    </p:animEffect>
                                  </p:childTnLst>
                                </p:cTn>
                              </p:par>
                            </p:childTnLst>
                          </p:cTn>
                        </p:par>
                        <p:par>
                          <p:cTn id="164" fill="hold">
                            <p:stCondLst>
                              <p:cond delay="2000"/>
                            </p:stCondLst>
                            <p:childTnLst>
                              <p:par>
                                <p:cTn id="165" presetID="22" presetClass="entr" presetSubtype="1" fill="hold" grpId="0" nodeType="after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wipe(up)">
                                      <p:cBhvr>
                                        <p:cTn id="167" dur="500"/>
                                        <p:tgtEl>
                                          <p:spTgt spid="154"/>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91"/>
                                        </p:tgtEl>
                                        <p:attrNameLst>
                                          <p:attrName>style.visibility</p:attrName>
                                        </p:attrNameLst>
                                      </p:cBhvr>
                                      <p:to>
                                        <p:strVal val="visible"/>
                                      </p:to>
                                    </p:set>
                                    <p:animEffect transition="in" filter="wipe(up)">
                                      <p:cBhvr>
                                        <p:cTn id="170" dur="500"/>
                                        <p:tgtEl>
                                          <p:spTgt spid="91"/>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par>
                                <p:cTn id="176" presetID="1"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9"/>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187"/>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82"/>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81"/>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4" grpId="0" animBg="1"/>
      <p:bldP spid="11" grpId="0" animBg="1"/>
      <p:bldP spid="73" grpId="0" animBg="1"/>
      <p:bldP spid="16" grpId="0" animBg="1"/>
      <p:bldP spid="75" grpId="0"/>
      <p:bldP spid="18" grpId="0"/>
      <p:bldP spid="121" grpId="0" animBg="1"/>
      <p:bldP spid="175" grpId="0" animBg="1"/>
      <p:bldP spid="59" grpId="0"/>
      <p:bldP spid="84" grpId="0"/>
      <p:bldP spid="88" grpId="0"/>
      <p:bldP spid="90" grpId="0"/>
      <p:bldP spid="123" grpId="0" animBg="1"/>
      <p:bldP spid="129" grpId="0"/>
      <p:bldP spid="131" grpId="0"/>
      <p:bldP spid="139" grpId="0" animBg="1"/>
      <p:bldP spid="141" grpId="0" animBg="1"/>
      <p:bldP spid="133" grpId="0" animBg="1"/>
      <p:bldP spid="137" grpId="0" animBg="1"/>
      <p:bldP spid="146" grpId="0"/>
      <p:bldP spid="148" grpId="0"/>
      <p:bldP spid="150" grpId="0"/>
      <p:bldP spid="151" grpId="0"/>
      <p:bldP spid="154" grpId="0" animBg="1"/>
      <p:bldP spid="163" grpId="0"/>
      <p:bldP spid="165" grpId="0"/>
      <p:bldP spid="167" grpId="0"/>
      <p:bldP spid="169" grpId="0"/>
      <p:bldP spid="171" grpId="0"/>
      <p:bldP spid="127" grpId="0"/>
      <p:bldP spid="173" grpId="0"/>
      <p:bldP spid="181" grpId="0" animBg="1"/>
      <p:bldP spid="182" grpId="0"/>
      <p:bldP spid="28" grpId="0"/>
      <p:bldP spid="39" grpId="0"/>
      <p:bldP spid="70" grpId="0"/>
      <p:bldP spid="7" grpId="0"/>
      <p:bldP spid="78" grpId="0"/>
      <p:bldP spid="80" grpId="0"/>
      <p:bldP spid="91" grpId="0"/>
      <p:bldP spid="82" grpId="0"/>
      <p:bldP spid="81" grpId="0" animBg="1"/>
      <p:bldP spid="83" grpId="0" animBg="1"/>
      <p:bldP spid="85" grpId="0"/>
      <p:bldP spid="89" grpId="0"/>
      <p:bldP spid="92" grpId="0"/>
      <p:bldP spid="93" grpId="0"/>
      <p:bldP spid="94" grpId="0"/>
      <p:bldP spid="95" grpId="0" animBg="1"/>
      <p:bldP spid="96" grpId="0" animBg="1"/>
      <p:bldP spid="98"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54F9956-7FB9-4E86-98BC-0F55EEE5A043}"/>
              </a:ext>
            </a:extLst>
          </p:cNvPr>
          <p:cNvSpPr/>
          <p:nvPr/>
        </p:nvSpPr>
        <p:spPr>
          <a:xfrm rot="10800000">
            <a:off x="6202571" y="2247839"/>
            <a:ext cx="1675328" cy="645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257B70A6-7BC2-4FAE-B71C-8FB108C9957D}"/>
              </a:ext>
            </a:extLst>
          </p:cNvPr>
          <p:cNvSpPr/>
          <p:nvPr/>
        </p:nvSpPr>
        <p:spPr>
          <a:xfrm rot="10800000">
            <a:off x="6202569" y="2255005"/>
            <a:ext cx="1492326" cy="645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377CD80-7351-4153-A1F8-81B3920D7A34}"/>
              </a:ext>
            </a:extLst>
          </p:cNvPr>
          <p:cNvSpPr/>
          <p:nvPr/>
        </p:nvSpPr>
        <p:spPr>
          <a:xfrm rot="10800000">
            <a:off x="2537886" y="2256382"/>
            <a:ext cx="1839683" cy="645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05166F98-ECAD-4C12-A874-D41909FF945B}"/>
              </a:ext>
            </a:extLst>
          </p:cNvPr>
          <p:cNvSpPr/>
          <p:nvPr/>
        </p:nvSpPr>
        <p:spPr>
          <a:xfrm rot="10800000">
            <a:off x="2535013" y="2258511"/>
            <a:ext cx="1642469" cy="645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5CB5DEA-E8E9-489A-B308-01276857F1ED}"/>
              </a:ext>
            </a:extLst>
          </p:cNvPr>
          <p:cNvSpPr/>
          <p:nvPr/>
        </p:nvSpPr>
        <p:spPr>
          <a:xfrm>
            <a:off x="359201" y="3378763"/>
            <a:ext cx="326665" cy="3145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A40D714F-FA8A-4934-A38A-F55702976A35}"/>
              </a:ext>
            </a:extLst>
          </p:cNvPr>
          <p:cNvSpPr txBox="1"/>
          <p:nvPr/>
        </p:nvSpPr>
        <p:spPr>
          <a:xfrm>
            <a:off x="717878" y="3277227"/>
            <a:ext cx="3345338" cy="523220"/>
          </a:xfrm>
          <a:prstGeom prst="rect">
            <a:avLst/>
          </a:prstGeom>
          <a:noFill/>
        </p:spPr>
        <p:txBody>
          <a:bodyPr wrap="square" rtlCol="0">
            <a:spAutoFit/>
          </a:bodyPr>
          <a:lstStyle/>
          <a:p>
            <a:r>
              <a:rPr lang="fr-FR" sz="1400" b="1" dirty="0">
                <a:solidFill>
                  <a:srgbClr val="C00000"/>
                </a:solidFill>
              </a:rPr>
              <a:t>Vos réductions</a:t>
            </a:r>
          </a:p>
          <a:p>
            <a:r>
              <a:rPr lang="fr-FR" sz="1400" b="1" dirty="0">
                <a:solidFill>
                  <a:srgbClr val="C00000"/>
                </a:solidFill>
              </a:rPr>
              <a:t>d’impôt* :</a:t>
            </a:r>
          </a:p>
        </p:txBody>
      </p:sp>
      <p:sp>
        <p:nvSpPr>
          <p:cNvPr id="18" name="ZoneTexte 17">
            <a:extLst>
              <a:ext uri="{FF2B5EF4-FFF2-40B4-BE49-F238E27FC236}">
                <a16:creationId xmlns:a16="http://schemas.microsoft.com/office/drawing/2014/main" id="{B1782444-C5AD-4861-8593-D7E8BAD1978E}"/>
              </a:ext>
            </a:extLst>
          </p:cNvPr>
          <p:cNvSpPr txBox="1"/>
          <p:nvPr/>
        </p:nvSpPr>
        <p:spPr>
          <a:xfrm>
            <a:off x="381845" y="3391551"/>
            <a:ext cx="253137" cy="338554"/>
          </a:xfrm>
          <a:prstGeom prst="rect">
            <a:avLst/>
          </a:prstGeom>
          <a:noFill/>
        </p:spPr>
        <p:txBody>
          <a:bodyPr wrap="square" rtlCol="0">
            <a:spAutoFit/>
          </a:bodyPr>
          <a:lstStyle/>
          <a:p>
            <a:r>
              <a:rPr lang="fr-FR" sz="1600" b="1" dirty="0">
                <a:solidFill>
                  <a:schemeClr val="bg1"/>
                </a:solidFill>
              </a:rPr>
              <a:t>3</a:t>
            </a:r>
          </a:p>
        </p:txBody>
      </p:sp>
      <p:sp>
        <p:nvSpPr>
          <p:cNvPr id="121" name="Flèche : droite rayée 120">
            <a:extLst>
              <a:ext uri="{FF2B5EF4-FFF2-40B4-BE49-F238E27FC236}">
                <a16:creationId xmlns:a16="http://schemas.microsoft.com/office/drawing/2014/main" id="{52FCF835-FBEA-456F-BB65-F718A3122E81}"/>
              </a:ext>
            </a:extLst>
          </p:cNvPr>
          <p:cNvSpPr/>
          <p:nvPr/>
        </p:nvSpPr>
        <p:spPr>
          <a:xfrm rot="5400000">
            <a:off x="3080231" y="2947725"/>
            <a:ext cx="775533" cy="1519958"/>
          </a:xfrm>
          <a:prstGeom prst="stripedRightArrow">
            <a:avLst>
              <a:gd name="adj1" fmla="val 50000"/>
              <a:gd name="adj2" fmla="val 5544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98050778-FCC8-4ECC-AFCF-525770B32D91}"/>
              </a:ext>
            </a:extLst>
          </p:cNvPr>
          <p:cNvSpPr txBox="1"/>
          <p:nvPr/>
        </p:nvSpPr>
        <p:spPr>
          <a:xfrm>
            <a:off x="424338" y="2104094"/>
            <a:ext cx="253137" cy="338554"/>
          </a:xfrm>
          <a:prstGeom prst="rect">
            <a:avLst/>
          </a:prstGeom>
          <a:noFill/>
        </p:spPr>
        <p:txBody>
          <a:bodyPr wrap="square" rtlCol="0">
            <a:spAutoFit/>
          </a:bodyPr>
          <a:lstStyle/>
          <a:p>
            <a:r>
              <a:rPr lang="fr-FR" sz="1600" b="1" dirty="0">
                <a:solidFill>
                  <a:schemeClr val="bg1"/>
                </a:solidFill>
              </a:rPr>
              <a:t>2</a:t>
            </a:r>
          </a:p>
        </p:txBody>
      </p:sp>
      <p:sp>
        <p:nvSpPr>
          <p:cNvPr id="17" name="ZoneTexte 16">
            <a:extLst>
              <a:ext uri="{FF2B5EF4-FFF2-40B4-BE49-F238E27FC236}">
                <a16:creationId xmlns:a16="http://schemas.microsoft.com/office/drawing/2014/main" id="{AB972925-EF71-4E20-A0F0-2403BC9ECA25}"/>
              </a:ext>
            </a:extLst>
          </p:cNvPr>
          <p:cNvSpPr txBox="1"/>
          <p:nvPr/>
        </p:nvSpPr>
        <p:spPr>
          <a:xfrm>
            <a:off x="412473" y="2093363"/>
            <a:ext cx="253137" cy="338554"/>
          </a:xfrm>
          <a:prstGeom prst="rect">
            <a:avLst/>
          </a:prstGeom>
          <a:noFill/>
        </p:spPr>
        <p:txBody>
          <a:bodyPr wrap="square" rtlCol="0">
            <a:spAutoFit/>
          </a:bodyPr>
          <a:lstStyle/>
          <a:p>
            <a:r>
              <a:rPr lang="fr-FR" sz="1600" b="1" dirty="0">
                <a:solidFill>
                  <a:schemeClr val="bg1"/>
                </a:solidFill>
              </a:rPr>
              <a:t>2</a:t>
            </a:r>
          </a:p>
        </p:txBody>
      </p:sp>
      <p:sp>
        <p:nvSpPr>
          <p:cNvPr id="175" name="Flèche : droite rayée 174">
            <a:extLst>
              <a:ext uri="{FF2B5EF4-FFF2-40B4-BE49-F238E27FC236}">
                <a16:creationId xmlns:a16="http://schemas.microsoft.com/office/drawing/2014/main" id="{F62D5924-5017-4257-B4D0-DAC4790FF521}"/>
              </a:ext>
            </a:extLst>
          </p:cNvPr>
          <p:cNvSpPr/>
          <p:nvPr/>
        </p:nvSpPr>
        <p:spPr>
          <a:xfrm rot="5400000">
            <a:off x="6678573" y="2931154"/>
            <a:ext cx="812758" cy="1578555"/>
          </a:xfrm>
          <a:prstGeom prst="stripedRightArrow">
            <a:avLst>
              <a:gd name="adj1" fmla="val 53565"/>
              <a:gd name="adj2" fmla="val 545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98F6D3F-98AB-4293-B4F6-E6CF39B6CB11}"/>
              </a:ext>
            </a:extLst>
          </p:cNvPr>
          <p:cNvSpPr/>
          <p:nvPr/>
        </p:nvSpPr>
        <p:spPr>
          <a:xfrm>
            <a:off x="2306254" y="576914"/>
            <a:ext cx="4344972" cy="461665"/>
          </a:xfrm>
          <a:prstGeom prst="rect">
            <a:avLst/>
          </a:prstGeom>
        </p:spPr>
        <p:txBody>
          <a:bodyPr wrap="none">
            <a:spAutoFit/>
          </a:bodyPr>
          <a:lstStyle/>
          <a:p>
            <a:r>
              <a:rPr lang="fr-FR" sz="2400" cap="all" dirty="0"/>
              <a:t>EN PRATIQUE : pour un COUPLE</a:t>
            </a:r>
            <a:endParaRPr lang="fr-FR" sz="2400" dirty="0"/>
          </a:p>
        </p:txBody>
      </p:sp>
      <p:cxnSp>
        <p:nvCxnSpPr>
          <p:cNvPr id="5" name="Connecteur droit 4">
            <a:extLst>
              <a:ext uri="{FF2B5EF4-FFF2-40B4-BE49-F238E27FC236}">
                <a16:creationId xmlns:a16="http://schemas.microsoft.com/office/drawing/2014/main" id="{22B7D532-0DB5-41DF-A05F-67714805AC6E}"/>
              </a:ext>
            </a:extLst>
          </p:cNvPr>
          <p:cNvCxnSpPr/>
          <p:nvPr/>
        </p:nvCxnSpPr>
        <p:spPr>
          <a:xfrm>
            <a:off x="2192897" y="997650"/>
            <a:ext cx="4399676" cy="0"/>
          </a:xfrm>
          <a:prstGeom prst="line">
            <a:avLst/>
          </a:prstGeom>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9982CD1B-C9FD-46F0-A121-243390425297}"/>
              </a:ext>
            </a:extLst>
          </p:cNvPr>
          <p:cNvSpPr txBox="1"/>
          <p:nvPr/>
        </p:nvSpPr>
        <p:spPr>
          <a:xfrm>
            <a:off x="2755217" y="2353492"/>
            <a:ext cx="1346194" cy="400110"/>
          </a:xfrm>
          <a:prstGeom prst="rect">
            <a:avLst/>
          </a:prstGeom>
          <a:noFill/>
        </p:spPr>
        <p:txBody>
          <a:bodyPr wrap="square" rtlCol="0">
            <a:spAutoFit/>
          </a:bodyPr>
          <a:lstStyle/>
          <a:p>
            <a:pPr algn="ctr"/>
            <a:r>
              <a:rPr lang="fr-FR" sz="2000" b="1" dirty="0">
                <a:solidFill>
                  <a:schemeClr val="bg1"/>
                </a:solidFill>
              </a:rPr>
              <a:t>FCPI</a:t>
            </a:r>
          </a:p>
        </p:txBody>
      </p:sp>
      <p:sp>
        <p:nvSpPr>
          <p:cNvPr id="59" name="ZoneTexte 58">
            <a:extLst>
              <a:ext uri="{FF2B5EF4-FFF2-40B4-BE49-F238E27FC236}">
                <a16:creationId xmlns:a16="http://schemas.microsoft.com/office/drawing/2014/main" id="{98AB4383-EAD6-4B4A-A6CB-45F559368B87}"/>
              </a:ext>
            </a:extLst>
          </p:cNvPr>
          <p:cNvSpPr txBox="1"/>
          <p:nvPr/>
        </p:nvSpPr>
        <p:spPr>
          <a:xfrm>
            <a:off x="6422361" y="2261838"/>
            <a:ext cx="1255576" cy="615553"/>
          </a:xfrm>
          <a:prstGeom prst="rect">
            <a:avLst/>
          </a:prstGeom>
          <a:noFill/>
        </p:spPr>
        <p:txBody>
          <a:bodyPr wrap="square" rtlCol="0">
            <a:spAutoFit/>
          </a:bodyPr>
          <a:lstStyle/>
          <a:p>
            <a:pPr algn="ctr"/>
            <a:r>
              <a:rPr lang="fr-FR" sz="2000" b="1" dirty="0">
                <a:solidFill>
                  <a:schemeClr val="bg1"/>
                </a:solidFill>
              </a:rPr>
              <a:t>FIP </a:t>
            </a:r>
          </a:p>
          <a:p>
            <a:pPr algn="ctr"/>
            <a:r>
              <a:rPr lang="fr-FR" sz="1400" b="1" dirty="0">
                <a:solidFill>
                  <a:schemeClr val="bg1"/>
                </a:solidFill>
              </a:rPr>
              <a:t>« Outre-Mer »</a:t>
            </a:r>
            <a:endParaRPr lang="fr-FR" sz="2000" b="1" dirty="0">
              <a:solidFill>
                <a:schemeClr val="bg1"/>
              </a:solidFill>
            </a:endParaRPr>
          </a:p>
        </p:txBody>
      </p:sp>
      <p:cxnSp>
        <p:nvCxnSpPr>
          <p:cNvPr id="64" name="Connecteur droit avec flèche 63">
            <a:extLst>
              <a:ext uri="{FF2B5EF4-FFF2-40B4-BE49-F238E27FC236}">
                <a16:creationId xmlns:a16="http://schemas.microsoft.com/office/drawing/2014/main" id="{674C8DEF-0D7A-44E0-8E94-21D2D423F556}"/>
              </a:ext>
            </a:extLst>
          </p:cNvPr>
          <p:cNvCxnSpPr>
            <a:cxnSpLocks/>
          </p:cNvCxnSpPr>
          <p:nvPr/>
        </p:nvCxnSpPr>
        <p:spPr>
          <a:xfrm flipV="1">
            <a:off x="2550197" y="2191818"/>
            <a:ext cx="1793767" cy="6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C71D6C24-7EE0-45FE-ACA2-40DE657C2D3A}"/>
              </a:ext>
            </a:extLst>
          </p:cNvPr>
          <p:cNvCxnSpPr>
            <a:cxnSpLocks/>
          </p:cNvCxnSpPr>
          <p:nvPr/>
        </p:nvCxnSpPr>
        <p:spPr>
          <a:xfrm>
            <a:off x="6202573" y="2200602"/>
            <a:ext cx="1636831"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131FCDC7-F6A5-4270-B50B-ECA461A9116C}"/>
              </a:ext>
            </a:extLst>
          </p:cNvPr>
          <p:cNvSpPr txBox="1"/>
          <p:nvPr/>
        </p:nvSpPr>
        <p:spPr>
          <a:xfrm>
            <a:off x="7219454" y="1840220"/>
            <a:ext cx="970578" cy="276999"/>
          </a:xfrm>
          <a:prstGeom prst="rect">
            <a:avLst/>
          </a:prstGeom>
          <a:noFill/>
        </p:spPr>
        <p:txBody>
          <a:bodyPr wrap="square" rtlCol="0">
            <a:spAutoFit/>
          </a:bodyPr>
          <a:lstStyle/>
          <a:p>
            <a:r>
              <a:rPr lang="fr-FR" sz="1200" dirty="0"/>
              <a:t>24 000€</a:t>
            </a:r>
          </a:p>
        </p:txBody>
      </p:sp>
      <p:sp>
        <p:nvSpPr>
          <p:cNvPr id="88" name="ZoneTexte 87">
            <a:extLst>
              <a:ext uri="{FF2B5EF4-FFF2-40B4-BE49-F238E27FC236}">
                <a16:creationId xmlns:a16="http://schemas.microsoft.com/office/drawing/2014/main" id="{2F46B66F-5358-4698-A34B-FF9B024ED154}"/>
              </a:ext>
            </a:extLst>
          </p:cNvPr>
          <p:cNvSpPr txBox="1"/>
          <p:nvPr/>
        </p:nvSpPr>
        <p:spPr>
          <a:xfrm>
            <a:off x="3798971" y="1820225"/>
            <a:ext cx="696740" cy="276999"/>
          </a:xfrm>
          <a:prstGeom prst="rect">
            <a:avLst/>
          </a:prstGeom>
          <a:noFill/>
        </p:spPr>
        <p:txBody>
          <a:bodyPr wrap="square" rtlCol="0">
            <a:spAutoFit/>
          </a:bodyPr>
          <a:lstStyle/>
          <a:p>
            <a:r>
              <a:rPr lang="fr-FR" sz="1200" dirty="0"/>
              <a:t>24 000€ </a:t>
            </a:r>
          </a:p>
        </p:txBody>
      </p:sp>
      <p:sp>
        <p:nvSpPr>
          <p:cNvPr id="90" name="ZoneTexte 89">
            <a:extLst>
              <a:ext uri="{FF2B5EF4-FFF2-40B4-BE49-F238E27FC236}">
                <a16:creationId xmlns:a16="http://schemas.microsoft.com/office/drawing/2014/main" id="{78AAD3C9-EF98-4E2A-84CD-F9C254BBA4B8}"/>
              </a:ext>
            </a:extLst>
          </p:cNvPr>
          <p:cNvSpPr txBox="1"/>
          <p:nvPr/>
        </p:nvSpPr>
        <p:spPr>
          <a:xfrm>
            <a:off x="6049814" y="1918663"/>
            <a:ext cx="586737" cy="276999"/>
          </a:xfrm>
          <a:prstGeom prst="rect">
            <a:avLst/>
          </a:prstGeom>
          <a:noFill/>
        </p:spPr>
        <p:txBody>
          <a:bodyPr wrap="square" rtlCol="0">
            <a:spAutoFit/>
          </a:bodyPr>
          <a:lstStyle/>
          <a:p>
            <a:r>
              <a:rPr lang="fr-FR" sz="1200" dirty="0"/>
              <a:t>0€</a:t>
            </a:r>
          </a:p>
        </p:txBody>
      </p:sp>
      <p:sp>
        <p:nvSpPr>
          <p:cNvPr id="123" name="Flèche : droite rayée 122">
            <a:extLst>
              <a:ext uri="{FF2B5EF4-FFF2-40B4-BE49-F238E27FC236}">
                <a16:creationId xmlns:a16="http://schemas.microsoft.com/office/drawing/2014/main" id="{A6C8C051-9D87-4A35-B26E-65F33C9E6B3F}"/>
              </a:ext>
            </a:extLst>
          </p:cNvPr>
          <p:cNvSpPr/>
          <p:nvPr/>
        </p:nvSpPr>
        <p:spPr>
          <a:xfrm rot="5400000">
            <a:off x="4908628" y="2935203"/>
            <a:ext cx="812758" cy="1578555"/>
          </a:xfrm>
          <a:prstGeom prst="stripedRightArrow">
            <a:avLst>
              <a:gd name="adj1" fmla="val 53565"/>
              <a:gd name="adj2" fmla="val 545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a:extLst>
              <a:ext uri="{FF2B5EF4-FFF2-40B4-BE49-F238E27FC236}">
                <a16:creationId xmlns:a16="http://schemas.microsoft.com/office/drawing/2014/main" id="{35AF2BB3-ADB8-4756-BFE3-1FACD2D36422}"/>
              </a:ext>
            </a:extLst>
          </p:cNvPr>
          <p:cNvSpPr txBox="1"/>
          <p:nvPr/>
        </p:nvSpPr>
        <p:spPr>
          <a:xfrm>
            <a:off x="4757996" y="3327807"/>
            <a:ext cx="1169626" cy="400110"/>
          </a:xfrm>
          <a:prstGeom prst="rect">
            <a:avLst/>
          </a:prstGeom>
          <a:noFill/>
        </p:spPr>
        <p:txBody>
          <a:bodyPr wrap="square" rtlCol="0">
            <a:spAutoFit/>
          </a:bodyPr>
          <a:lstStyle/>
          <a:p>
            <a:pPr algn="ctr"/>
            <a:r>
              <a:rPr lang="fr-FR" sz="2000" b="1" dirty="0">
                <a:solidFill>
                  <a:srgbClr val="C00000"/>
                </a:solidFill>
              </a:rPr>
              <a:t>22%</a:t>
            </a:r>
            <a:endParaRPr lang="fr-FR" sz="1400" b="1" dirty="0">
              <a:solidFill>
                <a:srgbClr val="C00000"/>
              </a:solidFill>
            </a:endParaRPr>
          </a:p>
        </p:txBody>
      </p:sp>
      <p:sp>
        <p:nvSpPr>
          <p:cNvPr id="131" name="ZoneTexte 130">
            <a:extLst>
              <a:ext uri="{FF2B5EF4-FFF2-40B4-BE49-F238E27FC236}">
                <a16:creationId xmlns:a16="http://schemas.microsoft.com/office/drawing/2014/main" id="{3F376DC9-2F36-4568-923F-DABD93357158}"/>
              </a:ext>
            </a:extLst>
          </p:cNvPr>
          <p:cNvSpPr txBox="1"/>
          <p:nvPr/>
        </p:nvSpPr>
        <p:spPr>
          <a:xfrm>
            <a:off x="6508312" y="3345765"/>
            <a:ext cx="1169626" cy="400110"/>
          </a:xfrm>
          <a:prstGeom prst="rect">
            <a:avLst/>
          </a:prstGeom>
          <a:noFill/>
        </p:spPr>
        <p:txBody>
          <a:bodyPr wrap="square" rtlCol="0">
            <a:spAutoFit/>
          </a:bodyPr>
          <a:lstStyle/>
          <a:p>
            <a:pPr algn="ctr"/>
            <a:r>
              <a:rPr lang="fr-FR" sz="2000" b="1" dirty="0">
                <a:solidFill>
                  <a:srgbClr val="C00000"/>
                </a:solidFill>
              </a:rPr>
              <a:t>27%</a:t>
            </a:r>
          </a:p>
        </p:txBody>
      </p:sp>
      <p:sp>
        <p:nvSpPr>
          <p:cNvPr id="139" name="Rectangle 138">
            <a:extLst>
              <a:ext uri="{FF2B5EF4-FFF2-40B4-BE49-F238E27FC236}">
                <a16:creationId xmlns:a16="http://schemas.microsoft.com/office/drawing/2014/main" id="{E978320E-28EB-46C5-BD1A-00F05B9EC1F1}"/>
              </a:ext>
            </a:extLst>
          </p:cNvPr>
          <p:cNvSpPr/>
          <p:nvPr/>
        </p:nvSpPr>
        <p:spPr>
          <a:xfrm rot="10800000">
            <a:off x="4454941" y="4373363"/>
            <a:ext cx="167532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a:extLst>
              <a:ext uri="{FF2B5EF4-FFF2-40B4-BE49-F238E27FC236}">
                <a16:creationId xmlns:a16="http://schemas.microsoft.com/office/drawing/2014/main" id="{9C991CDA-547E-4803-9804-4CA0BB9CB146}"/>
              </a:ext>
            </a:extLst>
          </p:cNvPr>
          <p:cNvSpPr/>
          <p:nvPr/>
        </p:nvSpPr>
        <p:spPr>
          <a:xfrm rot="10800000">
            <a:off x="4464082" y="4371238"/>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4" name="Connecteur droit avec flèche 143">
            <a:extLst>
              <a:ext uri="{FF2B5EF4-FFF2-40B4-BE49-F238E27FC236}">
                <a16:creationId xmlns:a16="http://schemas.microsoft.com/office/drawing/2014/main" id="{2F897A6C-D9A3-4D5E-AC44-294F8B4B6A80}"/>
              </a:ext>
            </a:extLst>
          </p:cNvPr>
          <p:cNvCxnSpPr>
            <a:cxnSpLocks/>
          </p:cNvCxnSpPr>
          <p:nvPr/>
        </p:nvCxnSpPr>
        <p:spPr>
          <a:xfrm>
            <a:off x="4518238" y="4320995"/>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1A3DA557-277D-49AE-9B72-B78C1732BAA9}"/>
              </a:ext>
            </a:extLst>
          </p:cNvPr>
          <p:cNvSpPr/>
          <p:nvPr/>
        </p:nvSpPr>
        <p:spPr>
          <a:xfrm rot="10800000">
            <a:off x="2544461" y="4378586"/>
            <a:ext cx="183310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3B6040B5-590A-45CE-85EE-645FDA8D8B9B}"/>
              </a:ext>
            </a:extLst>
          </p:cNvPr>
          <p:cNvSpPr/>
          <p:nvPr/>
        </p:nvSpPr>
        <p:spPr>
          <a:xfrm rot="10800000">
            <a:off x="2554989" y="4380175"/>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3" name="Connecteur droit avec flèche 142">
            <a:extLst>
              <a:ext uri="{FF2B5EF4-FFF2-40B4-BE49-F238E27FC236}">
                <a16:creationId xmlns:a16="http://schemas.microsoft.com/office/drawing/2014/main" id="{C08D376A-274B-4238-A2EA-39110A0EF36F}"/>
              </a:ext>
            </a:extLst>
          </p:cNvPr>
          <p:cNvCxnSpPr>
            <a:cxnSpLocks/>
          </p:cNvCxnSpPr>
          <p:nvPr/>
        </p:nvCxnSpPr>
        <p:spPr>
          <a:xfrm>
            <a:off x="2562018" y="4313751"/>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6" name="ZoneTexte 145">
            <a:extLst>
              <a:ext uri="{FF2B5EF4-FFF2-40B4-BE49-F238E27FC236}">
                <a16:creationId xmlns:a16="http://schemas.microsoft.com/office/drawing/2014/main" id="{545A3005-9510-45E9-BE4B-F33E61C7D20C}"/>
              </a:ext>
            </a:extLst>
          </p:cNvPr>
          <p:cNvSpPr txBox="1"/>
          <p:nvPr/>
        </p:nvSpPr>
        <p:spPr>
          <a:xfrm>
            <a:off x="2450007" y="4056438"/>
            <a:ext cx="407928" cy="276999"/>
          </a:xfrm>
          <a:prstGeom prst="rect">
            <a:avLst/>
          </a:prstGeom>
          <a:noFill/>
        </p:spPr>
        <p:txBody>
          <a:bodyPr wrap="square" rtlCol="0">
            <a:spAutoFit/>
          </a:bodyPr>
          <a:lstStyle/>
          <a:p>
            <a:r>
              <a:rPr lang="fr-FR" sz="1200" dirty="0">
                <a:solidFill>
                  <a:srgbClr val="C00000"/>
                </a:solidFill>
              </a:rPr>
              <a:t>0€</a:t>
            </a:r>
          </a:p>
        </p:txBody>
      </p:sp>
      <p:sp>
        <p:nvSpPr>
          <p:cNvPr id="148" name="ZoneTexte 147">
            <a:extLst>
              <a:ext uri="{FF2B5EF4-FFF2-40B4-BE49-F238E27FC236}">
                <a16:creationId xmlns:a16="http://schemas.microsoft.com/office/drawing/2014/main" id="{307D15FC-193D-4B9C-991A-3290542DD4FD}"/>
              </a:ext>
            </a:extLst>
          </p:cNvPr>
          <p:cNvSpPr txBox="1"/>
          <p:nvPr/>
        </p:nvSpPr>
        <p:spPr>
          <a:xfrm>
            <a:off x="3154645" y="4150956"/>
            <a:ext cx="1519958" cy="276999"/>
          </a:xfrm>
          <a:prstGeom prst="rect">
            <a:avLst/>
          </a:prstGeom>
          <a:noFill/>
        </p:spPr>
        <p:txBody>
          <a:bodyPr wrap="square" rtlCol="0">
            <a:spAutoFit/>
          </a:bodyPr>
          <a:lstStyle/>
          <a:p>
            <a:r>
              <a:rPr lang="fr-FR" sz="1200" dirty="0">
                <a:solidFill>
                  <a:srgbClr val="C00000"/>
                </a:solidFill>
              </a:rPr>
              <a:t>5 280€ </a:t>
            </a:r>
            <a:r>
              <a:rPr lang="fr-FR" sz="900" dirty="0">
                <a:solidFill>
                  <a:srgbClr val="C00000"/>
                </a:solidFill>
              </a:rPr>
              <a:t>MAXIMUM</a:t>
            </a:r>
            <a:endParaRPr lang="fr-FR" sz="1200" dirty="0">
              <a:solidFill>
                <a:srgbClr val="C00000"/>
              </a:solidFill>
            </a:endParaRPr>
          </a:p>
        </p:txBody>
      </p:sp>
      <p:sp>
        <p:nvSpPr>
          <p:cNvPr id="150" name="ZoneTexte 149">
            <a:extLst>
              <a:ext uri="{FF2B5EF4-FFF2-40B4-BE49-F238E27FC236}">
                <a16:creationId xmlns:a16="http://schemas.microsoft.com/office/drawing/2014/main" id="{91A53DE3-EEAD-4A86-B5A8-DFB6053433B0}"/>
              </a:ext>
            </a:extLst>
          </p:cNvPr>
          <p:cNvSpPr txBox="1"/>
          <p:nvPr/>
        </p:nvSpPr>
        <p:spPr>
          <a:xfrm>
            <a:off x="4421808" y="4069169"/>
            <a:ext cx="407928" cy="276999"/>
          </a:xfrm>
          <a:prstGeom prst="rect">
            <a:avLst/>
          </a:prstGeom>
          <a:noFill/>
        </p:spPr>
        <p:txBody>
          <a:bodyPr wrap="square" rtlCol="0">
            <a:spAutoFit/>
          </a:bodyPr>
          <a:lstStyle/>
          <a:p>
            <a:r>
              <a:rPr lang="fr-FR" sz="1200" dirty="0">
                <a:solidFill>
                  <a:srgbClr val="C00000"/>
                </a:solidFill>
              </a:rPr>
              <a:t>0€</a:t>
            </a:r>
          </a:p>
        </p:txBody>
      </p:sp>
      <p:sp>
        <p:nvSpPr>
          <p:cNvPr id="151" name="ZoneTexte 150">
            <a:extLst>
              <a:ext uri="{FF2B5EF4-FFF2-40B4-BE49-F238E27FC236}">
                <a16:creationId xmlns:a16="http://schemas.microsoft.com/office/drawing/2014/main" id="{D40304E7-CC94-42E4-8157-2021763B4AD5}"/>
              </a:ext>
            </a:extLst>
          </p:cNvPr>
          <p:cNvSpPr txBox="1"/>
          <p:nvPr/>
        </p:nvSpPr>
        <p:spPr>
          <a:xfrm>
            <a:off x="5095414" y="4159083"/>
            <a:ext cx="1519958" cy="276999"/>
          </a:xfrm>
          <a:prstGeom prst="rect">
            <a:avLst/>
          </a:prstGeom>
          <a:noFill/>
        </p:spPr>
        <p:txBody>
          <a:bodyPr wrap="square" rtlCol="0">
            <a:spAutoFit/>
          </a:bodyPr>
          <a:lstStyle/>
          <a:p>
            <a:r>
              <a:rPr lang="fr-FR" sz="1200" dirty="0">
                <a:solidFill>
                  <a:srgbClr val="C00000"/>
                </a:solidFill>
              </a:rPr>
              <a:t>5 280€ </a:t>
            </a:r>
            <a:r>
              <a:rPr lang="fr-FR" sz="900" dirty="0">
                <a:solidFill>
                  <a:srgbClr val="C00000"/>
                </a:solidFill>
              </a:rPr>
              <a:t>MAXIMUM</a:t>
            </a:r>
            <a:endParaRPr lang="fr-FR" sz="1200" dirty="0">
              <a:solidFill>
                <a:srgbClr val="C00000"/>
              </a:solidFill>
            </a:endParaRPr>
          </a:p>
        </p:txBody>
      </p:sp>
      <p:sp>
        <p:nvSpPr>
          <p:cNvPr id="154" name="Accolade fermante 153">
            <a:extLst>
              <a:ext uri="{FF2B5EF4-FFF2-40B4-BE49-F238E27FC236}">
                <a16:creationId xmlns:a16="http://schemas.microsoft.com/office/drawing/2014/main" id="{6A86EE05-48F1-4C36-9A57-BC81D8B93597}"/>
              </a:ext>
            </a:extLst>
          </p:cNvPr>
          <p:cNvSpPr/>
          <p:nvPr/>
        </p:nvSpPr>
        <p:spPr>
          <a:xfrm rot="5400000">
            <a:off x="5045557" y="2434664"/>
            <a:ext cx="341471" cy="5544462"/>
          </a:xfrm>
          <a:prstGeom prst="rightBrace">
            <a:avLst>
              <a:gd name="adj1" fmla="val 48927"/>
              <a:gd name="adj2" fmla="val 50484"/>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3" name="ZoneTexte 162">
            <a:extLst>
              <a:ext uri="{FF2B5EF4-FFF2-40B4-BE49-F238E27FC236}">
                <a16:creationId xmlns:a16="http://schemas.microsoft.com/office/drawing/2014/main" id="{A91CDCF2-1F2B-4A9B-B165-09380CE3D413}"/>
              </a:ext>
            </a:extLst>
          </p:cNvPr>
          <p:cNvSpPr txBox="1"/>
          <p:nvPr/>
        </p:nvSpPr>
        <p:spPr>
          <a:xfrm>
            <a:off x="4718635" y="3595157"/>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65" name="ZoneTexte 164">
            <a:extLst>
              <a:ext uri="{FF2B5EF4-FFF2-40B4-BE49-F238E27FC236}">
                <a16:creationId xmlns:a16="http://schemas.microsoft.com/office/drawing/2014/main" id="{AAD97A87-5C4E-4A0C-BA75-0A6AF5CF3C36}"/>
              </a:ext>
            </a:extLst>
          </p:cNvPr>
          <p:cNvSpPr txBox="1"/>
          <p:nvPr/>
        </p:nvSpPr>
        <p:spPr>
          <a:xfrm>
            <a:off x="4733890" y="3748195"/>
            <a:ext cx="1208390" cy="276999"/>
          </a:xfrm>
          <a:prstGeom prst="rect">
            <a:avLst/>
          </a:prstGeom>
          <a:noFill/>
        </p:spPr>
        <p:txBody>
          <a:bodyPr wrap="square" rtlCol="0">
            <a:spAutoFit/>
          </a:bodyPr>
          <a:lstStyle/>
          <a:p>
            <a:pPr algn="ctr"/>
            <a:r>
              <a:rPr lang="fr-FR" sz="1200" b="1" dirty="0">
                <a:solidFill>
                  <a:srgbClr val="C00000"/>
                </a:solidFill>
              </a:rPr>
              <a:t>d’impôt</a:t>
            </a:r>
          </a:p>
        </p:txBody>
      </p:sp>
      <p:sp>
        <p:nvSpPr>
          <p:cNvPr id="167" name="ZoneTexte 166">
            <a:extLst>
              <a:ext uri="{FF2B5EF4-FFF2-40B4-BE49-F238E27FC236}">
                <a16:creationId xmlns:a16="http://schemas.microsoft.com/office/drawing/2014/main" id="{469F908A-0CC1-4D06-B27C-FD5BE3841F8A}"/>
              </a:ext>
            </a:extLst>
          </p:cNvPr>
          <p:cNvSpPr txBox="1"/>
          <p:nvPr/>
        </p:nvSpPr>
        <p:spPr>
          <a:xfrm>
            <a:off x="6486506" y="3580091"/>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69" name="ZoneTexte 168">
            <a:extLst>
              <a:ext uri="{FF2B5EF4-FFF2-40B4-BE49-F238E27FC236}">
                <a16:creationId xmlns:a16="http://schemas.microsoft.com/office/drawing/2014/main" id="{7DF304E7-AFCE-4893-82EE-FE639F93D541}"/>
              </a:ext>
            </a:extLst>
          </p:cNvPr>
          <p:cNvSpPr txBox="1"/>
          <p:nvPr/>
        </p:nvSpPr>
        <p:spPr>
          <a:xfrm>
            <a:off x="6515829" y="3733129"/>
            <a:ext cx="1208390" cy="276999"/>
          </a:xfrm>
          <a:prstGeom prst="rect">
            <a:avLst/>
          </a:prstGeom>
          <a:noFill/>
        </p:spPr>
        <p:txBody>
          <a:bodyPr wrap="square" rtlCol="0">
            <a:spAutoFit/>
          </a:bodyPr>
          <a:lstStyle/>
          <a:p>
            <a:pPr algn="ctr"/>
            <a:r>
              <a:rPr lang="fr-FR" sz="1200" b="1" dirty="0">
                <a:solidFill>
                  <a:srgbClr val="C00000"/>
                </a:solidFill>
              </a:rPr>
              <a:t>d’impôt</a:t>
            </a:r>
          </a:p>
        </p:txBody>
      </p:sp>
      <p:sp>
        <p:nvSpPr>
          <p:cNvPr id="171" name="ZoneTexte 170">
            <a:extLst>
              <a:ext uri="{FF2B5EF4-FFF2-40B4-BE49-F238E27FC236}">
                <a16:creationId xmlns:a16="http://schemas.microsoft.com/office/drawing/2014/main" id="{AF448014-012F-47C4-95EC-5150C5866F33}"/>
              </a:ext>
            </a:extLst>
          </p:cNvPr>
          <p:cNvSpPr txBox="1"/>
          <p:nvPr/>
        </p:nvSpPr>
        <p:spPr>
          <a:xfrm>
            <a:off x="2893020" y="3591606"/>
            <a:ext cx="1208390" cy="276999"/>
          </a:xfrm>
          <a:prstGeom prst="rect">
            <a:avLst/>
          </a:prstGeom>
          <a:noFill/>
        </p:spPr>
        <p:txBody>
          <a:bodyPr wrap="square" rtlCol="0">
            <a:spAutoFit/>
          </a:bodyPr>
          <a:lstStyle/>
          <a:p>
            <a:pPr algn="ctr"/>
            <a:r>
              <a:rPr lang="fr-FR" sz="1200" b="1" dirty="0">
                <a:solidFill>
                  <a:srgbClr val="C00000"/>
                </a:solidFill>
              </a:rPr>
              <a:t>de réduction</a:t>
            </a:r>
          </a:p>
        </p:txBody>
      </p:sp>
      <p:sp>
        <p:nvSpPr>
          <p:cNvPr id="127" name="ZoneTexte 126">
            <a:extLst>
              <a:ext uri="{FF2B5EF4-FFF2-40B4-BE49-F238E27FC236}">
                <a16:creationId xmlns:a16="http://schemas.microsoft.com/office/drawing/2014/main" id="{7ED1A2A4-A421-408C-9747-AF238D2E2025}"/>
              </a:ext>
            </a:extLst>
          </p:cNvPr>
          <p:cNvSpPr txBox="1"/>
          <p:nvPr/>
        </p:nvSpPr>
        <p:spPr>
          <a:xfrm>
            <a:off x="2914285" y="3347105"/>
            <a:ext cx="1169626" cy="400110"/>
          </a:xfrm>
          <a:prstGeom prst="rect">
            <a:avLst/>
          </a:prstGeom>
          <a:noFill/>
        </p:spPr>
        <p:txBody>
          <a:bodyPr wrap="square" rtlCol="0">
            <a:spAutoFit/>
          </a:bodyPr>
          <a:lstStyle/>
          <a:p>
            <a:pPr algn="ctr"/>
            <a:r>
              <a:rPr lang="fr-FR" sz="2000" b="1" dirty="0">
                <a:solidFill>
                  <a:srgbClr val="C00000"/>
                </a:solidFill>
              </a:rPr>
              <a:t>22%</a:t>
            </a:r>
            <a:endParaRPr lang="fr-FR" sz="1400" b="1" dirty="0">
              <a:solidFill>
                <a:srgbClr val="C00000"/>
              </a:solidFill>
            </a:endParaRPr>
          </a:p>
        </p:txBody>
      </p:sp>
      <p:sp>
        <p:nvSpPr>
          <p:cNvPr id="173" name="ZoneTexte 172">
            <a:extLst>
              <a:ext uri="{FF2B5EF4-FFF2-40B4-BE49-F238E27FC236}">
                <a16:creationId xmlns:a16="http://schemas.microsoft.com/office/drawing/2014/main" id="{09B04205-365C-4838-AAF8-FEC1795DC5DA}"/>
              </a:ext>
            </a:extLst>
          </p:cNvPr>
          <p:cNvSpPr txBox="1"/>
          <p:nvPr/>
        </p:nvSpPr>
        <p:spPr>
          <a:xfrm>
            <a:off x="2868282" y="3758923"/>
            <a:ext cx="1208390" cy="276999"/>
          </a:xfrm>
          <a:prstGeom prst="rect">
            <a:avLst/>
          </a:prstGeom>
          <a:noFill/>
        </p:spPr>
        <p:txBody>
          <a:bodyPr wrap="square" rtlCol="0">
            <a:spAutoFit/>
          </a:bodyPr>
          <a:lstStyle/>
          <a:p>
            <a:pPr algn="ctr"/>
            <a:r>
              <a:rPr lang="fr-FR" sz="1200" b="1" dirty="0">
                <a:solidFill>
                  <a:srgbClr val="C00000"/>
                </a:solidFill>
              </a:rPr>
              <a:t>d’impôt</a:t>
            </a:r>
          </a:p>
        </p:txBody>
      </p:sp>
      <p:grpSp>
        <p:nvGrpSpPr>
          <p:cNvPr id="36" name="Groupe 35">
            <a:extLst>
              <a:ext uri="{FF2B5EF4-FFF2-40B4-BE49-F238E27FC236}">
                <a16:creationId xmlns:a16="http://schemas.microsoft.com/office/drawing/2014/main" id="{C0AD82EA-F196-4180-9A8B-115E75A01BE1}"/>
              </a:ext>
            </a:extLst>
          </p:cNvPr>
          <p:cNvGrpSpPr/>
          <p:nvPr/>
        </p:nvGrpSpPr>
        <p:grpSpPr>
          <a:xfrm>
            <a:off x="660261" y="5552504"/>
            <a:ext cx="7943364" cy="860015"/>
            <a:chOff x="452956" y="5764599"/>
            <a:chExt cx="7943364" cy="860015"/>
          </a:xfrm>
        </p:grpSpPr>
        <p:pic>
          <p:nvPicPr>
            <p:cNvPr id="23" name="Image 22">
              <a:extLst>
                <a:ext uri="{FF2B5EF4-FFF2-40B4-BE49-F238E27FC236}">
                  <a16:creationId xmlns:a16="http://schemas.microsoft.com/office/drawing/2014/main" id="{F759D28F-C417-48BC-B946-11F986BAC1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51" t="9115" r="6920" b="6178"/>
            <a:stretch/>
          </p:blipFill>
          <p:spPr>
            <a:xfrm>
              <a:off x="480239" y="5764599"/>
              <a:ext cx="637899" cy="794363"/>
            </a:xfrm>
            <a:prstGeom prst="rect">
              <a:avLst/>
            </a:prstGeom>
          </p:spPr>
        </p:pic>
        <p:sp>
          <p:nvSpPr>
            <p:cNvPr id="24" name="ZoneTexte 23">
              <a:extLst>
                <a:ext uri="{FF2B5EF4-FFF2-40B4-BE49-F238E27FC236}">
                  <a16:creationId xmlns:a16="http://schemas.microsoft.com/office/drawing/2014/main" id="{5E5DF897-FB8B-4C4F-9681-91473EB4EB86}"/>
                </a:ext>
              </a:extLst>
            </p:cNvPr>
            <p:cNvSpPr txBox="1"/>
            <p:nvPr/>
          </p:nvSpPr>
          <p:spPr>
            <a:xfrm>
              <a:off x="452956" y="5841827"/>
              <a:ext cx="1229598" cy="215444"/>
            </a:xfrm>
            <a:prstGeom prst="rect">
              <a:avLst/>
            </a:prstGeom>
            <a:noFill/>
          </p:spPr>
          <p:txBody>
            <a:bodyPr wrap="square" rtlCol="0">
              <a:spAutoFit/>
            </a:bodyPr>
            <a:lstStyle/>
            <a:p>
              <a:r>
                <a:rPr lang="fr-FR" sz="800" b="1" dirty="0">
                  <a:solidFill>
                    <a:srgbClr val="C00000"/>
                  </a:solidFill>
                </a:rPr>
                <a:t>ATTENTION</a:t>
              </a:r>
            </a:p>
          </p:txBody>
        </p:sp>
        <p:sp>
          <p:nvSpPr>
            <p:cNvPr id="26" name="ZoneTexte 25">
              <a:extLst>
                <a:ext uri="{FF2B5EF4-FFF2-40B4-BE49-F238E27FC236}">
                  <a16:creationId xmlns:a16="http://schemas.microsoft.com/office/drawing/2014/main" id="{B20F1ED3-DC28-40C6-83E7-BAAF46C14463}"/>
                </a:ext>
              </a:extLst>
            </p:cNvPr>
            <p:cNvSpPr txBox="1"/>
            <p:nvPr/>
          </p:nvSpPr>
          <p:spPr>
            <a:xfrm>
              <a:off x="1505243" y="6039839"/>
              <a:ext cx="6891077" cy="584775"/>
            </a:xfrm>
            <a:prstGeom prst="rect">
              <a:avLst/>
            </a:prstGeom>
            <a:noFill/>
          </p:spPr>
          <p:txBody>
            <a:bodyPr wrap="square" rtlCol="0">
              <a:spAutoFit/>
            </a:bodyPr>
            <a:lstStyle/>
            <a:p>
              <a:pPr algn="ctr"/>
              <a:r>
                <a:rPr lang="fr-FR" sz="1600" dirty="0"/>
                <a:t>Le </a:t>
              </a:r>
              <a:r>
                <a:rPr lang="fr-FR" sz="1600" b="1" dirty="0"/>
                <a:t>montant de cette réduction d’impôt </a:t>
              </a:r>
              <a:r>
                <a:rPr lang="fr-FR" sz="1600" dirty="0"/>
                <a:t>entre aussi dans le calcul </a:t>
              </a:r>
            </a:p>
            <a:p>
              <a:pPr algn="ctr"/>
              <a:r>
                <a:rPr lang="fr-FR" sz="1600" dirty="0"/>
                <a:t>du </a:t>
              </a:r>
              <a:r>
                <a:rPr lang="fr-FR" sz="1600" b="1" dirty="0"/>
                <a:t>plafonnement global des niches fiscales </a:t>
              </a:r>
              <a:r>
                <a:rPr lang="fr-FR" sz="1600" dirty="0"/>
                <a:t>de 10 000€ </a:t>
              </a:r>
              <a:r>
                <a:rPr lang="fr-FR" sz="1100" i="1" dirty="0"/>
                <a:t>(Art. 200-0A du CGI)</a:t>
              </a:r>
              <a:endParaRPr lang="fr-FR" sz="1600" i="1" dirty="0"/>
            </a:p>
          </p:txBody>
        </p:sp>
      </p:grpSp>
      <p:sp>
        <p:nvSpPr>
          <p:cNvPr id="28" name="ZoneTexte 27">
            <a:extLst>
              <a:ext uri="{FF2B5EF4-FFF2-40B4-BE49-F238E27FC236}">
                <a16:creationId xmlns:a16="http://schemas.microsoft.com/office/drawing/2014/main" id="{8A76C628-15A6-4B9A-ACC3-1506991DFDBE}"/>
              </a:ext>
            </a:extLst>
          </p:cNvPr>
          <p:cNvSpPr txBox="1"/>
          <p:nvPr/>
        </p:nvSpPr>
        <p:spPr>
          <a:xfrm>
            <a:off x="2419707" y="1930229"/>
            <a:ext cx="586737" cy="276999"/>
          </a:xfrm>
          <a:prstGeom prst="rect">
            <a:avLst/>
          </a:prstGeom>
          <a:noFill/>
        </p:spPr>
        <p:txBody>
          <a:bodyPr wrap="square" rtlCol="0">
            <a:spAutoFit/>
          </a:bodyPr>
          <a:lstStyle/>
          <a:p>
            <a:r>
              <a:rPr lang="fr-FR" sz="1200" dirty="0"/>
              <a:t>0€</a:t>
            </a:r>
          </a:p>
        </p:txBody>
      </p:sp>
      <p:grpSp>
        <p:nvGrpSpPr>
          <p:cNvPr id="35" name="Groupe 34">
            <a:extLst>
              <a:ext uri="{FF2B5EF4-FFF2-40B4-BE49-F238E27FC236}">
                <a16:creationId xmlns:a16="http://schemas.microsoft.com/office/drawing/2014/main" id="{B8C3B5E1-6B56-42A5-BC5B-0CA4EA47390B}"/>
              </a:ext>
            </a:extLst>
          </p:cNvPr>
          <p:cNvGrpSpPr/>
          <p:nvPr/>
        </p:nvGrpSpPr>
        <p:grpSpPr>
          <a:xfrm>
            <a:off x="356171" y="2305852"/>
            <a:ext cx="2041715" cy="523220"/>
            <a:chOff x="389857" y="1786589"/>
            <a:chExt cx="2041715" cy="523220"/>
          </a:xfrm>
        </p:grpSpPr>
        <p:grpSp>
          <p:nvGrpSpPr>
            <p:cNvPr id="31" name="Groupe 30">
              <a:extLst>
                <a:ext uri="{FF2B5EF4-FFF2-40B4-BE49-F238E27FC236}">
                  <a16:creationId xmlns:a16="http://schemas.microsoft.com/office/drawing/2014/main" id="{2F8E4E02-CCCE-4388-BA43-092CC5721E25}"/>
                </a:ext>
              </a:extLst>
            </p:cNvPr>
            <p:cNvGrpSpPr/>
            <p:nvPr/>
          </p:nvGrpSpPr>
          <p:grpSpPr>
            <a:xfrm>
              <a:off x="389857" y="1786589"/>
              <a:ext cx="2041715" cy="523220"/>
              <a:chOff x="389857" y="1786589"/>
              <a:chExt cx="2041715" cy="523220"/>
            </a:xfrm>
          </p:grpSpPr>
          <p:sp>
            <p:nvSpPr>
              <p:cNvPr id="15" name="Ellipse 14">
                <a:extLst>
                  <a:ext uri="{FF2B5EF4-FFF2-40B4-BE49-F238E27FC236}">
                    <a16:creationId xmlns:a16="http://schemas.microsoft.com/office/drawing/2014/main" id="{F4CD4AA3-22A6-4917-897E-6BD25589894F}"/>
                  </a:ext>
                </a:extLst>
              </p:cNvPr>
              <p:cNvSpPr/>
              <p:nvPr/>
            </p:nvSpPr>
            <p:spPr>
              <a:xfrm>
                <a:off x="389857" y="1838084"/>
                <a:ext cx="326665" cy="314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a:extLst>
                  <a:ext uri="{FF2B5EF4-FFF2-40B4-BE49-F238E27FC236}">
                    <a16:creationId xmlns:a16="http://schemas.microsoft.com/office/drawing/2014/main" id="{085F9126-BE23-41B4-B8E3-FE66B3BF51D4}"/>
                  </a:ext>
                </a:extLst>
              </p:cNvPr>
              <p:cNvSpPr txBox="1"/>
              <p:nvPr/>
            </p:nvSpPr>
            <p:spPr>
              <a:xfrm>
                <a:off x="693947" y="1786589"/>
                <a:ext cx="1737625" cy="523220"/>
              </a:xfrm>
              <a:prstGeom prst="rect">
                <a:avLst/>
              </a:prstGeom>
              <a:noFill/>
            </p:spPr>
            <p:txBody>
              <a:bodyPr wrap="square" rtlCol="0">
                <a:spAutoFit/>
              </a:bodyPr>
              <a:lstStyle/>
              <a:p>
                <a:r>
                  <a:rPr lang="fr-FR" sz="1400" b="1" dirty="0"/>
                  <a:t>Vos supports</a:t>
                </a:r>
                <a:br>
                  <a:rPr lang="fr-FR" sz="1400" b="1" dirty="0"/>
                </a:br>
                <a:r>
                  <a:rPr lang="fr-FR" sz="1400" b="1" dirty="0"/>
                  <a:t>d’investissement :</a:t>
                </a:r>
              </a:p>
            </p:txBody>
          </p:sp>
        </p:grpSp>
        <p:sp>
          <p:nvSpPr>
            <p:cNvPr id="33" name="ZoneTexte 32">
              <a:extLst>
                <a:ext uri="{FF2B5EF4-FFF2-40B4-BE49-F238E27FC236}">
                  <a16:creationId xmlns:a16="http://schemas.microsoft.com/office/drawing/2014/main" id="{0A9BC689-94AA-45BC-A2D5-9A8D5A70C98E}"/>
                </a:ext>
              </a:extLst>
            </p:cNvPr>
            <p:cNvSpPr txBox="1"/>
            <p:nvPr/>
          </p:nvSpPr>
          <p:spPr>
            <a:xfrm>
              <a:off x="420723" y="1819414"/>
              <a:ext cx="253137" cy="338554"/>
            </a:xfrm>
            <a:prstGeom prst="rect">
              <a:avLst/>
            </a:prstGeom>
            <a:noFill/>
          </p:spPr>
          <p:txBody>
            <a:bodyPr wrap="square" rtlCol="0">
              <a:spAutoFit/>
            </a:bodyPr>
            <a:lstStyle/>
            <a:p>
              <a:r>
                <a:rPr lang="fr-FR" sz="1600" b="1" dirty="0">
                  <a:solidFill>
                    <a:schemeClr val="bg1"/>
                  </a:solidFill>
                </a:rPr>
                <a:t>2</a:t>
              </a:r>
            </a:p>
          </p:txBody>
        </p:sp>
      </p:grpSp>
      <p:sp>
        <p:nvSpPr>
          <p:cNvPr id="37" name="ZoneTexte 36">
            <a:extLst>
              <a:ext uri="{FF2B5EF4-FFF2-40B4-BE49-F238E27FC236}">
                <a16:creationId xmlns:a16="http://schemas.microsoft.com/office/drawing/2014/main" id="{A6FFA826-73D2-4B57-8858-816A148567BC}"/>
              </a:ext>
            </a:extLst>
          </p:cNvPr>
          <p:cNvSpPr txBox="1"/>
          <p:nvPr/>
        </p:nvSpPr>
        <p:spPr>
          <a:xfrm>
            <a:off x="452956" y="158060"/>
            <a:ext cx="5365236" cy="523220"/>
          </a:xfrm>
          <a:prstGeom prst="rect">
            <a:avLst/>
          </a:prstGeom>
          <a:noFill/>
        </p:spPr>
        <p:txBody>
          <a:bodyPr wrap="square" rtlCol="0">
            <a:spAutoFit/>
          </a:bodyPr>
          <a:lstStyle/>
          <a:p>
            <a:r>
              <a:rPr lang="fr-FR" sz="2800" cap="all" dirty="0">
                <a:solidFill>
                  <a:srgbClr val="CC0000"/>
                </a:solidFill>
              </a:rPr>
              <a:t>LE Capital investissement</a:t>
            </a:r>
          </a:p>
        </p:txBody>
      </p:sp>
      <p:sp>
        <p:nvSpPr>
          <p:cNvPr id="70" name="ZoneTexte 69">
            <a:extLst>
              <a:ext uri="{FF2B5EF4-FFF2-40B4-BE49-F238E27FC236}">
                <a16:creationId xmlns:a16="http://schemas.microsoft.com/office/drawing/2014/main" id="{67E954B1-4475-414B-A3AF-004E8D72FF86}"/>
              </a:ext>
            </a:extLst>
          </p:cNvPr>
          <p:cNvSpPr txBox="1"/>
          <p:nvPr/>
        </p:nvSpPr>
        <p:spPr>
          <a:xfrm>
            <a:off x="3731558" y="1946692"/>
            <a:ext cx="831566" cy="247318"/>
          </a:xfrm>
          <a:prstGeom prst="rect">
            <a:avLst/>
          </a:prstGeom>
          <a:noFill/>
        </p:spPr>
        <p:txBody>
          <a:bodyPr wrap="square">
            <a:spAutoFit/>
          </a:bodyPr>
          <a:lstStyle/>
          <a:p>
            <a:r>
              <a:rPr lang="fr-FR" sz="1000" dirty="0"/>
              <a:t>maximum</a:t>
            </a:r>
          </a:p>
        </p:txBody>
      </p:sp>
      <p:sp>
        <p:nvSpPr>
          <p:cNvPr id="7" name="ZoneTexte 6">
            <a:extLst>
              <a:ext uri="{FF2B5EF4-FFF2-40B4-BE49-F238E27FC236}">
                <a16:creationId xmlns:a16="http://schemas.microsoft.com/office/drawing/2014/main" id="{304BC1D6-F4FE-4198-82E5-96897A61FCA1}"/>
              </a:ext>
            </a:extLst>
          </p:cNvPr>
          <p:cNvSpPr txBox="1"/>
          <p:nvPr/>
        </p:nvSpPr>
        <p:spPr>
          <a:xfrm>
            <a:off x="7191399" y="1972515"/>
            <a:ext cx="831566" cy="247318"/>
          </a:xfrm>
          <a:prstGeom prst="rect">
            <a:avLst/>
          </a:prstGeom>
          <a:noFill/>
        </p:spPr>
        <p:txBody>
          <a:bodyPr wrap="square">
            <a:spAutoFit/>
          </a:bodyPr>
          <a:lstStyle/>
          <a:p>
            <a:r>
              <a:rPr lang="fr-FR" sz="1000" dirty="0"/>
              <a:t>maximum</a:t>
            </a:r>
          </a:p>
        </p:txBody>
      </p:sp>
      <p:sp>
        <p:nvSpPr>
          <p:cNvPr id="78" name="ZoneTexte 77">
            <a:extLst>
              <a:ext uri="{FF2B5EF4-FFF2-40B4-BE49-F238E27FC236}">
                <a16:creationId xmlns:a16="http://schemas.microsoft.com/office/drawing/2014/main" id="{5C52C5F0-1E9E-47F2-A93A-81F2BFA02601}"/>
              </a:ext>
            </a:extLst>
          </p:cNvPr>
          <p:cNvSpPr txBox="1"/>
          <p:nvPr/>
        </p:nvSpPr>
        <p:spPr>
          <a:xfrm>
            <a:off x="2562018" y="2871062"/>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80" name="ZoneTexte 79">
            <a:extLst>
              <a:ext uri="{FF2B5EF4-FFF2-40B4-BE49-F238E27FC236}">
                <a16:creationId xmlns:a16="http://schemas.microsoft.com/office/drawing/2014/main" id="{CFECD743-9E71-450F-AF90-119C259D298A}"/>
              </a:ext>
            </a:extLst>
          </p:cNvPr>
          <p:cNvSpPr txBox="1"/>
          <p:nvPr/>
        </p:nvSpPr>
        <p:spPr>
          <a:xfrm>
            <a:off x="6172472" y="2909076"/>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82" name="ZoneTexte 81">
            <a:extLst>
              <a:ext uri="{FF2B5EF4-FFF2-40B4-BE49-F238E27FC236}">
                <a16:creationId xmlns:a16="http://schemas.microsoft.com/office/drawing/2014/main" id="{3C8E38E5-C1CE-45B0-8A5C-FEE56544CA11}"/>
              </a:ext>
            </a:extLst>
          </p:cNvPr>
          <p:cNvSpPr txBox="1"/>
          <p:nvPr/>
        </p:nvSpPr>
        <p:spPr>
          <a:xfrm>
            <a:off x="118905" y="6505418"/>
            <a:ext cx="7830724" cy="307777"/>
          </a:xfrm>
          <a:prstGeom prst="rect">
            <a:avLst/>
          </a:prstGeom>
          <a:noFill/>
        </p:spPr>
        <p:txBody>
          <a:bodyPr wrap="square" rtlCol="0">
            <a:spAutoFit/>
          </a:bodyPr>
          <a:lstStyle/>
          <a:p>
            <a:r>
              <a:rPr lang="fr-FR" sz="700" dirty="0"/>
              <a:t>* Hypothèses de taux de réduction d’impôt sur les FIP et FCPI retenus pour cette simulation.  Réduction d'impôt sur le montant du versement net de frais d’entrée.  </a:t>
            </a:r>
            <a:br>
              <a:rPr lang="fr-FR" sz="700" dirty="0"/>
            </a:br>
            <a:r>
              <a:rPr lang="fr-FR" sz="700" dirty="0"/>
              <a:t>   Réduction applicable uniquement au titre de 'imposition de l'année de versement  (non-reportable). Sous conditions de durée de détention. Avantage fiscal soumis au plafond des niches fiscales de 10 000 €. </a:t>
            </a:r>
          </a:p>
        </p:txBody>
      </p:sp>
      <p:grpSp>
        <p:nvGrpSpPr>
          <p:cNvPr id="12" name="Groupe 11">
            <a:extLst>
              <a:ext uri="{FF2B5EF4-FFF2-40B4-BE49-F238E27FC236}">
                <a16:creationId xmlns:a16="http://schemas.microsoft.com/office/drawing/2014/main" id="{A4B229F7-47C9-4EA6-BB20-A96D3B5F5BD2}"/>
              </a:ext>
            </a:extLst>
          </p:cNvPr>
          <p:cNvGrpSpPr/>
          <p:nvPr/>
        </p:nvGrpSpPr>
        <p:grpSpPr>
          <a:xfrm>
            <a:off x="394000" y="1197557"/>
            <a:ext cx="8415365" cy="523220"/>
            <a:chOff x="394000" y="1197557"/>
            <a:chExt cx="8415365" cy="523220"/>
          </a:xfrm>
        </p:grpSpPr>
        <p:sp>
          <p:nvSpPr>
            <p:cNvPr id="3" name="Ellipse 2">
              <a:extLst>
                <a:ext uri="{FF2B5EF4-FFF2-40B4-BE49-F238E27FC236}">
                  <a16:creationId xmlns:a16="http://schemas.microsoft.com/office/drawing/2014/main" id="{B6B37348-735E-4CD5-9667-D4BEEC4BF675}"/>
                </a:ext>
              </a:extLst>
            </p:cNvPr>
            <p:cNvSpPr/>
            <p:nvPr/>
          </p:nvSpPr>
          <p:spPr>
            <a:xfrm>
              <a:off x="394000" y="1277301"/>
              <a:ext cx="326665" cy="314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F0EB088-3BFA-415B-9513-F5BF9D8AE65B}"/>
                </a:ext>
              </a:extLst>
            </p:cNvPr>
            <p:cNvSpPr txBox="1"/>
            <p:nvPr/>
          </p:nvSpPr>
          <p:spPr>
            <a:xfrm>
              <a:off x="2116589" y="1227401"/>
              <a:ext cx="407928" cy="338554"/>
            </a:xfrm>
            <a:prstGeom prst="rect">
              <a:avLst/>
            </a:prstGeom>
            <a:noFill/>
          </p:spPr>
          <p:txBody>
            <a:bodyPr wrap="square" rtlCol="0">
              <a:spAutoFit/>
            </a:bodyPr>
            <a:lstStyle/>
            <a:p>
              <a:r>
                <a:rPr lang="fr-FR" sz="1600" dirty="0"/>
                <a:t>0€</a:t>
              </a:r>
            </a:p>
          </p:txBody>
        </p:sp>
        <p:cxnSp>
          <p:nvCxnSpPr>
            <p:cNvPr id="63" name="Connecteur droit avec flèche 62">
              <a:extLst>
                <a:ext uri="{FF2B5EF4-FFF2-40B4-BE49-F238E27FC236}">
                  <a16:creationId xmlns:a16="http://schemas.microsoft.com/office/drawing/2014/main" id="{BBFFA5A5-CB3E-46C3-BE56-A5D5B8670E3F}"/>
                </a:ext>
              </a:extLst>
            </p:cNvPr>
            <p:cNvCxnSpPr>
              <a:cxnSpLocks/>
            </p:cNvCxnSpPr>
            <p:nvPr/>
          </p:nvCxnSpPr>
          <p:spPr>
            <a:xfrm>
              <a:off x="2494420" y="1419640"/>
              <a:ext cx="5394538" cy="11975"/>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2E1A873B-EF2A-4DBF-BC10-3964ED458AB5}"/>
                </a:ext>
              </a:extLst>
            </p:cNvPr>
            <p:cNvSpPr txBox="1"/>
            <p:nvPr/>
          </p:nvSpPr>
          <p:spPr>
            <a:xfrm>
              <a:off x="679679" y="1197557"/>
              <a:ext cx="1513218" cy="523220"/>
            </a:xfrm>
            <a:prstGeom prst="rect">
              <a:avLst/>
            </a:prstGeom>
            <a:noFill/>
          </p:spPr>
          <p:txBody>
            <a:bodyPr wrap="square" rtlCol="0">
              <a:spAutoFit/>
            </a:bodyPr>
            <a:lstStyle/>
            <a:p>
              <a:r>
                <a:rPr lang="fr-FR" sz="1400" b="1" dirty="0"/>
                <a:t>Votre investissement :</a:t>
              </a:r>
            </a:p>
          </p:txBody>
        </p:sp>
        <p:sp>
          <p:nvSpPr>
            <p:cNvPr id="79" name="ZoneTexte 78">
              <a:extLst>
                <a:ext uri="{FF2B5EF4-FFF2-40B4-BE49-F238E27FC236}">
                  <a16:creationId xmlns:a16="http://schemas.microsoft.com/office/drawing/2014/main" id="{9CAF209D-5461-49B4-80F9-8389FBF01878}"/>
                </a:ext>
              </a:extLst>
            </p:cNvPr>
            <p:cNvSpPr txBox="1"/>
            <p:nvPr/>
          </p:nvSpPr>
          <p:spPr>
            <a:xfrm>
              <a:off x="7852762" y="1251395"/>
              <a:ext cx="956603" cy="338554"/>
            </a:xfrm>
            <a:prstGeom prst="rect">
              <a:avLst/>
            </a:prstGeom>
            <a:noFill/>
          </p:spPr>
          <p:txBody>
            <a:bodyPr wrap="square" rtlCol="0">
              <a:spAutoFit/>
            </a:bodyPr>
            <a:lstStyle/>
            <a:p>
              <a:r>
                <a:rPr lang="fr-FR" sz="1600" dirty="0"/>
                <a:t>72 000€</a:t>
              </a:r>
            </a:p>
          </p:txBody>
        </p:sp>
        <p:cxnSp>
          <p:nvCxnSpPr>
            <p:cNvPr id="86" name="Connecteur droit 85">
              <a:extLst>
                <a:ext uri="{FF2B5EF4-FFF2-40B4-BE49-F238E27FC236}">
                  <a16:creationId xmlns:a16="http://schemas.microsoft.com/office/drawing/2014/main" id="{07FB9DDE-CFA2-4A14-8425-292294512BD9}"/>
                </a:ext>
              </a:extLst>
            </p:cNvPr>
            <p:cNvCxnSpPr>
              <a:cxnSpLocks/>
            </p:cNvCxnSpPr>
            <p:nvPr/>
          </p:nvCxnSpPr>
          <p:spPr>
            <a:xfrm>
              <a:off x="4478740" y="1300495"/>
              <a:ext cx="0" cy="288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865CA18D-64EF-421B-9048-CE336C2793E4}"/>
                </a:ext>
              </a:extLst>
            </p:cNvPr>
            <p:cNvSpPr txBox="1"/>
            <p:nvPr/>
          </p:nvSpPr>
          <p:spPr>
            <a:xfrm>
              <a:off x="410271" y="1249956"/>
              <a:ext cx="253137" cy="338554"/>
            </a:xfrm>
            <a:prstGeom prst="rect">
              <a:avLst/>
            </a:prstGeom>
            <a:noFill/>
          </p:spPr>
          <p:txBody>
            <a:bodyPr wrap="square" rtlCol="0">
              <a:spAutoFit/>
            </a:bodyPr>
            <a:lstStyle/>
            <a:p>
              <a:r>
                <a:rPr lang="fr-FR" sz="1600" b="1" dirty="0">
                  <a:solidFill>
                    <a:schemeClr val="bg1"/>
                  </a:solidFill>
                </a:rPr>
                <a:t>1</a:t>
              </a:r>
            </a:p>
          </p:txBody>
        </p:sp>
        <p:cxnSp>
          <p:nvCxnSpPr>
            <p:cNvPr id="76" name="Connecteur droit 75">
              <a:extLst>
                <a:ext uri="{FF2B5EF4-FFF2-40B4-BE49-F238E27FC236}">
                  <a16:creationId xmlns:a16="http://schemas.microsoft.com/office/drawing/2014/main" id="{8B53A872-50B9-4BB1-82C2-884851A691EF}"/>
                </a:ext>
              </a:extLst>
            </p:cNvPr>
            <p:cNvCxnSpPr>
              <a:cxnSpLocks/>
            </p:cNvCxnSpPr>
            <p:nvPr/>
          </p:nvCxnSpPr>
          <p:spPr>
            <a:xfrm>
              <a:off x="6122604" y="1300495"/>
              <a:ext cx="0" cy="288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E3C10EC5-BABC-4561-83E3-4FF9D292985B}"/>
              </a:ext>
            </a:extLst>
          </p:cNvPr>
          <p:cNvSpPr/>
          <p:nvPr/>
        </p:nvSpPr>
        <p:spPr>
          <a:xfrm rot="10800000">
            <a:off x="4454942" y="2243994"/>
            <a:ext cx="1675328" cy="656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8F3DEF94-E808-47B8-B192-C8E64274B103}"/>
              </a:ext>
            </a:extLst>
          </p:cNvPr>
          <p:cNvSpPr/>
          <p:nvPr/>
        </p:nvSpPr>
        <p:spPr>
          <a:xfrm rot="10800000">
            <a:off x="4454941" y="2251162"/>
            <a:ext cx="1470171" cy="6496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id="{224A47FC-11A9-4B61-AEB5-8E1A9A3D4A8E}"/>
              </a:ext>
            </a:extLst>
          </p:cNvPr>
          <p:cNvSpPr txBox="1"/>
          <p:nvPr/>
        </p:nvSpPr>
        <p:spPr>
          <a:xfrm>
            <a:off x="4562298" y="2354213"/>
            <a:ext cx="1470173" cy="400110"/>
          </a:xfrm>
          <a:prstGeom prst="rect">
            <a:avLst/>
          </a:prstGeom>
          <a:noFill/>
        </p:spPr>
        <p:txBody>
          <a:bodyPr wrap="square" rtlCol="0">
            <a:spAutoFit/>
          </a:bodyPr>
          <a:lstStyle/>
          <a:p>
            <a:pPr algn="ctr"/>
            <a:r>
              <a:rPr lang="fr-FR" sz="2000" b="1" dirty="0">
                <a:solidFill>
                  <a:schemeClr val="bg1"/>
                </a:solidFill>
              </a:rPr>
              <a:t>FIP</a:t>
            </a:r>
          </a:p>
        </p:txBody>
      </p:sp>
      <p:cxnSp>
        <p:nvCxnSpPr>
          <p:cNvPr id="87" name="Connecteur droit avec flèche 86">
            <a:extLst>
              <a:ext uri="{FF2B5EF4-FFF2-40B4-BE49-F238E27FC236}">
                <a16:creationId xmlns:a16="http://schemas.microsoft.com/office/drawing/2014/main" id="{97A5977E-2716-43A2-A032-5A423153706C}"/>
              </a:ext>
            </a:extLst>
          </p:cNvPr>
          <p:cNvCxnSpPr>
            <a:cxnSpLocks/>
          </p:cNvCxnSpPr>
          <p:nvPr/>
        </p:nvCxnSpPr>
        <p:spPr>
          <a:xfrm>
            <a:off x="4454944" y="2196758"/>
            <a:ext cx="1636831"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ZoneTexte 88">
            <a:extLst>
              <a:ext uri="{FF2B5EF4-FFF2-40B4-BE49-F238E27FC236}">
                <a16:creationId xmlns:a16="http://schemas.microsoft.com/office/drawing/2014/main" id="{82F08D7C-858F-4A0F-8603-211D502C9C62}"/>
              </a:ext>
            </a:extLst>
          </p:cNvPr>
          <p:cNvSpPr txBox="1"/>
          <p:nvPr/>
        </p:nvSpPr>
        <p:spPr>
          <a:xfrm>
            <a:off x="5471825" y="1836376"/>
            <a:ext cx="970578" cy="276999"/>
          </a:xfrm>
          <a:prstGeom prst="rect">
            <a:avLst/>
          </a:prstGeom>
          <a:noFill/>
        </p:spPr>
        <p:txBody>
          <a:bodyPr wrap="square" rtlCol="0">
            <a:spAutoFit/>
          </a:bodyPr>
          <a:lstStyle/>
          <a:p>
            <a:r>
              <a:rPr lang="fr-FR" sz="1200" dirty="0"/>
              <a:t>24 000€</a:t>
            </a:r>
          </a:p>
        </p:txBody>
      </p:sp>
      <p:sp>
        <p:nvSpPr>
          <p:cNvPr id="92" name="ZoneTexte 91">
            <a:extLst>
              <a:ext uri="{FF2B5EF4-FFF2-40B4-BE49-F238E27FC236}">
                <a16:creationId xmlns:a16="http://schemas.microsoft.com/office/drawing/2014/main" id="{8A2007E3-DEDF-425B-A803-3DFE7322C5EE}"/>
              </a:ext>
            </a:extLst>
          </p:cNvPr>
          <p:cNvSpPr txBox="1"/>
          <p:nvPr/>
        </p:nvSpPr>
        <p:spPr>
          <a:xfrm>
            <a:off x="4344389" y="1914819"/>
            <a:ext cx="586737" cy="276999"/>
          </a:xfrm>
          <a:prstGeom prst="rect">
            <a:avLst/>
          </a:prstGeom>
          <a:noFill/>
        </p:spPr>
        <p:txBody>
          <a:bodyPr wrap="square" rtlCol="0">
            <a:spAutoFit/>
          </a:bodyPr>
          <a:lstStyle/>
          <a:p>
            <a:r>
              <a:rPr lang="fr-FR" sz="1200" dirty="0"/>
              <a:t>0€</a:t>
            </a:r>
          </a:p>
        </p:txBody>
      </p:sp>
      <p:sp>
        <p:nvSpPr>
          <p:cNvPr id="93" name="ZoneTexte 92">
            <a:extLst>
              <a:ext uri="{FF2B5EF4-FFF2-40B4-BE49-F238E27FC236}">
                <a16:creationId xmlns:a16="http://schemas.microsoft.com/office/drawing/2014/main" id="{8D173B40-3362-4C5E-89FC-E6F1A358C0FB}"/>
              </a:ext>
            </a:extLst>
          </p:cNvPr>
          <p:cNvSpPr txBox="1"/>
          <p:nvPr/>
        </p:nvSpPr>
        <p:spPr>
          <a:xfrm>
            <a:off x="5443770" y="1968671"/>
            <a:ext cx="831566" cy="247318"/>
          </a:xfrm>
          <a:prstGeom prst="rect">
            <a:avLst/>
          </a:prstGeom>
          <a:noFill/>
        </p:spPr>
        <p:txBody>
          <a:bodyPr wrap="square">
            <a:spAutoFit/>
          </a:bodyPr>
          <a:lstStyle/>
          <a:p>
            <a:r>
              <a:rPr lang="fr-FR" sz="1000" dirty="0"/>
              <a:t>maximum</a:t>
            </a:r>
          </a:p>
        </p:txBody>
      </p:sp>
      <p:sp>
        <p:nvSpPr>
          <p:cNvPr id="94" name="ZoneTexte 93">
            <a:extLst>
              <a:ext uri="{FF2B5EF4-FFF2-40B4-BE49-F238E27FC236}">
                <a16:creationId xmlns:a16="http://schemas.microsoft.com/office/drawing/2014/main" id="{13144BE6-9E70-4E2F-998C-A46554E67BEA}"/>
              </a:ext>
            </a:extLst>
          </p:cNvPr>
          <p:cNvSpPr txBox="1"/>
          <p:nvPr/>
        </p:nvSpPr>
        <p:spPr>
          <a:xfrm>
            <a:off x="4424920" y="2893269"/>
            <a:ext cx="1705427" cy="261610"/>
          </a:xfrm>
          <a:prstGeom prst="rect">
            <a:avLst/>
          </a:prstGeom>
          <a:noFill/>
        </p:spPr>
        <p:txBody>
          <a:bodyPr wrap="square" rtlCol="0">
            <a:spAutoFit/>
          </a:bodyPr>
          <a:lstStyle/>
          <a:p>
            <a:pPr algn="ctr"/>
            <a:r>
              <a:rPr lang="fr-FR" sz="1100" dirty="0">
                <a:solidFill>
                  <a:srgbClr val="C00000"/>
                </a:solidFill>
              </a:rPr>
              <a:t>% de sociétés « éligibles »</a:t>
            </a:r>
          </a:p>
        </p:txBody>
      </p:sp>
      <p:sp>
        <p:nvSpPr>
          <p:cNvPr id="95" name="Rectangle 94">
            <a:extLst>
              <a:ext uri="{FF2B5EF4-FFF2-40B4-BE49-F238E27FC236}">
                <a16:creationId xmlns:a16="http://schemas.microsoft.com/office/drawing/2014/main" id="{D0A8BA58-B2D2-4FE7-86B1-434136764A94}"/>
              </a:ext>
            </a:extLst>
          </p:cNvPr>
          <p:cNvSpPr/>
          <p:nvPr/>
        </p:nvSpPr>
        <p:spPr>
          <a:xfrm rot="10800000">
            <a:off x="6209087" y="4358245"/>
            <a:ext cx="1675328" cy="64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id="{F91AE9C2-5887-4982-A9BF-C8A97B19F660}"/>
              </a:ext>
            </a:extLst>
          </p:cNvPr>
          <p:cNvSpPr/>
          <p:nvPr/>
        </p:nvSpPr>
        <p:spPr>
          <a:xfrm rot="10800000">
            <a:off x="6204160" y="4356120"/>
            <a:ext cx="589128" cy="64579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avec flèche 96">
            <a:extLst>
              <a:ext uri="{FF2B5EF4-FFF2-40B4-BE49-F238E27FC236}">
                <a16:creationId xmlns:a16="http://schemas.microsoft.com/office/drawing/2014/main" id="{24128AC8-0B5E-4A74-AADF-15AC881CBCDA}"/>
              </a:ext>
            </a:extLst>
          </p:cNvPr>
          <p:cNvCxnSpPr>
            <a:cxnSpLocks/>
          </p:cNvCxnSpPr>
          <p:nvPr/>
        </p:nvCxnSpPr>
        <p:spPr>
          <a:xfrm>
            <a:off x="6272384" y="4305877"/>
            <a:ext cx="565436" cy="0"/>
          </a:xfrm>
          <a:prstGeom prst="straightConnector1">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ZoneTexte 97">
            <a:extLst>
              <a:ext uri="{FF2B5EF4-FFF2-40B4-BE49-F238E27FC236}">
                <a16:creationId xmlns:a16="http://schemas.microsoft.com/office/drawing/2014/main" id="{22B8DB08-385D-496E-80CB-22B04392F6C3}"/>
              </a:ext>
            </a:extLst>
          </p:cNvPr>
          <p:cNvSpPr txBox="1"/>
          <p:nvPr/>
        </p:nvSpPr>
        <p:spPr>
          <a:xfrm>
            <a:off x="6175954" y="4068119"/>
            <a:ext cx="407928" cy="276999"/>
          </a:xfrm>
          <a:prstGeom prst="rect">
            <a:avLst/>
          </a:prstGeom>
          <a:noFill/>
        </p:spPr>
        <p:txBody>
          <a:bodyPr wrap="square" rtlCol="0">
            <a:spAutoFit/>
          </a:bodyPr>
          <a:lstStyle/>
          <a:p>
            <a:r>
              <a:rPr lang="fr-FR" sz="1200" dirty="0">
                <a:solidFill>
                  <a:srgbClr val="C00000"/>
                </a:solidFill>
              </a:rPr>
              <a:t>0€</a:t>
            </a:r>
          </a:p>
        </p:txBody>
      </p:sp>
      <p:sp>
        <p:nvSpPr>
          <p:cNvPr id="99" name="ZoneTexte 98">
            <a:extLst>
              <a:ext uri="{FF2B5EF4-FFF2-40B4-BE49-F238E27FC236}">
                <a16:creationId xmlns:a16="http://schemas.microsoft.com/office/drawing/2014/main" id="{E16972EA-A71B-416C-8578-843401F3AB95}"/>
              </a:ext>
            </a:extLst>
          </p:cNvPr>
          <p:cNvSpPr txBox="1"/>
          <p:nvPr/>
        </p:nvSpPr>
        <p:spPr>
          <a:xfrm>
            <a:off x="6849560" y="4143965"/>
            <a:ext cx="1519958" cy="276999"/>
          </a:xfrm>
          <a:prstGeom prst="rect">
            <a:avLst/>
          </a:prstGeom>
          <a:noFill/>
        </p:spPr>
        <p:txBody>
          <a:bodyPr wrap="square" rtlCol="0">
            <a:spAutoFit/>
          </a:bodyPr>
          <a:lstStyle/>
          <a:p>
            <a:r>
              <a:rPr lang="fr-FR" sz="1200" dirty="0">
                <a:solidFill>
                  <a:srgbClr val="C00000"/>
                </a:solidFill>
              </a:rPr>
              <a:t>6 480€ </a:t>
            </a:r>
            <a:r>
              <a:rPr lang="fr-FR" sz="900" dirty="0">
                <a:solidFill>
                  <a:srgbClr val="C00000"/>
                </a:solidFill>
              </a:rPr>
              <a:t>MAXIMUM</a:t>
            </a:r>
            <a:endParaRPr lang="fr-FR" sz="1200" dirty="0">
              <a:solidFill>
                <a:srgbClr val="C00000"/>
              </a:solidFill>
            </a:endParaRPr>
          </a:p>
        </p:txBody>
      </p:sp>
      <p:pic>
        <p:nvPicPr>
          <p:cNvPr id="6" name="Picture 6" descr="Free Icon | Couple beside home">
            <a:extLst>
              <a:ext uri="{FF2B5EF4-FFF2-40B4-BE49-F238E27FC236}">
                <a16:creationId xmlns:a16="http://schemas.microsoft.com/office/drawing/2014/main" id="{185B41A1-812D-4A84-868D-081A20588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531" y="158060"/>
            <a:ext cx="672516" cy="67251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48FB9181-99AD-4CFA-8FAB-80A5F453A956}"/>
              </a:ext>
            </a:extLst>
          </p:cNvPr>
          <p:cNvGrpSpPr/>
          <p:nvPr/>
        </p:nvGrpSpPr>
        <p:grpSpPr>
          <a:xfrm>
            <a:off x="2320553" y="5396760"/>
            <a:ext cx="6122480" cy="369332"/>
            <a:chOff x="2320553" y="5396760"/>
            <a:chExt cx="6122480" cy="369332"/>
          </a:xfrm>
        </p:grpSpPr>
        <p:sp>
          <p:nvSpPr>
            <p:cNvPr id="91" name="ZoneTexte 90">
              <a:extLst>
                <a:ext uri="{FF2B5EF4-FFF2-40B4-BE49-F238E27FC236}">
                  <a16:creationId xmlns:a16="http://schemas.microsoft.com/office/drawing/2014/main" id="{EE3491BA-AE7D-42EE-B84E-6299E0B98925}"/>
                </a:ext>
              </a:extLst>
            </p:cNvPr>
            <p:cNvSpPr txBox="1"/>
            <p:nvPr/>
          </p:nvSpPr>
          <p:spPr>
            <a:xfrm>
              <a:off x="2320553" y="5396760"/>
              <a:ext cx="6122480" cy="369332"/>
            </a:xfrm>
            <a:prstGeom prst="rect">
              <a:avLst/>
            </a:prstGeom>
            <a:noFill/>
          </p:spPr>
          <p:txBody>
            <a:bodyPr wrap="square">
              <a:spAutoFit/>
            </a:bodyPr>
            <a:lstStyle/>
            <a:p>
              <a:pPr algn="ctr"/>
              <a:r>
                <a:rPr lang="fr-FR" sz="1800" b="1" dirty="0">
                  <a:solidFill>
                    <a:srgbClr val="CC0000"/>
                  </a:solidFill>
                </a:rPr>
                <a:t>Jusqu’à </a:t>
              </a:r>
              <a:r>
                <a:rPr lang="fr-FR" sz="1800" dirty="0">
                  <a:solidFill>
                    <a:srgbClr val="CC0000"/>
                  </a:solidFill>
                </a:rPr>
                <a:t>17 040€ </a:t>
              </a:r>
              <a:r>
                <a:rPr lang="fr-FR" sz="1800" b="1" dirty="0">
                  <a:solidFill>
                    <a:srgbClr val="CC0000"/>
                  </a:solidFill>
                </a:rPr>
                <a:t>10 000€ de réduction d’impôt !*</a:t>
              </a:r>
            </a:p>
          </p:txBody>
        </p:sp>
        <p:cxnSp>
          <p:nvCxnSpPr>
            <p:cNvPr id="101" name="Connecteur droit 100">
              <a:extLst>
                <a:ext uri="{FF2B5EF4-FFF2-40B4-BE49-F238E27FC236}">
                  <a16:creationId xmlns:a16="http://schemas.microsoft.com/office/drawing/2014/main" id="{2AADEA22-BCD6-480E-9304-822FD149C724}"/>
                </a:ext>
              </a:extLst>
            </p:cNvPr>
            <p:cNvCxnSpPr/>
            <p:nvPr/>
          </p:nvCxnSpPr>
          <p:spPr>
            <a:xfrm>
              <a:off x="3840480" y="5396760"/>
              <a:ext cx="638260" cy="369332"/>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F8139C8A-EA05-4BDE-8C6F-737187BBD160}"/>
                </a:ext>
              </a:extLst>
            </p:cNvPr>
            <p:cNvCxnSpPr>
              <a:cxnSpLocks/>
            </p:cNvCxnSpPr>
            <p:nvPr/>
          </p:nvCxnSpPr>
          <p:spPr>
            <a:xfrm flipV="1">
              <a:off x="3840480" y="5396760"/>
              <a:ext cx="638260" cy="369332"/>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3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left)">
                                      <p:cBhvr>
                                        <p:cTn id="34" dur="500"/>
                                        <p:tgtEl>
                                          <p:spTgt spid="8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left)">
                                      <p:cBhvr>
                                        <p:cTn id="40" dur="500"/>
                                        <p:tgtEl>
                                          <p:spTgt spid="89"/>
                                        </p:tgtEl>
                                      </p:cBhvr>
                                    </p:animEffect>
                                  </p:childTnLst>
                                </p:cTn>
                              </p:par>
                              <p:par>
                                <p:cTn id="41" presetID="22" presetClass="entr" presetSubtype="8"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left)">
                                      <p:cBhvr>
                                        <p:cTn id="43" dur="500"/>
                                        <p:tgtEl>
                                          <p:spTgt spid="8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500"/>
                                        <p:tgtEl>
                                          <p:spTgt spid="9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left)">
                                      <p:cBhvr>
                                        <p:cTn id="50" dur="500"/>
                                        <p:tgtEl>
                                          <p:spTgt spid="9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left)">
                                      <p:cBhvr>
                                        <p:cTn id="53" dur="500"/>
                                        <p:tgtEl>
                                          <p:spTgt spid="5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par>
                                <p:cTn id="60" presetID="22" presetClass="entr" presetSubtype="8"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7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7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6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6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3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69"/>
                                        </p:tgtEl>
                                        <p:attrNameLst>
                                          <p:attrName>style.visibility</p:attrName>
                                        </p:attrNameLst>
                                      </p:cBhvr>
                                      <p:to>
                                        <p:strVal val="visible"/>
                                      </p:to>
                                    </p:set>
                                  </p:childTnLst>
                                </p:cTn>
                              </p:par>
                              <p:par>
                                <p:cTn id="92" presetID="16" presetClass="entr" presetSubtype="37"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barn(outVertical)">
                                      <p:cBhvr>
                                        <p:cTn id="94" dur="500"/>
                                        <p:tgtEl>
                                          <p:spTgt spid="78"/>
                                        </p:tgtEl>
                                      </p:cBhvr>
                                    </p:animEffect>
                                  </p:childTnLst>
                                </p:cTn>
                              </p:par>
                              <p:par>
                                <p:cTn id="95" presetID="16" presetClass="entr" presetSubtype="37"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arn(outVertical)">
                                      <p:cBhvr>
                                        <p:cTn id="97" dur="500"/>
                                        <p:tgtEl>
                                          <p:spTgt spid="80"/>
                                        </p:tgtEl>
                                      </p:cBhvr>
                                    </p:animEffect>
                                  </p:childTnLst>
                                </p:cTn>
                              </p:par>
                              <p:par>
                                <p:cTn id="98" presetID="16" presetClass="entr" presetSubtype="37"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barn(outVertical)">
                                      <p:cBhvr>
                                        <p:cTn id="100" dur="500"/>
                                        <p:tgtEl>
                                          <p:spTgt spid="94"/>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left)">
                                      <p:cBhvr>
                                        <p:cTn id="107" dur="500"/>
                                        <p:tgtEl>
                                          <p:spTgt spid="7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wipe(left)">
                                      <p:cBhvr>
                                        <p:cTn id="110" dur="500"/>
                                        <p:tgtEl>
                                          <p:spTgt spid="83"/>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121"/>
                                        </p:tgtEl>
                                        <p:attrNameLst>
                                          <p:attrName>style.visibility</p:attrName>
                                        </p:attrNameLst>
                                      </p:cBhvr>
                                      <p:to>
                                        <p:strVal val="visible"/>
                                      </p:to>
                                    </p:set>
                                    <p:animEffect transition="in" filter="wipe(up)">
                                      <p:cBhvr>
                                        <p:cTn id="114" dur="500"/>
                                        <p:tgtEl>
                                          <p:spTgt spid="121"/>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wipe(up)">
                                      <p:cBhvr>
                                        <p:cTn id="117" dur="500"/>
                                        <p:tgtEl>
                                          <p:spTgt spid="12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wipe(up)">
                                      <p:cBhvr>
                                        <p:cTn id="120" dur="500"/>
                                        <p:tgtEl>
                                          <p:spTgt spid="175"/>
                                        </p:tgtEl>
                                      </p:cBhvr>
                                    </p:animEffect>
                                  </p:childTnLst>
                                </p:cTn>
                              </p:par>
                            </p:childTnLst>
                          </p:cTn>
                        </p:par>
                        <p:par>
                          <p:cTn id="121" fill="hold">
                            <p:stCondLst>
                              <p:cond delay="1500"/>
                            </p:stCondLst>
                            <p:childTnLst>
                              <p:par>
                                <p:cTn id="122" presetID="1" presetClass="entr" presetSubtype="0"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3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95"/>
                                        </p:tgtEl>
                                        <p:attrNameLst>
                                          <p:attrName>style.visibility</p:attrName>
                                        </p:attrNameLst>
                                      </p:cBhvr>
                                      <p:to>
                                        <p:strVal val="visible"/>
                                      </p:to>
                                    </p:set>
                                  </p:childTnLst>
                                </p:cTn>
                              </p:par>
                              <p:par>
                                <p:cTn id="128" presetID="22" presetClass="entr" presetSubtype="8" fill="hold" grpId="0" nodeType="withEffect">
                                  <p:stCondLst>
                                    <p:cond delay="0"/>
                                  </p:stCondLst>
                                  <p:childTnLst>
                                    <p:set>
                                      <p:cBhvr>
                                        <p:cTn id="129" dur="1" fill="hold">
                                          <p:stCondLst>
                                            <p:cond delay="0"/>
                                          </p:stCondLst>
                                        </p:cTn>
                                        <p:tgtEl>
                                          <p:spTgt spid="146"/>
                                        </p:tgtEl>
                                        <p:attrNameLst>
                                          <p:attrName>style.visibility</p:attrName>
                                        </p:attrNameLst>
                                      </p:cBhvr>
                                      <p:to>
                                        <p:strVal val="visible"/>
                                      </p:to>
                                    </p:set>
                                    <p:animEffect transition="in" filter="wipe(left)">
                                      <p:cBhvr>
                                        <p:cTn id="130" dur="500"/>
                                        <p:tgtEl>
                                          <p:spTgt spid="146"/>
                                        </p:tgtEl>
                                      </p:cBhvr>
                                    </p:animEffect>
                                  </p:childTnLst>
                                </p:cTn>
                              </p:par>
                              <p:par>
                                <p:cTn id="131" presetID="22" presetClass="entr" presetSubtype="8" fill="hold" nodeType="with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wipe(left)">
                                      <p:cBhvr>
                                        <p:cTn id="133" dur="500"/>
                                        <p:tgtEl>
                                          <p:spTgt spid="143"/>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wipe(left)">
                                      <p:cBhvr>
                                        <p:cTn id="136" dur="500"/>
                                        <p:tgtEl>
                                          <p:spTgt spid="14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37"/>
                                        </p:tgtEl>
                                        <p:attrNameLst>
                                          <p:attrName>style.visibility</p:attrName>
                                        </p:attrNameLst>
                                      </p:cBhvr>
                                      <p:to>
                                        <p:strVal val="visible"/>
                                      </p:to>
                                    </p:set>
                                    <p:animEffect transition="in" filter="wipe(left)">
                                      <p:cBhvr>
                                        <p:cTn id="139" dur="500"/>
                                        <p:tgtEl>
                                          <p:spTgt spid="13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41"/>
                                        </p:tgtEl>
                                        <p:attrNameLst>
                                          <p:attrName>style.visibility</p:attrName>
                                        </p:attrNameLst>
                                      </p:cBhvr>
                                      <p:to>
                                        <p:strVal val="visible"/>
                                      </p:to>
                                    </p:set>
                                    <p:animEffect transition="in" filter="wipe(left)">
                                      <p:cBhvr>
                                        <p:cTn id="142" dur="500"/>
                                        <p:tgtEl>
                                          <p:spTgt spid="141"/>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50"/>
                                        </p:tgtEl>
                                        <p:attrNameLst>
                                          <p:attrName>style.visibility</p:attrName>
                                        </p:attrNameLst>
                                      </p:cBhvr>
                                      <p:to>
                                        <p:strVal val="visible"/>
                                      </p:to>
                                    </p:set>
                                    <p:animEffect transition="in" filter="wipe(left)">
                                      <p:cBhvr>
                                        <p:cTn id="145" dur="500"/>
                                        <p:tgtEl>
                                          <p:spTgt spid="150"/>
                                        </p:tgtEl>
                                      </p:cBhvr>
                                    </p:animEffect>
                                  </p:childTnLst>
                                </p:cTn>
                              </p:par>
                              <p:par>
                                <p:cTn id="146" presetID="22" presetClass="entr" presetSubtype="8" fill="hold"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wipe(left)">
                                      <p:cBhvr>
                                        <p:cTn id="148" dur="500"/>
                                        <p:tgtEl>
                                          <p:spTgt spid="144"/>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151"/>
                                        </p:tgtEl>
                                        <p:attrNameLst>
                                          <p:attrName>style.visibility</p:attrName>
                                        </p:attrNameLst>
                                      </p:cBhvr>
                                      <p:to>
                                        <p:strVal val="visible"/>
                                      </p:to>
                                    </p:set>
                                    <p:animEffect transition="in" filter="wipe(left)">
                                      <p:cBhvr>
                                        <p:cTn id="151" dur="500"/>
                                        <p:tgtEl>
                                          <p:spTgt spid="151"/>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wipe(left)">
                                      <p:cBhvr>
                                        <p:cTn id="154" dur="500"/>
                                        <p:tgtEl>
                                          <p:spTgt spid="9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500"/>
                                        <p:tgtEl>
                                          <p:spTgt spid="98"/>
                                        </p:tgtEl>
                                      </p:cBhvr>
                                    </p:animEffect>
                                  </p:childTnLst>
                                </p:cTn>
                              </p:par>
                              <p:par>
                                <p:cTn id="158" presetID="22" presetClass="entr" presetSubtype="8" fill="hold" nodeType="with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wipe(left)">
                                      <p:cBhvr>
                                        <p:cTn id="160" dur="500"/>
                                        <p:tgtEl>
                                          <p:spTgt spid="97"/>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wipe(left)">
                                      <p:cBhvr>
                                        <p:cTn id="163" dur="500"/>
                                        <p:tgtEl>
                                          <p:spTgt spid="99"/>
                                        </p:tgtEl>
                                      </p:cBhvr>
                                    </p:animEffect>
                                  </p:childTnLst>
                                </p:cTn>
                              </p:par>
                            </p:childTnLst>
                          </p:cTn>
                        </p:par>
                        <p:par>
                          <p:cTn id="164" fill="hold">
                            <p:stCondLst>
                              <p:cond delay="2000"/>
                            </p:stCondLst>
                            <p:childTnLst>
                              <p:par>
                                <p:cTn id="165" presetID="22" presetClass="entr" presetSubtype="1" fill="hold" grpId="0" nodeType="after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wipe(up)">
                                      <p:cBhvr>
                                        <p:cTn id="167" dur="500"/>
                                        <p:tgtEl>
                                          <p:spTgt spid="154"/>
                                        </p:tgtEl>
                                      </p:cBhvr>
                                    </p:animEffect>
                                  </p:childTnLst>
                                </p:cTn>
                              </p:par>
                              <p:par>
                                <p:cTn id="168" presetID="22" presetClass="entr" presetSubtype="8" fill="hold" nodeType="withEffect">
                                  <p:stCondLst>
                                    <p:cond delay="0"/>
                                  </p:stCondLst>
                                  <p:childTnLst>
                                    <p:set>
                                      <p:cBhvr>
                                        <p:cTn id="169" dur="1" fill="hold">
                                          <p:stCondLst>
                                            <p:cond delay="0"/>
                                          </p:stCondLst>
                                        </p:cTn>
                                        <p:tgtEl>
                                          <p:spTgt spid="9"/>
                                        </p:tgtEl>
                                        <p:attrNameLst>
                                          <p:attrName>style.visibility</p:attrName>
                                        </p:attrNameLst>
                                      </p:cBhvr>
                                      <p:to>
                                        <p:strVal val="visible"/>
                                      </p:to>
                                    </p:set>
                                    <p:animEffect transition="in" filter="wipe(left)">
                                      <p:cBhvr>
                                        <p:cTn id="170" dur="500"/>
                                        <p:tgtEl>
                                          <p:spTgt spid="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par>
                                <p:cTn id="176" presetID="1" presetClass="entr" presetSubtype="0" fill="hold" grpId="0" nodeType="withEffect">
                                  <p:stCondLst>
                                    <p:cond delay="0"/>
                                  </p:stCondLst>
                                  <p:childTnLst>
                                    <p:set>
                                      <p:cBhvr>
                                        <p:cTn id="17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4" grpId="0" animBg="1"/>
      <p:bldP spid="11" grpId="0" animBg="1"/>
      <p:bldP spid="73" grpId="0" animBg="1"/>
      <p:bldP spid="16" grpId="0" animBg="1"/>
      <p:bldP spid="75" grpId="0"/>
      <p:bldP spid="18" grpId="0"/>
      <p:bldP spid="121" grpId="0" animBg="1"/>
      <p:bldP spid="175" grpId="0" animBg="1"/>
      <p:bldP spid="59" grpId="0"/>
      <p:bldP spid="84" grpId="0"/>
      <p:bldP spid="88" grpId="0"/>
      <p:bldP spid="90" grpId="0"/>
      <p:bldP spid="123" grpId="0" animBg="1"/>
      <p:bldP spid="129" grpId="0"/>
      <p:bldP spid="131" grpId="0"/>
      <p:bldP spid="139" grpId="0" animBg="1"/>
      <p:bldP spid="141" grpId="0" animBg="1"/>
      <p:bldP spid="133" grpId="0" animBg="1"/>
      <p:bldP spid="137" grpId="0" animBg="1"/>
      <p:bldP spid="146" grpId="0"/>
      <p:bldP spid="148" grpId="0"/>
      <p:bldP spid="150" grpId="0"/>
      <p:bldP spid="151" grpId="0"/>
      <p:bldP spid="154" grpId="0" animBg="1"/>
      <p:bldP spid="163" grpId="0"/>
      <p:bldP spid="165" grpId="0"/>
      <p:bldP spid="167" grpId="0"/>
      <p:bldP spid="169" grpId="0"/>
      <p:bldP spid="171" grpId="0"/>
      <p:bldP spid="127" grpId="0"/>
      <p:bldP spid="173" grpId="0"/>
      <p:bldP spid="28" grpId="0"/>
      <p:bldP spid="70" grpId="0"/>
      <p:bldP spid="7" grpId="0"/>
      <p:bldP spid="78" grpId="0"/>
      <p:bldP spid="80" grpId="0"/>
      <p:bldP spid="82" grpId="0"/>
      <p:bldP spid="81" grpId="0" animBg="1"/>
      <p:bldP spid="83" grpId="0" animBg="1"/>
      <p:bldP spid="85" grpId="0"/>
      <p:bldP spid="89" grpId="0"/>
      <p:bldP spid="92" grpId="0"/>
      <p:bldP spid="93" grpId="0"/>
      <p:bldP spid="94" grpId="0"/>
      <p:bldP spid="95" grpId="0" animBg="1"/>
      <p:bldP spid="96" grpId="0" animBg="1"/>
      <p:bldP spid="98" grpId="0"/>
      <p:bldP spid="9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47E7125-1B6F-434A-9134-E886666F8602}"/>
  <p:tag name="GENSWF_ADVANCE_TIME" val="185.30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47E7125-1B6F-434A-9134-E886666F8602}"/>
  <p:tag name="GENSWF_ADVANCE_TIME" val="185.30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6D7167CD5EF428F4BEB18DE13E18B" ma:contentTypeVersion="12" ma:contentTypeDescription="Crée un document." ma:contentTypeScope="" ma:versionID="4527e36b8bfaeed528000d4b568a8849">
  <xsd:schema xmlns:xsd="http://www.w3.org/2001/XMLSchema" xmlns:xs="http://www.w3.org/2001/XMLSchema" xmlns:p="http://schemas.microsoft.com/office/2006/metadata/properties" xmlns:ns2="a69f78b5-757d-451c-b423-06684895b917" xmlns:ns3="b180824a-ba1a-407e-a664-3789ba827baa" targetNamespace="http://schemas.microsoft.com/office/2006/metadata/properties" ma:root="true" ma:fieldsID="6604d09027e3ed6f8ca53172ef55e170" ns2:_="" ns3:_="">
    <xsd:import namespace="a69f78b5-757d-451c-b423-06684895b917"/>
    <xsd:import namespace="b180824a-ba1a-407e-a664-3789ba827b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f78b5-757d-451c-b423-06684895b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80824a-ba1a-407e-a664-3789ba827ba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66C84A-76FF-4463-A034-1EB1C1B7B06C}"/>
</file>

<file path=customXml/itemProps2.xml><?xml version="1.0" encoding="utf-8"?>
<ds:datastoreItem xmlns:ds="http://schemas.openxmlformats.org/officeDocument/2006/customXml" ds:itemID="{AACE1FAA-7902-41B6-B9D2-E1927D51E683}"/>
</file>

<file path=customXml/itemProps3.xml><?xml version="1.0" encoding="utf-8"?>
<ds:datastoreItem xmlns:ds="http://schemas.openxmlformats.org/officeDocument/2006/customXml" ds:itemID="{A36E50CB-20C7-490C-8BB0-B1EFFD5D5F8A}"/>
</file>

<file path=docProps/app.xml><?xml version="1.0" encoding="utf-8"?>
<Properties xmlns="http://schemas.openxmlformats.org/officeDocument/2006/extended-properties" xmlns:vt="http://schemas.openxmlformats.org/officeDocument/2006/docPropsVTypes">
  <Template>Office Theme</Template>
  <TotalTime>72377</TotalTime>
  <Words>2003</Words>
  <Application>Microsoft Office PowerPoint</Application>
  <PresentationFormat>Affichage à l'écran (4:3)</PresentationFormat>
  <Paragraphs>452</Paragraphs>
  <Slides>21</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Mistral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SAINT-MARTORY Muriel</dc:creator>
  <cp:lastModifiedBy>DULOUT Philippe</cp:lastModifiedBy>
  <cp:revision>1543</cp:revision>
  <cp:lastPrinted>2020-10-20T15:37:15Z</cp:lastPrinted>
  <dcterms:created xsi:type="dcterms:W3CDTF">2019-04-04T11:44:33Z</dcterms:created>
  <dcterms:modified xsi:type="dcterms:W3CDTF">2020-11-12T16:40:52Z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0x0101005A46D7167CD5EF428F4BEB18DE13E18B</vt:lpwstr>
  </property>
</Properties>
</file>