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4" r:id="rId2"/>
    <p:sldId id="263" r:id="rId3"/>
    <p:sldId id="265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67"/>
    <p:restoredTop sz="96327"/>
  </p:normalViewPr>
  <p:slideViewPr>
    <p:cSldViewPr snapToGrid="0" snapToObjects="1">
      <p:cViewPr>
        <p:scale>
          <a:sx n="146" d="100"/>
          <a:sy n="146" d="100"/>
        </p:scale>
        <p:origin x="1152" y="-4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C208329A-06C9-EC43-BA0C-43F35BBDBF26}"/>
              </a:ext>
            </a:extLst>
          </p:cNvPr>
          <p:cNvGrpSpPr/>
          <p:nvPr userDrawn="1"/>
        </p:nvGrpSpPr>
        <p:grpSpPr>
          <a:xfrm>
            <a:off x="0" y="390129"/>
            <a:ext cx="6858000" cy="9125741"/>
            <a:chOff x="0" y="390129"/>
            <a:chExt cx="6858000" cy="9125741"/>
          </a:xfrm>
        </p:grpSpPr>
        <p:pic>
          <p:nvPicPr>
            <p:cNvPr id="7" name="Image 6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62FCA53A-70D3-8F45-A9F2-991B9AA29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0129"/>
              <a:ext cx="6858000" cy="912574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CC7FEA-4C7F-8941-9A7B-44511E6C8502}"/>
                </a:ext>
              </a:extLst>
            </p:cNvPr>
            <p:cNvSpPr/>
            <p:nvPr/>
          </p:nvSpPr>
          <p:spPr>
            <a:xfrm>
              <a:off x="457200" y="1085850"/>
              <a:ext cx="6086475" cy="885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4502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5374-46BB-6147-9947-1A9A1393C1B4}" type="datetimeFigureOut">
              <a:rPr lang="fr-FR" smtClean="0"/>
              <a:t>14/08/2021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AA34-F2CE-5847-8A51-6EC977CBFB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70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5374-46BB-6147-9947-1A9A1393C1B4}" type="datetimeFigureOut">
              <a:rPr lang="fr-FR" smtClean="0"/>
              <a:t>14/08/2021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AA34-F2CE-5847-8A51-6EC977CBFB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872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5374-46BB-6147-9947-1A9A1393C1B4}" type="datetimeFigureOut">
              <a:rPr lang="fr-FR" smtClean="0"/>
              <a:t>14/08/2021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AA34-F2CE-5847-8A51-6EC977CBFB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194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5374-46BB-6147-9947-1A9A1393C1B4}" type="datetimeFigureOut">
              <a:rPr lang="fr-FR" smtClean="0"/>
              <a:t>14/08/2021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AA34-F2CE-5847-8A51-6EC977CBFB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62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513EB328-E540-FF4E-87F6-26F36F0BE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3" y="0"/>
            <a:ext cx="6682353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4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5374-46BB-6147-9947-1A9A1393C1B4}" type="datetimeFigureOut">
              <a:rPr lang="fr-FR" smtClean="0"/>
              <a:t>14/08/2021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AA34-F2CE-5847-8A51-6EC977CBFB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96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5374-46BB-6147-9947-1A9A1393C1B4}" type="datetimeFigureOut">
              <a:rPr lang="fr-FR" smtClean="0"/>
              <a:t>14/08/2021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AA34-F2CE-5847-8A51-6EC977CBFB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49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5374-46BB-6147-9947-1A9A1393C1B4}" type="datetimeFigureOut">
              <a:rPr lang="fr-FR" smtClean="0"/>
              <a:t>14/08/2021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AA34-F2CE-5847-8A51-6EC977CBFB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7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5374-46BB-6147-9947-1A9A1393C1B4}" type="datetimeFigureOut">
              <a:rPr lang="fr-FR" smtClean="0"/>
              <a:t>14/08/2021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AA34-F2CE-5847-8A51-6EC977CBFB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88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5374-46BB-6147-9947-1A9A1393C1B4}" type="datetimeFigureOut">
              <a:rPr lang="fr-FR" smtClean="0"/>
              <a:t>14/08/2021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AA34-F2CE-5847-8A51-6EC977CBFB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3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5374-46BB-6147-9947-1A9A1393C1B4}" type="datetimeFigureOut">
              <a:rPr lang="fr-FR" smtClean="0"/>
              <a:t>14/08/2021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AA34-F2CE-5847-8A51-6EC977CBFB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53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5374-46BB-6147-9947-1A9A1393C1B4}" type="datetimeFigureOut">
              <a:rPr lang="fr-FR" smtClean="0"/>
              <a:t>14/08/2021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AA34-F2CE-5847-8A51-6EC977CBFB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28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85374-46BB-6147-9947-1A9A1393C1B4}" type="datetimeFigureOut">
              <a:rPr lang="fr-FR" smtClean="0"/>
              <a:t>14/08/2021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AA34-F2CE-5847-8A51-6EC977CBFB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63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990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50026">
            <a:off x="472731" y="3706061"/>
            <a:ext cx="3554256" cy="4007226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FA424F-CFDF-9942-B394-C9B931D31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" r="22676"/>
          <a:stretch/>
        </p:blipFill>
        <p:spPr bwMode="auto">
          <a:xfrm>
            <a:off x="307323" y="1884063"/>
            <a:ext cx="6243354" cy="5026487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que 3" descr="Téléphone avec un remplissage uni">
            <a:extLst>
              <a:ext uri="{FF2B5EF4-FFF2-40B4-BE49-F238E27FC236}">
                <a16:creationId xmlns:a16="http://schemas.microsoft.com/office/drawing/2014/main" id="{6FF811BC-20BD-734D-BBCE-40EED9EEC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144" y="8566394"/>
            <a:ext cx="427783" cy="427783"/>
          </a:xfrm>
          <a:prstGeom prst="rect">
            <a:avLst/>
          </a:prstGeom>
        </p:spPr>
      </p:pic>
      <p:pic>
        <p:nvPicPr>
          <p:cNvPr id="6" name="Graphique 5" descr="Adresse de courrier avec un remplissage uni">
            <a:extLst>
              <a:ext uri="{FF2B5EF4-FFF2-40B4-BE49-F238E27FC236}">
                <a16:creationId xmlns:a16="http://schemas.microsoft.com/office/drawing/2014/main" id="{7DAD3545-6179-4647-861D-90C42328E1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4669" y="9088683"/>
            <a:ext cx="427783" cy="427783"/>
          </a:xfrm>
          <a:prstGeom prst="rect">
            <a:avLst/>
          </a:prstGeom>
        </p:spPr>
      </p:pic>
      <p:pic>
        <p:nvPicPr>
          <p:cNvPr id="8" name="Graphique 7" descr="Profil mâle avec un remplissage uni">
            <a:extLst>
              <a:ext uri="{FF2B5EF4-FFF2-40B4-BE49-F238E27FC236}">
                <a16:creationId xmlns:a16="http://schemas.microsoft.com/office/drawing/2014/main" id="{B390AB92-9EE9-9F44-97A4-10F007BE7C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7810" y="7961703"/>
            <a:ext cx="545372" cy="545372"/>
          </a:xfrm>
          <a:prstGeom prst="rect">
            <a:avLst/>
          </a:prstGeom>
        </p:spPr>
      </p:pic>
      <p:pic>
        <p:nvPicPr>
          <p:cNvPr id="10" name="Graphique 9" descr="Profil femelle avec un remplissage uni">
            <a:extLst>
              <a:ext uri="{FF2B5EF4-FFF2-40B4-BE49-F238E27FC236}">
                <a16:creationId xmlns:a16="http://schemas.microsoft.com/office/drawing/2014/main" id="{0BF357C2-52F3-8341-A13C-97BB58328B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0992" y="7961703"/>
            <a:ext cx="545372" cy="54537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EAB21FC-854D-8144-B73F-C065DDD4569D}"/>
              </a:ext>
            </a:extLst>
          </p:cNvPr>
          <p:cNvSpPr txBox="1"/>
          <p:nvPr/>
        </p:nvSpPr>
        <p:spPr>
          <a:xfrm>
            <a:off x="735106" y="803171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ou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3DB746D-412A-E341-BCBA-99DCCD59D8DE}"/>
              </a:ext>
            </a:extLst>
          </p:cNvPr>
          <p:cNvSpPr txBox="1"/>
          <p:nvPr/>
        </p:nvSpPr>
        <p:spPr>
          <a:xfrm>
            <a:off x="2281029" y="8031719"/>
            <a:ext cx="198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NOM CONSULTANT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FA08B22-FE25-9F45-922E-A60A96FFF0FD}"/>
              </a:ext>
            </a:extLst>
          </p:cNvPr>
          <p:cNvSpPr txBox="1"/>
          <p:nvPr/>
        </p:nvSpPr>
        <p:spPr>
          <a:xfrm>
            <a:off x="2281029" y="8595619"/>
            <a:ext cx="2849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Votre numéro de téléphone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9BADE00-F71C-5C45-9D4E-A6743EEE49E4}"/>
              </a:ext>
            </a:extLst>
          </p:cNvPr>
          <p:cNvSpPr txBox="1"/>
          <p:nvPr/>
        </p:nvSpPr>
        <p:spPr>
          <a:xfrm>
            <a:off x="2281029" y="9159519"/>
            <a:ext cx="1924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Votre adresse mail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A67A308-4478-7E41-800F-3712FADFA70F}"/>
              </a:ext>
            </a:extLst>
          </p:cNvPr>
          <p:cNvSpPr txBox="1"/>
          <p:nvPr/>
        </p:nvSpPr>
        <p:spPr>
          <a:xfrm>
            <a:off x="1030079" y="95043"/>
            <a:ext cx="48597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spc="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PLAN ADAPTÉ</a:t>
            </a:r>
          </a:p>
          <a:p>
            <a:pPr algn="ctr"/>
            <a:r>
              <a:rPr lang="fr-FR" sz="3200" b="1" spc="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NOM DE LA RESIDENCE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69C80E2-7836-5A4F-9494-18F3A8F848F1}"/>
              </a:ext>
            </a:extLst>
          </p:cNvPr>
          <p:cNvSpPr txBox="1"/>
          <p:nvPr/>
        </p:nvSpPr>
        <p:spPr>
          <a:xfrm>
            <a:off x="2634006" y="1068886"/>
            <a:ext cx="112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LOT N°</a:t>
            </a:r>
          </a:p>
        </p:txBody>
      </p:sp>
    </p:spTree>
    <p:extLst>
      <p:ext uri="{BB962C8B-B14F-4D97-AF65-F5344CB8AC3E}">
        <p14:creationId xmlns:p14="http://schemas.microsoft.com/office/powerpoint/2010/main" val="179791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847D6CDD-DC39-BD49-80B9-318FF47F29AE}"/>
              </a:ext>
            </a:extLst>
          </p:cNvPr>
          <p:cNvSpPr/>
          <p:nvPr/>
        </p:nvSpPr>
        <p:spPr>
          <a:xfrm>
            <a:off x="4801" y="5964112"/>
            <a:ext cx="6858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F8CE72E-A45C-4B4C-BF3F-17920DA020A4}"/>
              </a:ext>
            </a:extLst>
          </p:cNvPr>
          <p:cNvSpPr/>
          <p:nvPr/>
        </p:nvSpPr>
        <p:spPr>
          <a:xfrm>
            <a:off x="0" y="2738333"/>
            <a:ext cx="6858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AEC29B11-2903-2347-A2E4-A76A8E671452}"/>
              </a:ext>
            </a:extLst>
          </p:cNvPr>
          <p:cNvSpPr/>
          <p:nvPr/>
        </p:nvSpPr>
        <p:spPr>
          <a:xfrm>
            <a:off x="28987" y="1031660"/>
            <a:ext cx="1640034" cy="11788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705C6AD1-7984-D64F-9FB0-3802118ED6C4}"/>
              </a:ext>
            </a:extLst>
          </p:cNvPr>
          <p:cNvSpPr/>
          <p:nvPr/>
        </p:nvSpPr>
        <p:spPr>
          <a:xfrm>
            <a:off x="4315153" y="1031660"/>
            <a:ext cx="2513860" cy="11788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0FC51F1-C3D2-CC4E-ADA4-F1B5E50B7D6F}"/>
              </a:ext>
            </a:extLst>
          </p:cNvPr>
          <p:cNvSpPr txBox="1"/>
          <p:nvPr/>
        </p:nvSpPr>
        <p:spPr>
          <a:xfrm>
            <a:off x="463428" y="1123243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FF00"/>
                </a:solidFill>
              </a:rPr>
              <a:t>F</a:t>
            </a:r>
            <a:r>
              <a:rPr lang="fr-FR" sz="1200" dirty="0">
                <a:solidFill>
                  <a:schemeClr val="bg1"/>
                </a:solidFill>
              </a:rPr>
              <a:t>oncier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38BF6A5-CD0C-8F4C-9B6C-8991BF0F56D9}"/>
              </a:ext>
            </a:extLst>
          </p:cNvPr>
          <p:cNvSpPr txBox="1"/>
          <p:nvPr/>
        </p:nvSpPr>
        <p:spPr>
          <a:xfrm>
            <a:off x="463428" y="1393182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FF00"/>
                </a:solidFill>
              </a:rPr>
              <a:t>I</a:t>
            </a:r>
            <a:r>
              <a:rPr lang="fr-FR" sz="1200" dirty="0">
                <a:solidFill>
                  <a:schemeClr val="bg1"/>
                </a:solidFill>
              </a:rPr>
              <a:t>mmobilier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8F61385-85BD-FF4A-AB67-8C9E8924C222}"/>
              </a:ext>
            </a:extLst>
          </p:cNvPr>
          <p:cNvSpPr txBox="1"/>
          <p:nvPr/>
        </p:nvSpPr>
        <p:spPr>
          <a:xfrm>
            <a:off x="463428" y="1645291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FF00"/>
                </a:solidFill>
              </a:rPr>
              <a:t>M</a:t>
            </a:r>
            <a:r>
              <a:rPr lang="fr-FR" sz="1200" dirty="0">
                <a:solidFill>
                  <a:schemeClr val="bg1"/>
                </a:solidFill>
              </a:rPr>
              <a:t>obilier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2D1A151-E295-1A46-83A8-D6BDA7127D50}"/>
              </a:ext>
            </a:extLst>
          </p:cNvPr>
          <p:cNvSpPr txBox="1"/>
          <p:nvPr/>
        </p:nvSpPr>
        <p:spPr>
          <a:xfrm>
            <a:off x="4316856" y="1128562"/>
            <a:ext cx="1430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Loyer Brut HT HC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BB2961E-A03A-1041-8348-627E30DB459D}"/>
              </a:ext>
            </a:extLst>
          </p:cNvPr>
          <p:cNvSpPr txBox="1"/>
          <p:nvPr/>
        </p:nvSpPr>
        <p:spPr>
          <a:xfrm>
            <a:off x="5979239" y="1128562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=   0 €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552292C-38F1-EA46-B26C-5742CA35F983}"/>
              </a:ext>
            </a:extLst>
          </p:cNvPr>
          <p:cNvSpPr txBox="1"/>
          <p:nvPr/>
        </p:nvSpPr>
        <p:spPr>
          <a:xfrm>
            <a:off x="4316856" y="1393182"/>
            <a:ext cx="471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TVA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405CFFA-18FA-7A4F-9616-22C5358460C3}"/>
              </a:ext>
            </a:extLst>
          </p:cNvPr>
          <p:cNvSpPr txBox="1"/>
          <p:nvPr/>
        </p:nvSpPr>
        <p:spPr>
          <a:xfrm>
            <a:off x="5979239" y="1393182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=   20%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A342FBE-375B-3C4A-BA57-3E899681AC13}"/>
              </a:ext>
            </a:extLst>
          </p:cNvPr>
          <p:cNvSpPr txBox="1"/>
          <p:nvPr/>
        </p:nvSpPr>
        <p:spPr>
          <a:xfrm>
            <a:off x="4316856" y="1654164"/>
            <a:ext cx="1786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Mens. Pour 10k€ empruntés ADI comprise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2F630DD-7975-D344-9E06-8BF02AF6488B}"/>
              </a:ext>
            </a:extLst>
          </p:cNvPr>
          <p:cNvSpPr txBox="1"/>
          <p:nvPr/>
        </p:nvSpPr>
        <p:spPr>
          <a:xfrm>
            <a:off x="5979239" y="1693792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=   ??? €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2126CFD-00A9-C044-9ECD-4226443163D6}"/>
              </a:ext>
            </a:extLst>
          </p:cNvPr>
          <p:cNvSpPr txBox="1"/>
          <p:nvPr/>
        </p:nvSpPr>
        <p:spPr>
          <a:xfrm>
            <a:off x="319579" y="1913463"/>
            <a:ext cx="1196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(</a:t>
            </a:r>
            <a:r>
              <a:rPr lang="fr-FR" sz="1200" i="1" dirty="0" err="1">
                <a:solidFill>
                  <a:schemeClr val="bg1"/>
                </a:solidFill>
              </a:rPr>
              <a:t>cf</a:t>
            </a:r>
            <a:r>
              <a:rPr lang="fr-FR" sz="1200" i="1" dirty="0">
                <a:solidFill>
                  <a:schemeClr val="bg1"/>
                </a:solidFill>
              </a:rPr>
              <a:t> grille de prix)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13CCCC3-7106-8048-AB78-F81D044B932F}"/>
              </a:ext>
            </a:extLst>
          </p:cNvPr>
          <p:cNvSpPr txBox="1"/>
          <p:nvPr/>
        </p:nvSpPr>
        <p:spPr>
          <a:xfrm>
            <a:off x="1670766" y="338556"/>
            <a:ext cx="3507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Données financières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2820220-F3FE-734C-8B96-318EC9F8D7FE}"/>
              </a:ext>
            </a:extLst>
          </p:cNvPr>
          <p:cNvSpPr/>
          <p:nvPr/>
        </p:nvSpPr>
        <p:spPr>
          <a:xfrm>
            <a:off x="1735157" y="1011657"/>
            <a:ext cx="2513860" cy="11788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F03EA0F-1539-9A4A-84FA-82DB92CE769C}"/>
              </a:ext>
            </a:extLst>
          </p:cNvPr>
          <p:cNvSpPr txBox="1"/>
          <p:nvPr/>
        </p:nvSpPr>
        <p:spPr>
          <a:xfrm>
            <a:off x="1794705" y="1148701"/>
            <a:ext cx="168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Frais de Notaire </a:t>
            </a:r>
            <a:r>
              <a:rPr lang="fr-FR" sz="1400" b="1" dirty="0">
                <a:solidFill>
                  <a:srgbClr val="FFFF00"/>
                </a:solidFill>
              </a:rPr>
              <a:t>(FN)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9107594-D2AF-D646-8916-2D075FB8C34E}"/>
              </a:ext>
            </a:extLst>
          </p:cNvPr>
          <p:cNvSpPr txBox="1"/>
          <p:nvPr/>
        </p:nvSpPr>
        <p:spPr>
          <a:xfrm>
            <a:off x="1783688" y="1439205"/>
            <a:ext cx="176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Frais de Garantie </a:t>
            </a:r>
            <a:r>
              <a:rPr lang="fr-FR" sz="1400" b="1" dirty="0">
                <a:solidFill>
                  <a:srgbClr val="FFFF00"/>
                </a:solidFill>
              </a:rPr>
              <a:t>(FG)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1426B22-3009-4D4A-AE52-89A38DF8B853}"/>
              </a:ext>
            </a:extLst>
          </p:cNvPr>
          <p:cNvSpPr txBox="1"/>
          <p:nvPr/>
        </p:nvSpPr>
        <p:spPr>
          <a:xfrm>
            <a:off x="1794705" y="1740405"/>
            <a:ext cx="1670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Frais de Dossier </a:t>
            </a:r>
            <a:r>
              <a:rPr lang="fr-FR" sz="1400" b="1" dirty="0">
                <a:solidFill>
                  <a:srgbClr val="FFFF00"/>
                </a:solidFill>
              </a:rPr>
              <a:t>(FD)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FF2986-222E-C941-921D-F9D8B018B49C}"/>
              </a:ext>
            </a:extLst>
          </p:cNvPr>
          <p:cNvSpPr txBox="1"/>
          <p:nvPr/>
        </p:nvSpPr>
        <p:spPr>
          <a:xfrm>
            <a:off x="3405857" y="1148701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= 0 €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880F1D9-1C76-D042-9027-B48B961F266A}"/>
              </a:ext>
            </a:extLst>
          </p:cNvPr>
          <p:cNvSpPr txBox="1"/>
          <p:nvPr/>
        </p:nvSpPr>
        <p:spPr>
          <a:xfrm>
            <a:off x="3405857" y="1439205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= 0 €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56EA6DE-E432-7C49-86F4-7BA07BDBB98E}"/>
              </a:ext>
            </a:extLst>
          </p:cNvPr>
          <p:cNvSpPr txBox="1"/>
          <p:nvPr/>
        </p:nvSpPr>
        <p:spPr>
          <a:xfrm>
            <a:off x="3527043" y="1740405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= 0 €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BB8EBDB-15AA-6F4C-B58E-7312F9336725}"/>
              </a:ext>
            </a:extLst>
          </p:cNvPr>
          <p:cNvSpPr txBox="1"/>
          <p:nvPr/>
        </p:nvSpPr>
        <p:spPr>
          <a:xfrm>
            <a:off x="2114052" y="2738333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>
                <a:solidFill>
                  <a:schemeClr val="bg1"/>
                </a:solidFill>
              </a:rPr>
              <a:t>FINANCEMENT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60A8475-E106-E54E-90D3-140947AA2A54}"/>
              </a:ext>
            </a:extLst>
          </p:cNvPr>
          <p:cNvSpPr txBox="1"/>
          <p:nvPr/>
        </p:nvSpPr>
        <p:spPr>
          <a:xfrm>
            <a:off x="388379" y="3485182"/>
            <a:ext cx="2081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Investissement  = FIM </a:t>
            </a:r>
            <a:r>
              <a:rPr lang="fr-FR" sz="1100" i="1" dirty="0">
                <a:solidFill>
                  <a:srgbClr val="FF0000"/>
                </a:solidFill>
              </a:rPr>
              <a:t>TTC</a:t>
            </a:r>
            <a:endParaRPr lang="fr-FR" sz="1400" i="1" dirty="0">
              <a:solidFill>
                <a:srgbClr val="FF0000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7DFD65A-D3CE-1F40-BF55-388A517CA267}"/>
              </a:ext>
            </a:extLst>
          </p:cNvPr>
          <p:cNvSpPr txBox="1"/>
          <p:nvPr/>
        </p:nvSpPr>
        <p:spPr>
          <a:xfrm>
            <a:off x="4395353" y="3445198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0 €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4D5F44B2-F012-444E-B2DB-822B09B34F52}"/>
              </a:ext>
            </a:extLst>
          </p:cNvPr>
          <p:cNvCxnSpPr>
            <a:cxnSpLocks/>
          </p:cNvCxnSpPr>
          <p:nvPr/>
        </p:nvCxnSpPr>
        <p:spPr>
          <a:xfrm>
            <a:off x="3519442" y="3769113"/>
            <a:ext cx="215930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B813611A-AA0B-DA4F-8CD9-8121D2BA7B27}"/>
              </a:ext>
            </a:extLst>
          </p:cNvPr>
          <p:cNvSpPr txBox="1"/>
          <p:nvPr/>
        </p:nvSpPr>
        <p:spPr>
          <a:xfrm>
            <a:off x="388379" y="4078143"/>
            <a:ext cx="23233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Financement</a:t>
            </a:r>
          </a:p>
          <a:p>
            <a:r>
              <a:rPr lang="fr-FR" sz="1200" dirty="0"/>
              <a:t>= FI </a:t>
            </a:r>
            <a:r>
              <a:rPr lang="fr-FR" sz="1050" i="1" dirty="0">
                <a:solidFill>
                  <a:srgbClr val="FF0000"/>
                </a:solidFill>
              </a:rPr>
              <a:t>HT</a:t>
            </a:r>
            <a:r>
              <a:rPr lang="fr-FR" sz="1200" dirty="0"/>
              <a:t>  + M </a:t>
            </a:r>
            <a:r>
              <a:rPr lang="fr-FR" sz="1050" i="1" dirty="0">
                <a:solidFill>
                  <a:srgbClr val="FF0000"/>
                </a:solidFill>
              </a:rPr>
              <a:t>TTC</a:t>
            </a:r>
            <a:r>
              <a:rPr lang="fr-FR" sz="1200" dirty="0"/>
              <a:t> + FN </a:t>
            </a:r>
            <a:r>
              <a:rPr lang="fr-FR" sz="1050" i="1" dirty="0">
                <a:solidFill>
                  <a:srgbClr val="FF0000"/>
                </a:solidFill>
              </a:rPr>
              <a:t>TTC</a:t>
            </a:r>
            <a:r>
              <a:rPr lang="fr-FR" sz="1200" dirty="0"/>
              <a:t> + FG + FD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EABDBC2-9BEC-0A4B-AE49-C5C105C8A194}"/>
              </a:ext>
            </a:extLst>
          </p:cNvPr>
          <p:cNvSpPr txBox="1"/>
          <p:nvPr/>
        </p:nvSpPr>
        <p:spPr>
          <a:xfrm>
            <a:off x="4395353" y="4038159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0 €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F4A1311-375C-3943-AF4B-A983D746613A}"/>
              </a:ext>
            </a:extLst>
          </p:cNvPr>
          <p:cNvCxnSpPr>
            <a:cxnSpLocks/>
          </p:cNvCxnSpPr>
          <p:nvPr/>
        </p:nvCxnSpPr>
        <p:spPr>
          <a:xfrm>
            <a:off x="3519442" y="4362074"/>
            <a:ext cx="215930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8E3D9A41-E88C-004B-B85D-792598994E2F}"/>
              </a:ext>
            </a:extLst>
          </p:cNvPr>
          <p:cNvSpPr txBox="1"/>
          <p:nvPr/>
        </p:nvSpPr>
        <p:spPr>
          <a:xfrm>
            <a:off x="388379" y="4671104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Apport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F72952A-AB15-BC4F-903C-E90489B551B9}"/>
              </a:ext>
            </a:extLst>
          </p:cNvPr>
          <p:cNvSpPr txBox="1"/>
          <p:nvPr/>
        </p:nvSpPr>
        <p:spPr>
          <a:xfrm>
            <a:off x="4395353" y="4659001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0 €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2FAFAEB9-9A99-2943-9814-64436351DA9A}"/>
              </a:ext>
            </a:extLst>
          </p:cNvPr>
          <p:cNvCxnSpPr>
            <a:cxnSpLocks/>
          </p:cNvCxnSpPr>
          <p:nvPr/>
        </p:nvCxnSpPr>
        <p:spPr>
          <a:xfrm>
            <a:off x="3519442" y="4955035"/>
            <a:ext cx="215930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5B152585-A850-5E43-846E-E2FD4D4EEAA1}"/>
              </a:ext>
            </a:extLst>
          </p:cNvPr>
          <p:cNvSpPr txBox="1"/>
          <p:nvPr/>
        </p:nvSpPr>
        <p:spPr>
          <a:xfrm>
            <a:off x="388379" y="5241159"/>
            <a:ext cx="1897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TVA récupérable totale </a:t>
            </a:r>
          </a:p>
          <a:p>
            <a:r>
              <a:rPr lang="fr-FR" sz="1400" dirty="0"/>
              <a:t>(</a:t>
            </a:r>
            <a:r>
              <a:rPr lang="fr-FR" sz="1400" dirty="0" err="1"/>
              <a:t>cf</a:t>
            </a:r>
            <a:r>
              <a:rPr lang="fr-FR" sz="1400" dirty="0"/>
              <a:t> grille de prix)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254B35A-E839-A947-9807-CE9F1B70D02D}"/>
              </a:ext>
            </a:extLst>
          </p:cNvPr>
          <p:cNvSpPr txBox="1"/>
          <p:nvPr/>
        </p:nvSpPr>
        <p:spPr>
          <a:xfrm>
            <a:off x="4395353" y="5201175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0 €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94739368-1B66-394A-A0E5-55EC301DE63C}"/>
              </a:ext>
            </a:extLst>
          </p:cNvPr>
          <p:cNvCxnSpPr>
            <a:cxnSpLocks/>
          </p:cNvCxnSpPr>
          <p:nvPr/>
        </p:nvCxnSpPr>
        <p:spPr>
          <a:xfrm>
            <a:off x="3519442" y="5525090"/>
            <a:ext cx="215930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12C15AD2-72D8-2F4A-BA19-33FDA695BBA1}"/>
              </a:ext>
            </a:extLst>
          </p:cNvPr>
          <p:cNvSpPr txBox="1"/>
          <p:nvPr/>
        </p:nvSpPr>
        <p:spPr>
          <a:xfrm>
            <a:off x="2114052" y="5964438"/>
            <a:ext cx="2611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>
                <a:solidFill>
                  <a:schemeClr val="bg1"/>
                </a:solidFill>
              </a:rPr>
              <a:t>PARTICIPATION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0244D35-75F1-BB45-BA57-5FCD6CD0B9B2}"/>
              </a:ext>
            </a:extLst>
          </p:cNvPr>
          <p:cNvSpPr txBox="1"/>
          <p:nvPr/>
        </p:nvSpPr>
        <p:spPr>
          <a:xfrm>
            <a:off x="319579" y="6589339"/>
            <a:ext cx="100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Mensualité</a:t>
            </a:r>
            <a:endParaRPr lang="fr-FR" sz="1400" i="1" dirty="0">
              <a:solidFill>
                <a:srgbClr val="FF0000"/>
              </a:solidFill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175DC13-AE09-554F-97BB-ED41D03267B6}"/>
              </a:ext>
            </a:extLst>
          </p:cNvPr>
          <p:cNvSpPr txBox="1"/>
          <p:nvPr/>
        </p:nvSpPr>
        <p:spPr>
          <a:xfrm>
            <a:off x="4395353" y="6549355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0 €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90A935FB-F087-274D-8788-F840BFB9D89F}"/>
              </a:ext>
            </a:extLst>
          </p:cNvPr>
          <p:cNvCxnSpPr>
            <a:cxnSpLocks/>
          </p:cNvCxnSpPr>
          <p:nvPr/>
        </p:nvCxnSpPr>
        <p:spPr>
          <a:xfrm>
            <a:off x="3519442" y="6873270"/>
            <a:ext cx="215930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FBCF569F-2D0F-C74C-9162-D89CB801069D}"/>
              </a:ext>
            </a:extLst>
          </p:cNvPr>
          <p:cNvSpPr txBox="1"/>
          <p:nvPr/>
        </p:nvSpPr>
        <p:spPr>
          <a:xfrm>
            <a:off x="319579" y="7061113"/>
            <a:ext cx="1972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Loyer Brut annuel HT HC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F8E1754-3388-1D4C-907C-EC38545095E8}"/>
              </a:ext>
            </a:extLst>
          </p:cNvPr>
          <p:cNvSpPr txBox="1"/>
          <p:nvPr/>
        </p:nvSpPr>
        <p:spPr>
          <a:xfrm>
            <a:off x="4395353" y="7052610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0 €</a:t>
            </a: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3F6B092D-09A8-134D-80D6-6E2755EADBA3}"/>
              </a:ext>
            </a:extLst>
          </p:cNvPr>
          <p:cNvCxnSpPr>
            <a:cxnSpLocks/>
          </p:cNvCxnSpPr>
          <p:nvPr/>
        </p:nvCxnSpPr>
        <p:spPr>
          <a:xfrm>
            <a:off x="3519442" y="7345044"/>
            <a:ext cx="215930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09E0FCC6-3537-DE4B-B8D6-EBB2980A6553}"/>
              </a:ext>
            </a:extLst>
          </p:cNvPr>
          <p:cNvSpPr txBox="1"/>
          <p:nvPr/>
        </p:nvSpPr>
        <p:spPr>
          <a:xfrm>
            <a:off x="313872" y="7498932"/>
            <a:ext cx="27823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Provisions sur frais logement  (15%)</a:t>
            </a:r>
          </a:p>
          <a:p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(TF, </a:t>
            </a:r>
            <a:r>
              <a:rPr lang="fr-FR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copro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travaux,etc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…)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90D66812-B021-1E42-8F97-3C531866E503}"/>
              </a:ext>
            </a:extLst>
          </p:cNvPr>
          <p:cNvSpPr txBox="1"/>
          <p:nvPr/>
        </p:nvSpPr>
        <p:spPr>
          <a:xfrm>
            <a:off x="4348065" y="7490429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- 0 €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FCEAC52D-B54E-7A4F-A67E-E1E50DC47E1C}"/>
              </a:ext>
            </a:extLst>
          </p:cNvPr>
          <p:cNvCxnSpPr>
            <a:cxnSpLocks/>
          </p:cNvCxnSpPr>
          <p:nvPr/>
        </p:nvCxnSpPr>
        <p:spPr>
          <a:xfrm>
            <a:off x="3519442" y="7782863"/>
            <a:ext cx="215930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>
            <a:extLst>
              <a:ext uri="{FF2B5EF4-FFF2-40B4-BE49-F238E27FC236}">
                <a16:creationId xmlns:a16="http://schemas.microsoft.com/office/drawing/2014/main" id="{C6D9E5DB-779D-E446-BDA8-584CE5F835B9}"/>
              </a:ext>
            </a:extLst>
          </p:cNvPr>
          <p:cNvSpPr txBox="1"/>
          <p:nvPr/>
        </p:nvSpPr>
        <p:spPr>
          <a:xfrm>
            <a:off x="307080" y="8096072"/>
            <a:ext cx="1921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Loyer Net annuel HT HC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608D7AB-D2DA-6A49-8A04-478BCFA1D896}"/>
              </a:ext>
            </a:extLst>
          </p:cNvPr>
          <p:cNvSpPr txBox="1"/>
          <p:nvPr/>
        </p:nvSpPr>
        <p:spPr>
          <a:xfrm>
            <a:off x="4395353" y="8087569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0 €</a:t>
            </a: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C98A8007-5EC4-534C-A61E-FB4E34399732}"/>
              </a:ext>
            </a:extLst>
          </p:cNvPr>
          <p:cNvCxnSpPr>
            <a:cxnSpLocks/>
          </p:cNvCxnSpPr>
          <p:nvPr/>
        </p:nvCxnSpPr>
        <p:spPr>
          <a:xfrm>
            <a:off x="3519442" y="8380003"/>
            <a:ext cx="215930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>
            <a:extLst>
              <a:ext uri="{FF2B5EF4-FFF2-40B4-BE49-F238E27FC236}">
                <a16:creationId xmlns:a16="http://schemas.microsoft.com/office/drawing/2014/main" id="{0CFEBF07-1465-EE48-99A3-D43D42E2999D}"/>
              </a:ext>
            </a:extLst>
          </p:cNvPr>
          <p:cNvSpPr txBox="1"/>
          <p:nvPr/>
        </p:nvSpPr>
        <p:spPr>
          <a:xfrm>
            <a:off x="307080" y="8499171"/>
            <a:ext cx="2043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Loyer Net mensuel HT HC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CCB3E795-6D50-5949-9EAC-23F9477CF153}"/>
              </a:ext>
            </a:extLst>
          </p:cNvPr>
          <p:cNvSpPr txBox="1"/>
          <p:nvPr/>
        </p:nvSpPr>
        <p:spPr>
          <a:xfrm>
            <a:off x="4395353" y="8490668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0 €</a:t>
            </a:r>
          </a:p>
        </p:txBody>
      </p: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40524287-D9AA-9546-B7F4-B2A448150104}"/>
              </a:ext>
            </a:extLst>
          </p:cNvPr>
          <p:cNvCxnSpPr>
            <a:cxnSpLocks/>
          </p:cNvCxnSpPr>
          <p:nvPr/>
        </p:nvCxnSpPr>
        <p:spPr>
          <a:xfrm>
            <a:off x="3519442" y="8783102"/>
            <a:ext cx="215930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>
            <a:extLst>
              <a:ext uri="{FF2B5EF4-FFF2-40B4-BE49-F238E27FC236}">
                <a16:creationId xmlns:a16="http://schemas.microsoft.com/office/drawing/2014/main" id="{17D93ECD-005D-2F4B-857F-F6501F62F2F1}"/>
              </a:ext>
            </a:extLst>
          </p:cNvPr>
          <p:cNvSpPr txBox="1"/>
          <p:nvPr/>
        </p:nvSpPr>
        <p:spPr>
          <a:xfrm>
            <a:off x="28987" y="6592443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675BA6D7-9F21-A648-819F-8E573F834390}"/>
              </a:ext>
            </a:extLst>
          </p:cNvPr>
          <p:cNvSpPr txBox="1"/>
          <p:nvPr/>
        </p:nvSpPr>
        <p:spPr>
          <a:xfrm>
            <a:off x="42675" y="7074923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0057EBCA-1996-B746-AE23-A3DC1C396B72}"/>
              </a:ext>
            </a:extLst>
          </p:cNvPr>
          <p:cNvSpPr txBox="1"/>
          <p:nvPr/>
        </p:nvSpPr>
        <p:spPr>
          <a:xfrm>
            <a:off x="-70337" y="8107089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(2-3)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6798E478-6239-EA4E-BA79-B6A80BA44A52}"/>
              </a:ext>
            </a:extLst>
          </p:cNvPr>
          <p:cNvSpPr txBox="1"/>
          <p:nvPr/>
        </p:nvSpPr>
        <p:spPr>
          <a:xfrm>
            <a:off x="313872" y="8959727"/>
            <a:ext cx="2555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Participation Avant Impact Fiscal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2824D665-C29D-904B-AB5D-86D814FD81E8}"/>
              </a:ext>
            </a:extLst>
          </p:cNvPr>
          <p:cNvSpPr txBox="1"/>
          <p:nvPr/>
        </p:nvSpPr>
        <p:spPr>
          <a:xfrm>
            <a:off x="4395353" y="8951224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0 €</a:t>
            </a:r>
          </a:p>
        </p:txBody>
      </p: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7573E502-74C8-754F-B344-52B38BD9B815}"/>
              </a:ext>
            </a:extLst>
          </p:cNvPr>
          <p:cNvCxnSpPr>
            <a:cxnSpLocks/>
          </p:cNvCxnSpPr>
          <p:nvPr/>
        </p:nvCxnSpPr>
        <p:spPr>
          <a:xfrm>
            <a:off x="3519442" y="9243658"/>
            <a:ext cx="215930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>
            <a:extLst>
              <a:ext uri="{FF2B5EF4-FFF2-40B4-BE49-F238E27FC236}">
                <a16:creationId xmlns:a16="http://schemas.microsoft.com/office/drawing/2014/main" id="{F7F31314-2B66-054C-B4FA-84937AA00FF7}"/>
              </a:ext>
            </a:extLst>
          </p:cNvPr>
          <p:cNvSpPr txBox="1"/>
          <p:nvPr/>
        </p:nvSpPr>
        <p:spPr>
          <a:xfrm>
            <a:off x="42675" y="7511552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D2292F8D-1343-444B-A705-827AAC1E1BD7}"/>
              </a:ext>
            </a:extLst>
          </p:cNvPr>
          <p:cNvSpPr txBox="1"/>
          <p:nvPr/>
        </p:nvSpPr>
        <p:spPr>
          <a:xfrm>
            <a:off x="42675" y="8512050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(4)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20D645A9-C1E4-FB4D-A119-A0498CA8C679}"/>
              </a:ext>
            </a:extLst>
          </p:cNvPr>
          <p:cNvSpPr txBox="1"/>
          <p:nvPr/>
        </p:nvSpPr>
        <p:spPr>
          <a:xfrm>
            <a:off x="-82746" y="8963082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(1-4)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08CDA39D-CEC3-5243-8F68-BA9CEAAD4684}"/>
              </a:ext>
            </a:extLst>
          </p:cNvPr>
          <p:cNvSpPr txBox="1"/>
          <p:nvPr/>
        </p:nvSpPr>
        <p:spPr>
          <a:xfrm>
            <a:off x="385175" y="2291507"/>
            <a:ext cx="59955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i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(Les initiales sont utilisées comme repère dans le plan adapté)</a:t>
            </a:r>
          </a:p>
        </p:txBody>
      </p:sp>
    </p:spTree>
    <p:extLst>
      <p:ext uri="{BB962C8B-B14F-4D97-AF65-F5344CB8AC3E}">
        <p14:creationId xmlns:p14="http://schemas.microsoft.com/office/powerpoint/2010/main" val="224358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8" grpId="0"/>
      <p:bldP spid="9" grpId="0"/>
      <p:bldP spid="10" grpId="0"/>
      <p:bldP spid="27" grpId="0"/>
      <p:bldP spid="31" grpId="0"/>
      <p:bldP spid="34" grpId="0"/>
      <p:bldP spid="37" grpId="0"/>
      <p:bldP spid="41" grpId="0"/>
      <p:bldP spid="44" grpId="0"/>
      <p:bldP spid="65" grpId="0"/>
      <p:bldP spid="68" grpId="0"/>
      <p:bldP spid="71" grpId="0"/>
      <p:bldP spid="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DF8CE72E-A45C-4B4C-BF3F-17920DA020A4}"/>
              </a:ext>
            </a:extLst>
          </p:cNvPr>
          <p:cNvSpPr/>
          <p:nvPr/>
        </p:nvSpPr>
        <p:spPr>
          <a:xfrm>
            <a:off x="0" y="2823451"/>
            <a:ext cx="6858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BB8EBDB-15AA-6F4C-B58E-7312F9336725}"/>
              </a:ext>
            </a:extLst>
          </p:cNvPr>
          <p:cNvSpPr txBox="1"/>
          <p:nvPr/>
        </p:nvSpPr>
        <p:spPr>
          <a:xfrm>
            <a:off x="461521" y="2823451"/>
            <a:ext cx="6245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>
                <a:solidFill>
                  <a:schemeClr val="bg1"/>
                </a:solidFill>
              </a:rPr>
              <a:t>PARTICIPATION APRES IMPACT FISCAL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60A8475-E106-E54E-90D3-140947AA2A54}"/>
              </a:ext>
            </a:extLst>
          </p:cNvPr>
          <p:cNvSpPr txBox="1"/>
          <p:nvPr/>
        </p:nvSpPr>
        <p:spPr>
          <a:xfrm>
            <a:off x="388379" y="3570300"/>
            <a:ext cx="2552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Participation Avant impact Fiscal</a:t>
            </a:r>
            <a:endParaRPr lang="fr-FR" sz="1400" i="1" dirty="0">
              <a:solidFill>
                <a:srgbClr val="FF0000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7DFD65A-D3CE-1F40-BF55-388A517CA267}"/>
              </a:ext>
            </a:extLst>
          </p:cNvPr>
          <p:cNvSpPr txBox="1"/>
          <p:nvPr/>
        </p:nvSpPr>
        <p:spPr>
          <a:xfrm>
            <a:off x="4463624" y="3530316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0 €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4D5F44B2-F012-444E-B2DB-822B09B34F52}"/>
              </a:ext>
            </a:extLst>
          </p:cNvPr>
          <p:cNvCxnSpPr/>
          <p:nvPr/>
        </p:nvCxnSpPr>
        <p:spPr>
          <a:xfrm>
            <a:off x="3560092" y="3854231"/>
            <a:ext cx="215930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B813611A-AA0B-DA4F-8CD9-8121D2BA7B27}"/>
              </a:ext>
            </a:extLst>
          </p:cNvPr>
          <p:cNvSpPr txBox="1"/>
          <p:nvPr/>
        </p:nvSpPr>
        <p:spPr>
          <a:xfrm>
            <a:off x="388379" y="3942921"/>
            <a:ext cx="1125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Impact Fiscal</a:t>
            </a:r>
            <a:endParaRPr lang="fr-FR" sz="120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EABDBC2-9BEC-0A4B-AE49-C5C105C8A194}"/>
              </a:ext>
            </a:extLst>
          </p:cNvPr>
          <p:cNvSpPr txBox="1"/>
          <p:nvPr/>
        </p:nvSpPr>
        <p:spPr>
          <a:xfrm>
            <a:off x="4396298" y="3902937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- 0 € 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F4A1311-375C-3943-AF4B-A983D746613A}"/>
              </a:ext>
            </a:extLst>
          </p:cNvPr>
          <p:cNvCxnSpPr/>
          <p:nvPr/>
        </p:nvCxnSpPr>
        <p:spPr>
          <a:xfrm>
            <a:off x="3560092" y="4226852"/>
            <a:ext cx="215930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8E3D9A41-E88C-004B-B85D-792598994E2F}"/>
              </a:ext>
            </a:extLst>
          </p:cNvPr>
          <p:cNvSpPr txBox="1"/>
          <p:nvPr/>
        </p:nvSpPr>
        <p:spPr>
          <a:xfrm>
            <a:off x="388379" y="4315542"/>
            <a:ext cx="2550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Participation Après impact Fiscal</a:t>
            </a:r>
            <a:endParaRPr lang="fr-FR" sz="1400" i="1" dirty="0">
              <a:solidFill>
                <a:srgbClr val="FF0000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F72952A-AB15-BC4F-903C-E90489B551B9}"/>
              </a:ext>
            </a:extLst>
          </p:cNvPr>
          <p:cNvSpPr txBox="1"/>
          <p:nvPr/>
        </p:nvSpPr>
        <p:spPr>
          <a:xfrm>
            <a:off x="4431564" y="4303439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0 €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2FAFAEB9-9A99-2943-9814-64436351DA9A}"/>
              </a:ext>
            </a:extLst>
          </p:cNvPr>
          <p:cNvCxnSpPr/>
          <p:nvPr/>
        </p:nvCxnSpPr>
        <p:spPr>
          <a:xfrm>
            <a:off x="3560092" y="4599473"/>
            <a:ext cx="215930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EDF5800A-74C5-8242-956E-C365590E9077}"/>
              </a:ext>
            </a:extLst>
          </p:cNvPr>
          <p:cNvSpPr/>
          <p:nvPr/>
        </p:nvSpPr>
        <p:spPr>
          <a:xfrm>
            <a:off x="0" y="-8593"/>
            <a:ext cx="6858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3439CCCF-F6E7-2E46-A820-341BFAA39288}"/>
              </a:ext>
            </a:extLst>
          </p:cNvPr>
          <p:cNvSpPr txBox="1"/>
          <p:nvPr/>
        </p:nvSpPr>
        <p:spPr>
          <a:xfrm>
            <a:off x="2114052" y="-8593"/>
            <a:ext cx="2595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>
                <a:solidFill>
                  <a:schemeClr val="bg1"/>
                </a:solidFill>
              </a:rPr>
              <a:t>IMPACT FISCAL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24945768-B34B-4B43-81D1-C85E2E23181F}"/>
              </a:ext>
            </a:extLst>
          </p:cNvPr>
          <p:cNvSpPr txBox="1"/>
          <p:nvPr/>
        </p:nvSpPr>
        <p:spPr>
          <a:xfrm>
            <a:off x="410885" y="605143"/>
            <a:ext cx="328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Base de réduction d’impôts = FI </a:t>
            </a:r>
            <a:r>
              <a:rPr lang="fr-FR" sz="1200" i="1" dirty="0">
                <a:solidFill>
                  <a:srgbClr val="FF0000"/>
                </a:solidFill>
              </a:rPr>
              <a:t>HT</a:t>
            </a:r>
            <a:r>
              <a:rPr lang="fr-FR" sz="1400" dirty="0"/>
              <a:t> + FN </a:t>
            </a:r>
            <a:r>
              <a:rPr lang="fr-FR" sz="1100" i="1" dirty="0">
                <a:solidFill>
                  <a:srgbClr val="FF0000"/>
                </a:solidFill>
              </a:rPr>
              <a:t>HT </a:t>
            </a:r>
            <a:endParaRPr lang="fr-FR" sz="1400" i="1" dirty="0">
              <a:solidFill>
                <a:srgbClr val="FF0000"/>
              </a:solidFill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5B6A4D24-2F67-024B-8306-0D547F6088BF}"/>
              </a:ext>
            </a:extLst>
          </p:cNvPr>
          <p:cNvSpPr txBox="1"/>
          <p:nvPr/>
        </p:nvSpPr>
        <p:spPr>
          <a:xfrm>
            <a:off x="4463624" y="565159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0 €</a:t>
            </a:r>
          </a:p>
        </p:txBody>
      </p: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16FF66EF-ABEE-4A47-A8DD-046D05F66C00}"/>
              </a:ext>
            </a:extLst>
          </p:cNvPr>
          <p:cNvCxnSpPr/>
          <p:nvPr/>
        </p:nvCxnSpPr>
        <p:spPr>
          <a:xfrm>
            <a:off x="3582598" y="889074"/>
            <a:ext cx="215930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>
            <a:extLst>
              <a:ext uri="{FF2B5EF4-FFF2-40B4-BE49-F238E27FC236}">
                <a16:creationId xmlns:a16="http://schemas.microsoft.com/office/drawing/2014/main" id="{15120F9E-A750-C649-800E-AF2F46F1DB0A}"/>
              </a:ext>
            </a:extLst>
          </p:cNvPr>
          <p:cNvSpPr txBox="1"/>
          <p:nvPr/>
        </p:nvSpPr>
        <p:spPr>
          <a:xfrm>
            <a:off x="410628" y="1165370"/>
            <a:ext cx="2910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Economie d’Impôts sur 9 ans   x   11%</a:t>
            </a:r>
            <a:endParaRPr lang="fr-FR" sz="1400" i="1" dirty="0">
              <a:solidFill>
                <a:srgbClr val="FF0000"/>
              </a:solidFill>
            </a:endParaRP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8FA85541-2FB7-1D4E-98C8-1562DA518BB1}"/>
              </a:ext>
            </a:extLst>
          </p:cNvPr>
          <p:cNvSpPr txBox="1"/>
          <p:nvPr/>
        </p:nvSpPr>
        <p:spPr>
          <a:xfrm>
            <a:off x="4463624" y="1125386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0 €</a:t>
            </a:r>
          </a:p>
        </p:txBody>
      </p: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687125F4-708C-204B-9EC2-ED62B1C4BDA6}"/>
              </a:ext>
            </a:extLst>
          </p:cNvPr>
          <p:cNvCxnSpPr/>
          <p:nvPr/>
        </p:nvCxnSpPr>
        <p:spPr>
          <a:xfrm>
            <a:off x="3582341" y="1449301"/>
            <a:ext cx="215930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>
            <a:extLst>
              <a:ext uri="{FF2B5EF4-FFF2-40B4-BE49-F238E27FC236}">
                <a16:creationId xmlns:a16="http://schemas.microsoft.com/office/drawing/2014/main" id="{1D4874D0-E347-FB40-B691-7C716D7D6CD5}"/>
              </a:ext>
            </a:extLst>
          </p:cNvPr>
          <p:cNvSpPr txBox="1"/>
          <p:nvPr/>
        </p:nvSpPr>
        <p:spPr>
          <a:xfrm>
            <a:off x="410628" y="1648268"/>
            <a:ext cx="2263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Economie d’Impôts annuelle</a:t>
            </a:r>
            <a:endParaRPr lang="fr-FR" sz="1400" i="1" dirty="0">
              <a:solidFill>
                <a:srgbClr val="FF0000"/>
              </a:solidFill>
            </a:endParaRP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DC659B15-53B1-6B46-8A76-C1EE73141B5C}"/>
              </a:ext>
            </a:extLst>
          </p:cNvPr>
          <p:cNvSpPr txBox="1"/>
          <p:nvPr/>
        </p:nvSpPr>
        <p:spPr>
          <a:xfrm>
            <a:off x="4463624" y="1608284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0 €</a:t>
            </a:r>
          </a:p>
        </p:txBody>
      </p: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A686A9BA-738C-4249-AE2C-4592865A2668}"/>
              </a:ext>
            </a:extLst>
          </p:cNvPr>
          <p:cNvCxnSpPr/>
          <p:nvPr/>
        </p:nvCxnSpPr>
        <p:spPr>
          <a:xfrm>
            <a:off x="3582341" y="1932199"/>
            <a:ext cx="215930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>
            <a:extLst>
              <a:ext uri="{FF2B5EF4-FFF2-40B4-BE49-F238E27FC236}">
                <a16:creationId xmlns:a16="http://schemas.microsoft.com/office/drawing/2014/main" id="{46E04E08-6931-F749-B1C3-CED5D167BCD8}"/>
              </a:ext>
            </a:extLst>
          </p:cNvPr>
          <p:cNvSpPr txBox="1"/>
          <p:nvPr/>
        </p:nvSpPr>
        <p:spPr>
          <a:xfrm>
            <a:off x="410628" y="2098190"/>
            <a:ext cx="2384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Economie d’Impôts mensuelle</a:t>
            </a:r>
            <a:endParaRPr lang="fr-FR" sz="1400" i="1" dirty="0">
              <a:solidFill>
                <a:srgbClr val="FF0000"/>
              </a:solidFill>
            </a:endParaRP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B3F99173-F9BB-0641-87DD-C745163EA62D}"/>
              </a:ext>
            </a:extLst>
          </p:cNvPr>
          <p:cNvSpPr txBox="1"/>
          <p:nvPr/>
        </p:nvSpPr>
        <p:spPr>
          <a:xfrm>
            <a:off x="4431564" y="2058206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0 €</a:t>
            </a:r>
          </a:p>
        </p:txBody>
      </p: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A848844D-C1A4-A84A-B9A5-A169B05B5863}"/>
              </a:ext>
            </a:extLst>
          </p:cNvPr>
          <p:cNvCxnSpPr/>
          <p:nvPr/>
        </p:nvCxnSpPr>
        <p:spPr>
          <a:xfrm>
            <a:off x="3582341" y="2382121"/>
            <a:ext cx="215930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9619AF02-FE9C-CB48-B567-69FB7D8BD09B}"/>
              </a:ext>
            </a:extLst>
          </p:cNvPr>
          <p:cNvSpPr/>
          <p:nvPr/>
        </p:nvSpPr>
        <p:spPr>
          <a:xfrm>
            <a:off x="0" y="4883964"/>
            <a:ext cx="6858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CB690C7B-2807-B54A-849C-1D4F1786E11B}"/>
              </a:ext>
            </a:extLst>
          </p:cNvPr>
          <p:cNvSpPr txBox="1"/>
          <p:nvPr/>
        </p:nvSpPr>
        <p:spPr>
          <a:xfrm>
            <a:off x="107609" y="4928352"/>
            <a:ext cx="664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pc="300" dirty="0">
                <a:solidFill>
                  <a:schemeClr val="bg1"/>
                </a:solidFill>
              </a:rPr>
              <a:t>PARTICIPATION JUSQU’À LA FIN DU FINANCEMENT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D5EBC148-4F50-2D43-AEAF-BFDB3F5C3A75}"/>
              </a:ext>
            </a:extLst>
          </p:cNvPr>
          <p:cNvSpPr txBox="1"/>
          <p:nvPr/>
        </p:nvSpPr>
        <p:spPr>
          <a:xfrm>
            <a:off x="388379" y="5630813"/>
            <a:ext cx="100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Mensualité</a:t>
            </a:r>
            <a:endParaRPr lang="fr-FR" sz="1400" i="1" dirty="0">
              <a:solidFill>
                <a:srgbClr val="FF0000"/>
              </a:solidFill>
            </a:endParaRP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4A80F1B1-3358-A94F-90A8-D134499D6110}"/>
              </a:ext>
            </a:extLst>
          </p:cNvPr>
          <p:cNvSpPr txBox="1"/>
          <p:nvPr/>
        </p:nvSpPr>
        <p:spPr>
          <a:xfrm>
            <a:off x="4463624" y="5590829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0 €</a:t>
            </a:r>
          </a:p>
        </p:txBody>
      </p: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C7AFD9DC-1B47-8040-815F-38484C1B8650}"/>
              </a:ext>
            </a:extLst>
          </p:cNvPr>
          <p:cNvCxnSpPr/>
          <p:nvPr/>
        </p:nvCxnSpPr>
        <p:spPr>
          <a:xfrm>
            <a:off x="3560092" y="5914744"/>
            <a:ext cx="215930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ZoneTexte 102">
            <a:extLst>
              <a:ext uri="{FF2B5EF4-FFF2-40B4-BE49-F238E27FC236}">
                <a16:creationId xmlns:a16="http://schemas.microsoft.com/office/drawing/2014/main" id="{10B14DF4-996E-B948-B73B-D0E4AD77CBD7}"/>
              </a:ext>
            </a:extLst>
          </p:cNvPr>
          <p:cNvSpPr txBox="1"/>
          <p:nvPr/>
        </p:nvSpPr>
        <p:spPr>
          <a:xfrm>
            <a:off x="388379" y="6003434"/>
            <a:ext cx="1379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Loyer Net HT HC</a:t>
            </a:r>
            <a:endParaRPr lang="fr-FR" sz="1200" dirty="0"/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47719C33-0DDD-FF41-A039-CAF3AE159B43}"/>
              </a:ext>
            </a:extLst>
          </p:cNvPr>
          <p:cNvSpPr txBox="1"/>
          <p:nvPr/>
        </p:nvSpPr>
        <p:spPr>
          <a:xfrm>
            <a:off x="4443587" y="5963450"/>
            <a:ext cx="447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0 € </a:t>
            </a:r>
          </a:p>
        </p:txBody>
      </p: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5922C018-5678-EC49-8870-F809CAE87187}"/>
              </a:ext>
            </a:extLst>
          </p:cNvPr>
          <p:cNvCxnSpPr/>
          <p:nvPr/>
        </p:nvCxnSpPr>
        <p:spPr>
          <a:xfrm>
            <a:off x="3560092" y="6287365"/>
            <a:ext cx="215930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>
            <a:extLst>
              <a:ext uri="{FF2B5EF4-FFF2-40B4-BE49-F238E27FC236}">
                <a16:creationId xmlns:a16="http://schemas.microsoft.com/office/drawing/2014/main" id="{7E97E64C-2D96-1C45-8008-723565F81293}"/>
              </a:ext>
            </a:extLst>
          </p:cNvPr>
          <p:cNvSpPr txBox="1"/>
          <p:nvPr/>
        </p:nvSpPr>
        <p:spPr>
          <a:xfrm>
            <a:off x="388379" y="6442157"/>
            <a:ext cx="2550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Participation Après impact Fiscal</a:t>
            </a:r>
            <a:endParaRPr lang="fr-FR" sz="1400" i="1" dirty="0">
              <a:solidFill>
                <a:srgbClr val="FF0000"/>
              </a:solidFill>
            </a:endParaRP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A0BF91FA-7626-9F49-8DD2-461A10684492}"/>
              </a:ext>
            </a:extLst>
          </p:cNvPr>
          <p:cNvSpPr txBox="1"/>
          <p:nvPr/>
        </p:nvSpPr>
        <p:spPr>
          <a:xfrm>
            <a:off x="4431564" y="6430054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0 €</a:t>
            </a:r>
          </a:p>
        </p:txBody>
      </p: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7FE772EF-D9ED-464A-9245-84B83B89BF11}"/>
              </a:ext>
            </a:extLst>
          </p:cNvPr>
          <p:cNvCxnSpPr/>
          <p:nvPr/>
        </p:nvCxnSpPr>
        <p:spPr>
          <a:xfrm>
            <a:off x="3560092" y="6726088"/>
            <a:ext cx="215930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02D56DD9-343E-564B-8305-FE24EE2070FF}"/>
              </a:ext>
            </a:extLst>
          </p:cNvPr>
          <p:cNvSpPr/>
          <p:nvPr/>
        </p:nvSpPr>
        <p:spPr>
          <a:xfrm>
            <a:off x="-10519" y="7009062"/>
            <a:ext cx="6858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24AC25A2-1F9F-F244-BF66-BA058CE00E25}"/>
              </a:ext>
            </a:extLst>
          </p:cNvPr>
          <p:cNvSpPr txBox="1"/>
          <p:nvPr/>
        </p:nvSpPr>
        <p:spPr>
          <a:xfrm>
            <a:off x="1297928" y="7031416"/>
            <a:ext cx="4109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300" dirty="0">
                <a:solidFill>
                  <a:schemeClr val="bg1"/>
                </a:solidFill>
              </a:rPr>
              <a:t>A L’ISSUE DU FINANCEMENT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62E52A94-FDDC-E547-8A67-E8A09B4E5103}"/>
              </a:ext>
            </a:extLst>
          </p:cNvPr>
          <p:cNvSpPr txBox="1"/>
          <p:nvPr/>
        </p:nvSpPr>
        <p:spPr>
          <a:xfrm>
            <a:off x="421928" y="7755911"/>
            <a:ext cx="1242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Valeur du bien</a:t>
            </a:r>
            <a:endParaRPr lang="fr-FR" sz="1400" i="1" dirty="0">
              <a:solidFill>
                <a:srgbClr val="FF0000"/>
              </a:solidFill>
            </a:endParaRP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0E8C7995-3CA6-4B49-98A3-FD6CD9651759}"/>
              </a:ext>
            </a:extLst>
          </p:cNvPr>
          <p:cNvSpPr txBox="1"/>
          <p:nvPr/>
        </p:nvSpPr>
        <p:spPr>
          <a:xfrm>
            <a:off x="4463624" y="7715927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0 €</a:t>
            </a:r>
          </a:p>
        </p:txBody>
      </p: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009D7DF1-7062-244A-804B-83F852E624A5}"/>
              </a:ext>
            </a:extLst>
          </p:cNvPr>
          <p:cNvCxnSpPr/>
          <p:nvPr/>
        </p:nvCxnSpPr>
        <p:spPr>
          <a:xfrm>
            <a:off x="3593641" y="8039842"/>
            <a:ext cx="215930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ZoneTexte 113">
            <a:extLst>
              <a:ext uri="{FF2B5EF4-FFF2-40B4-BE49-F238E27FC236}">
                <a16:creationId xmlns:a16="http://schemas.microsoft.com/office/drawing/2014/main" id="{D2DCBF89-775A-7449-9627-25DE6FC3DED1}"/>
              </a:ext>
            </a:extLst>
          </p:cNvPr>
          <p:cNvSpPr txBox="1"/>
          <p:nvPr/>
        </p:nvSpPr>
        <p:spPr>
          <a:xfrm>
            <a:off x="421928" y="8187511"/>
            <a:ext cx="1379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Loyer Net HT HC</a:t>
            </a:r>
            <a:endParaRPr lang="fr-FR" sz="1200" dirty="0"/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395B40EB-BB93-AD41-99C2-3F84EE8CF16E}"/>
              </a:ext>
            </a:extLst>
          </p:cNvPr>
          <p:cNvSpPr txBox="1"/>
          <p:nvPr/>
        </p:nvSpPr>
        <p:spPr>
          <a:xfrm>
            <a:off x="4443587" y="8147527"/>
            <a:ext cx="447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0 € </a:t>
            </a:r>
          </a:p>
        </p:txBody>
      </p: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C9470801-E049-F445-AF9E-15AD0AC3FAFB}"/>
              </a:ext>
            </a:extLst>
          </p:cNvPr>
          <p:cNvCxnSpPr/>
          <p:nvPr/>
        </p:nvCxnSpPr>
        <p:spPr>
          <a:xfrm>
            <a:off x="3593641" y="8471442"/>
            <a:ext cx="215930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ZoneTexte 116">
            <a:extLst>
              <a:ext uri="{FF2B5EF4-FFF2-40B4-BE49-F238E27FC236}">
                <a16:creationId xmlns:a16="http://schemas.microsoft.com/office/drawing/2014/main" id="{B51BF295-2141-F847-BD22-667239C62C48}"/>
              </a:ext>
            </a:extLst>
          </p:cNvPr>
          <p:cNvSpPr txBox="1"/>
          <p:nvPr/>
        </p:nvSpPr>
        <p:spPr>
          <a:xfrm>
            <a:off x="421928" y="8619111"/>
            <a:ext cx="1939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Loyer Net Annuel HT HC</a:t>
            </a:r>
            <a:endParaRPr lang="fr-FR" sz="1400" i="1" dirty="0">
              <a:solidFill>
                <a:srgbClr val="FF0000"/>
              </a:solidFill>
            </a:endParaRP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CED014A4-6A19-E94D-8C6C-13CC15CEE915}"/>
              </a:ext>
            </a:extLst>
          </p:cNvPr>
          <p:cNvSpPr txBox="1"/>
          <p:nvPr/>
        </p:nvSpPr>
        <p:spPr>
          <a:xfrm>
            <a:off x="4463624" y="8607008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0 €</a:t>
            </a:r>
          </a:p>
        </p:txBody>
      </p: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701F85D3-1ADB-6442-BE13-4C2A81C398AA}"/>
              </a:ext>
            </a:extLst>
          </p:cNvPr>
          <p:cNvCxnSpPr/>
          <p:nvPr/>
        </p:nvCxnSpPr>
        <p:spPr>
          <a:xfrm>
            <a:off x="3593641" y="8903042"/>
            <a:ext cx="215930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ZoneTexte 119">
            <a:extLst>
              <a:ext uri="{FF2B5EF4-FFF2-40B4-BE49-F238E27FC236}">
                <a16:creationId xmlns:a16="http://schemas.microsoft.com/office/drawing/2014/main" id="{E95184E3-C73C-5044-BDB7-D5C6A6EF57A7}"/>
              </a:ext>
            </a:extLst>
          </p:cNvPr>
          <p:cNvSpPr txBox="1"/>
          <p:nvPr/>
        </p:nvSpPr>
        <p:spPr>
          <a:xfrm>
            <a:off x="755373" y="9222922"/>
            <a:ext cx="5772542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Sécurité de la famille accrue grâce à une Assurance Décès Invalidité durant toute la période de financement</a:t>
            </a:r>
            <a:endParaRPr lang="fr-FR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5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4" grpId="0"/>
      <p:bldP spid="87" grpId="0"/>
      <p:bldP spid="90" grpId="0"/>
      <p:bldP spid="93" grpId="0"/>
      <p:bldP spid="96" grpId="0"/>
      <p:bldP spid="101" grpId="0"/>
      <p:bldP spid="104" grpId="0"/>
      <p:bldP spid="107" grpId="0"/>
      <p:bldP spid="112" grpId="0"/>
      <p:bldP spid="115" grpId="0"/>
      <p:bldP spid="118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311</Words>
  <Application>Microsoft Macintosh PowerPoint</Application>
  <PresentationFormat>Format A4 (210 x 297 mm)</PresentationFormat>
  <Paragraphs>87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Rockwell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 ESSOME</dc:creator>
  <cp:lastModifiedBy>Chris ESSOME</cp:lastModifiedBy>
  <cp:revision>21</cp:revision>
  <cp:lastPrinted>2021-01-27T10:52:38Z</cp:lastPrinted>
  <dcterms:created xsi:type="dcterms:W3CDTF">2021-01-13T16:13:56Z</dcterms:created>
  <dcterms:modified xsi:type="dcterms:W3CDTF">2021-08-14T16:04:26Z</dcterms:modified>
</cp:coreProperties>
</file>